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  <p:sldId id="258" r:id="rId4"/>
    <p:sldId id="263" r:id="rId5"/>
    <p:sldId id="257" r:id="rId6"/>
    <p:sldId id="256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967542" y="1916832"/>
            <a:ext cx="8356857" cy="2664296"/>
          </a:xfrm>
          <a:prstGeom prst="roundRect">
            <a:avLst>
              <a:gd name="adj" fmla="val 6234"/>
            </a:avLst>
          </a:prstGeom>
          <a:ln>
            <a:noFill/>
          </a:ln>
          <a:effectLst>
            <a:outerShdw blurRad="50800" dist="127000" dir="2700000" sx="102000" sy="102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sp>
        <p:nvSpPr>
          <p:cNvPr id="7" name="Rounded Rectangle 6"/>
          <p:cNvSpPr/>
          <p:nvPr userDrawn="1"/>
        </p:nvSpPr>
        <p:spPr>
          <a:xfrm>
            <a:off x="2161563" y="2060848"/>
            <a:ext cx="7966885" cy="2376264"/>
          </a:xfrm>
          <a:prstGeom prst="roundRect">
            <a:avLst>
              <a:gd name="adj" fmla="val 2552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sp>
        <p:nvSpPr>
          <p:cNvPr id="2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51584" y="2972544"/>
            <a:ext cx="7584843" cy="888504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</a:t>
            </a:r>
            <a:r>
              <a:rPr lang="fr-BE" noProof="0" dirty="0" err="1"/>
              <a:t>Title</a:t>
            </a:r>
            <a:endParaRPr lang="fr-BE" noProof="0" dirty="0"/>
          </a:p>
        </p:txBody>
      </p:sp>
      <p:sp>
        <p:nvSpPr>
          <p:cNvPr id="23" name="Title 1"/>
          <p:cNvSpPr>
            <a:spLocks noGrp="1"/>
          </p:cNvSpPr>
          <p:nvPr>
            <p:ph type="ctrTitle" hasCustomPrompt="1"/>
          </p:nvPr>
        </p:nvSpPr>
        <p:spPr>
          <a:xfrm>
            <a:off x="2351584" y="2130426"/>
            <a:ext cx="7584843" cy="698103"/>
          </a:xfrm>
        </p:spPr>
        <p:txBody>
          <a:bodyPr/>
          <a:lstStyle>
            <a:lvl1pPr>
              <a:defRPr sz="3200"/>
            </a:lvl1pPr>
          </a:lstStyle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</a:t>
            </a:r>
            <a:r>
              <a:rPr lang="fr-BE" noProof="0" dirty="0" err="1"/>
              <a:t>Subject</a:t>
            </a:r>
            <a:endParaRPr lang="fr-BE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51583" y="3994911"/>
            <a:ext cx="6140755" cy="37019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BE" noProof="1"/>
              <a:t>Click to edit Briefer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8688288" y="3999980"/>
            <a:ext cx="1248139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87E0A2ED-00E6-4553-B972-F47F63CA720F}" type="datetime1">
              <a:rPr lang="nl-BE" smtClean="0"/>
              <a:pPr>
                <a:defRPr/>
              </a:pPr>
              <a:t>2/09/2024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23114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title</a:t>
            </a:r>
            <a:r>
              <a:rPr lang="fr-BE" noProof="0" dirty="0"/>
              <a:t>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text</a:t>
            </a:r>
            <a:r>
              <a:rPr lang="fr-BE" noProof="0" dirty="0"/>
              <a:t> styles</a:t>
            </a:r>
          </a:p>
          <a:p>
            <a:pPr lvl="1"/>
            <a:r>
              <a:rPr lang="fr-BE" noProof="0" dirty="0"/>
              <a:t>Second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2"/>
            <a:r>
              <a:rPr lang="fr-BE" noProof="0" dirty="0" err="1"/>
              <a:t>Third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3"/>
            <a:r>
              <a:rPr lang="fr-BE" noProof="0" dirty="0" err="1"/>
              <a:t>Fourth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4"/>
            <a:r>
              <a:rPr lang="fr-BE" noProof="0" dirty="0" err="1"/>
              <a:t>Fifth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0A2ED-00E6-4553-B972-F47F63CA720F}" type="datetime1">
              <a:rPr lang="fr-BE" noProof="0" smtClean="0"/>
              <a:t>02-09-24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‹#›</a:t>
            </a:fld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66619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title</a:t>
            </a:r>
            <a:r>
              <a:rPr lang="fr-BE" noProof="0" dirty="0"/>
              <a:t>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subtitle</a:t>
            </a:r>
            <a:r>
              <a:rPr lang="fr-BE" noProof="0" dirty="0"/>
              <a:t>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1CDE2-70C9-4D83-BA40-A950F4E8BC9F}" type="datetime1">
              <a:rPr lang="fr-BE" noProof="0" smtClean="0"/>
              <a:t>02-09-24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B9215-F1CB-4144-AAC5-1E98C013A01D}" type="slidenum">
              <a:rPr lang="fr-BE" noProof="0" smtClean="0"/>
              <a:pPr>
                <a:defRPr/>
              </a:pPr>
              <a:t>‹#›</a:t>
            </a:fld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163877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title</a:t>
            </a:r>
            <a:r>
              <a:rPr lang="fr-BE" noProof="0" dirty="0"/>
              <a:t>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text</a:t>
            </a:r>
            <a:r>
              <a:rPr lang="fr-BE" noProof="0" dirty="0"/>
              <a:t> styles</a:t>
            </a:r>
          </a:p>
          <a:p>
            <a:pPr lvl="1"/>
            <a:r>
              <a:rPr lang="fr-BE" noProof="0" dirty="0"/>
              <a:t>Second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2"/>
            <a:r>
              <a:rPr lang="fr-BE" noProof="0" dirty="0" err="1"/>
              <a:t>Third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3"/>
            <a:r>
              <a:rPr lang="fr-BE" noProof="0" dirty="0" err="1"/>
              <a:t>Fourth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4"/>
            <a:r>
              <a:rPr lang="fr-BE" noProof="0" dirty="0" err="1"/>
              <a:t>Fifth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text</a:t>
            </a:r>
            <a:r>
              <a:rPr lang="fr-BE" noProof="0" dirty="0"/>
              <a:t> styles</a:t>
            </a:r>
          </a:p>
          <a:p>
            <a:pPr lvl="1"/>
            <a:r>
              <a:rPr lang="fr-BE" noProof="0" dirty="0"/>
              <a:t>Second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2"/>
            <a:r>
              <a:rPr lang="fr-BE" noProof="0" dirty="0" err="1"/>
              <a:t>Third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3"/>
            <a:r>
              <a:rPr lang="fr-BE" noProof="0" dirty="0" err="1"/>
              <a:t>Fourth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4"/>
            <a:r>
              <a:rPr lang="fr-BE" noProof="0" dirty="0" err="1"/>
              <a:t>Fifth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7E5CB-041D-4E41-BDFD-53359E372FA1}" type="datetime1">
              <a:rPr lang="fr-BE" noProof="0" smtClean="0"/>
              <a:t>02-09-24</a:t>
            </a:fld>
            <a:endParaRPr lang="fr-BE" noProof="0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noProof="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0CA99-C7A0-4C1F-9421-5507E312A509}" type="slidenum">
              <a:rPr lang="fr-BE" noProof="0" smtClean="0"/>
              <a:pPr>
                <a:defRPr/>
              </a:pPr>
              <a:t>‹#›</a:t>
            </a:fld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3836664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title</a:t>
            </a:r>
            <a:r>
              <a:rPr lang="fr-BE" noProof="0" dirty="0"/>
              <a:t>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text</a:t>
            </a:r>
            <a:r>
              <a:rPr lang="fr-BE" noProof="0" dirty="0"/>
              <a:t>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text</a:t>
            </a:r>
            <a:r>
              <a:rPr lang="fr-BE" noProof="0" dirty="0"/>
              <a:t> styles</a:t>
            </a:r>
          </a:p>
          <a:p>
            <a:pPr lvl="1"/>
            <a:r>
              <a:rPr lang="fr-BE" noProof="0" dirty="0"/>
              <a:t>Second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2"/>
            <a:r>
              <a:rPr lang="fr-BE" noProof="0" dirty="0" err="1"/>
              <a:t>Third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3"/>
            <a:r>
              <a:rPr lang="fr-BE" noProof="0" dirty="0" err="1"/>
              <a:t>Fourth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4"/>
            <a:r>
              <a:rPr lang="fr-BE" noProof="0" dirty="0" err="1"/>
              <a:t>Fifth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text</a:t>
            </a:r>
            <a:r>
              <a:rPr lang="fr-BE" noProof="0" dirty="0"/>
              <a:t>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text</a:t>
            </a:r>
            <a:r>
              <a:rPr lang="fr-BE" noProof="0" dirty="0"/>
              <a:t> styles</a:t>
            </a:r>
          </a:p>
          <a:p>
            <a:pPr lvl="1"/>
            <a:r>
              <a:rPr lang="fr-BE" noProof="0" dirty="0"/>
              <a:t>Second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2"/>
            <a:r>
              <a:rPr lang="fr-BE" noProof="0" dirty="0" err="1"/>
              <a:t>Third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3"/>
            <a:r>
              <a:rPr lang="fr-BE" noProof="0" dirty="0" err="1"/>
              <a:t>Fourth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4"/>
            <a:r>
              <a:rPr lang="fr-BE" noProof="0" dirty="0" err="1"/>
              <a:t>Fifth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41D0E-1CF2-4786-8CCE-D5557C12DC5C}" type="datetime1">
              <a:rPr lang="fr-BE" noProof="0" smtClean="0"/>
              <a:t>02-09-24</a:t>
            </a:fld>
            <a:endParaRPr lang="fr-BE" noProof="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noProof="0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11A7F-BEEB-4A86-8660-A382F73CBD16}" type="slidenum">
              <a:rPr lang="fr-BE" noProof="0" smtClean="0"/>
              <a:pPr>
                <a:defRPr/>
              </a:pPr>
              <a:t>‹#›</a:t>
            </a:fld>
            <a:endParaRPr lang="fr-BE" noProof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8501" y="304132"/>
            <a:ext cx="1382184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1174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title</a:t>
            </a:r>
            <a:r>
              <a:rPr lang="fr-BE" noProof="0" dirty="0"/>
              <a:t>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C5B70-1760-42FB-BC44-84E665FADBF1}" type="datetime1">
              <a:rPr lang="nl-BE" smtClean="0"/>
              <a:t>2/09/2024</a:t>
            </a:fld>
            <a:endParaRPr lang="nl-BE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D180A-F514-40E1-8A19-3FD4C198FDD0}" type="slidenum">
              <a:rPr lang="fr-BE" noProof="0" smtClean="0"/>
              <a:pPr>
                <a:defRPr/>
              </a:pPr>
              <a:t>‹#›</a:t>
            </a:fld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2542962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341EF-3B81-4E91-B877-114CB4FE05F6}" type="datetime1">
              <a:rPr lang="fr-BE" noProof="0" smtClean="0"/>
              <a:t>02-09-24</a:t>
            </a:fld>
            <a:endParaRPr lang="fr-BE" noProof="0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noProof="0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13F1C-B917-4AF8-AD74-59C180861343}" type="slidenum">
              <a:rPr lang="fr-BE" noProof="0" smtClean="0"/>
              <a:pPr>
                <a:defRPr/>
              </a:pPr>
              <a:t>‹#›</a:t>
            </a:fld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2549187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BE" noProof="1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BE" noProof="1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BE" noProof="1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25495-06C9-42A7-9900-47FEA284DE6B}" type="datetime1">
              <a:rPr lang="fr-BE" smtClean="0"/>
              <a:t>02-09-24</a:t>
            </a:fld>
            <a:endParaRPr lang="fr-B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21A10-6D5D-4387-A592-905B0E3D8FDE}" type="slidenum">
              <a:rPr lang="fr-BE" smtClean="0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087529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7488" y="274638"/>
            <a:ext cx="892899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title</a:t>
            </a:r>
            <a:r>
              <a:rPr lang="fr-BE" noProof="0" dirty="0"/>
              <a:t>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text</a:t>
            </a:r>
            <a:r>
              <a:rPr lang="fr-BE" noProof="0" dirty="0"/>
              <a:t> styles</a:t>
            </a:r>
          </a:p>
          <a:p>
            <a:pPr lvl="1"/>
            <a:r>
              <a:rPr lang="fr-BE" noProof="0" dirty="0"/>
              <a:t>Second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2"/>
            <a:r>
              <a:rPr lang="fr-BE" noProof="0" dirty="0" err="1"/>
              <a:t>Third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3"/>
            <a:r>
              <a:rPr lang="fr-BE" noProof="0" dirty="0" err="1"/>
              <a:t>Fourth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4"/>
            <a:r>
              <a:rPr lang="fr-BE" noProof="0" dirty="0" err="1"/>
              <a:t>Fifth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FD0527-E7A3-466F-A8AD-F2E8CA8E9AE3}" type="datetime1">
              <a:rPr lang="fr-BE" noProof="0" smtClean="0"/>
              <a:t>02-09-24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15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53B7F0-F04E-4674-BC6E-F827FC80B5A7}" type="slidenum">
              <a:rPr lang="fr-BE" noProof="0" smtClean="0"/>
              <a:pPr>
                <a:defRPr/>
              </a:pPr>
              <a:t>‹#›</a:t>
            </a:fld>
            <a:endParaRPr lang="fr-BE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491" y="274639"/>
            <a:ext cx="1536171" cy="115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6"/>
          <p:cNvSpPr txBox="1"/>
          <p:nvPr userDrawn="1"/>
        </p:nvSpPr>
        <p:spPr>
          <a:xfrm>
            <a:off x="4751851" y="84765"/>
            <a:ext cx="2688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nl-BE" sz="1600" dirty="0">
                <a:solidFill>
                  <a:schemeClr val="bg1">
                    <a:lumMod val="50000"/>
                  </a:schemeClr>
                </a:solidFill>
              </a:rPr>
              <a:t>PUBLIQUE</a:t>
            </a:r>
          </a:p>
        </p:txBody>
      </p:sp>
    </p:spTree>
    <p:extLst>
      <p:ext uri="{BB962C8B-B14F-4D97-AF65-F5344CB8AC3E}">
        <p14:creationId xmlns:p14="http://schemas.microsoft.com/office/powerpoint/2010/main" val="2278721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00716-33B7-D7F3-9A18-AB8C5616D9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275216" cy="1442333"/>
          </a:xfrm>
        </p:spPr>
        <p:txBody>
          <a:bodyPr>
            <a:normAutofit fontScale="90000"/>
          </a:bodyPr>
          <a:lstStyle/>
          <a:p>
            <a:r>
              <a:rPr lang="fr-BE" dirty="0"/>
              <a:t>SLPPT 10 FLORENNES</a:t>
            </a:r>
            <a:br>
              <a:rPr lang="fr-BE" dirty="0"/>
            </a:br>
            <a:br>
              <a:rPr lang="fr-BE" dirty="0"/>
            </a:br>
            <a:br>
              <a:rPr lang="fr-BE" dirty="0"/>
            </a:br>
            <a:r>
              <a:rPr lang="fr-BE" dirty="0"/>
              <a:t>CCB 3</a:t>
            </a:r>
            <a:r>
              <a:rPr lang="fr-BE" baseline="30000" dirty="0"/>
              <a:t>ième</a:t>
            </a:r>
            <a:r>
              <a:rPr lang="fr-BE" dirty="0"/>
              <a:t> trimestre 2024</a:t>
            </a:r>
            <a:br>
              <a:rPr lang="fr-BE" dirty="0"/>
            </a:br>
            <a:r>
              <a:rPr lang="fr-BE" dirty="0"/>
              <a:t>Activités depuis le précédent CCB</a:t>
            </a:r>
            <a:br>
              <a:rPr lang="fr-BE" dirty="0"/>
            </a:br>
            <a:endParaRPr lang="fr-B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07C87C-48D4-072B-BA10-EEA1E5E4E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4150150"/>
            <a:ext cx="8534400" cy="1752600"/>
          </a:xfrm>
        </p:spPr>
        <p:txBody>
          <a:bodyPr>
            <a:normAutofit fontScale="70000" lnSpcReduction="20000"/>
          </a:bodyPr>
          <a:lstStyle/>
          <a:p>
            <a:r>
              <a:rPr lang="fr-BE" dirty="0">
                <a:solidFill>
                  <a:schemeClr val="tx1"/>
                </a:solidFill>
              </a:rPr>
              <a:t>Analyses et avis</a:t>
            </a:r>
          </a:p>
          <a:p>
            <a:r>
              <a:rPr lang="fr-BE" dirty="0">
                <a:solidFill>
                  <a:schemeClr val="tx1"/>
                </a:solidFill>
              </a:rPr>
              <a:t>Mises en service</a:t>
            </a:r>
          </a:p>
          <a:p>
            <a:r>
              <a:rPr lang="fr-BE" dirty="0">
                <a:solidFill>
                  <a:schemeClr val="tx1"/>
                </a:solidFill>
              </a:rPr>
              <a:t>Accidents de travail</a:t>
            </a:r>
          </a:p>
          <a:p>
            <a:r>
              <a:rPr lang="fr-BE" dirty="0">
                <a:solidFill>
                  <a:schemeClr val="tx1"/>
                </a:solidFill>
              </a:rPr>
              <a:t>Visites des lieux de travail</a:t>
            </a:r>
          </a:p>
          <a:p>
            <a:r>
              <a:rPr lang="fr-BE" dirty="0">
                <a:solidFill>
                  <a:schemeClr val="tx1"/>
                </a:solidFill>
              </a:rPr>
              <a:t>Cabine de peinture G68 - mesures SIPPT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F59DDE-CE4D-903E-CDD8-A8D335D8FA0B}"/>
              </a:ext>
            </a:extLst>
          </p:cNvPr>
          <p:cNvSpPr txBox="1"/>
          <p:nvPr/>
        </p:nvSpPr>
        <p:spPr>
          <a:xfrm>
            <a:off x="914400" y="6221691"/>
            <a:ext cx="2388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Cdt VERAST Sylvain CP1</a:t>
            </a:r>
          </a:p>
        </p:txBody>
      </p:sp>
    </p:spTree>
    <p:extLst>
      <p:ext uri="{BB962C8B-B14F-4D97-AF65-F5344CB8AC3E}">
        <p14:creationId xmlns:p14="http://schemas.microsoft.com/office/powerpoint/2010/main" val="1482519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60AA1-125F-0BC6-7408-5A84A49C4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Mesures SIPPT MR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DE966D-735C-F865-53E7-B640BB08B5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BE" u="sng" dirty="0"/>
              <a:t>Ventilation</a:t>
            </a:r>
          </a:p>
          <a:p>
            <a:r>
              <a:rPr lang="fr-BE" dirty="0"/>
              <a:t>Centrale aspiration ponceuses </a:t>
            </a:r>
            <a:r>
              <a:rPr lang="fr-BE" dirty="0" err="1"/>
              <a:t>Festool</a:t>
            </a:r>
            <a:r>
              <a:rPr lang="fr-BE" dirty="0"/>
              <a:t> : </a:t>
            </a:r>
            <a:r>
              <a:rPr lang="fr-BE" u="sng" dirty="0"/>
              <a:t>annuel</a:t>
            </a:r>
            <a:r>
              <a:rPr lang="fr-BE" dirty="0"/>
              <a:t> : entretien moteur, nettoyage tubes aspiration (doit être métal, charge statique), remplacer filtre (</a:t>
            </a:r>
            <a:r>
              <a:rPr lang="fr-BE" dirty="0">
                <a:sym typeface="Webdings" panose="05030102010509060703" pitchFamily="18" charset="2"/>
              </a:rPr>
              <a:t> Chr6) + tester efficacité avant chaque usage (anémomètres, ponceuses)</a:t>
            </a:r>
          </a:p>
          <a:p>
            <a:r>
              <a:rPr lang="fr-BE" dirty="0">
                <a:sym typeface="Webdings" panose="05030102010509060703" pitchFamily="18" charset="2"/>
              </a:rPr>
              <a:t>Cabine : vérifier débit avant usage (anémomètres, à placer), changement des filtres (et des préfiltres de sol) min 1 à  2X/mois (ponçage). Contrôle air aspiré 1 à 4X/an (DG H&amp;WB)</a:t>
            </a:r>
          </a:p>
          <a:p>
            <a:r>
              <a:rPr lang="fr-BE" dirty="0">
                <a:sym typeface="Webdings" panose="05030102010509060703" pitchFamily="18" charset="2"/>
              </a:rPr>
              <a:t>Compensation en air (90% du volume aspiré/</a:t>
            </a:r>
            <a:r>
              <a:rPr lang="fr-BE" dirty="0" err="1">
                <a:sym typeface="Webdings" panose="05030102010509060703" pitchFamily="18" charset="2"/>
              </a:rPr>
              <a:t>hr</a:t>
            </a:r>
            <a:r>
              <a:rPr lang="fr-BE" dirty="0">
                <a:sym typeface="Webdings" panose="05030102010509060703" pitchFamily="18" charset="2"/>
              </a:rPr>
              <a:t>) : contrôle annuel par Infra (attestation)</a:t>
            </a:r>
          </a:p>
          <a:p>
            <a:r>
              <a:rPr lang="fr-BE" dirty="0">
                <a:sym typeface="Webdings" panose="05030102010509060703" pitchFamily="18" charset="2"/>
              </a:rPr>
              <a:t>Idem pour local 0.18</a:t>
            </a:r>
          </a:p>
          <a:p>
            <a:endParaRPr lang="fr-BE" dirty="0"/>
          </a:p>
          <a:p>
            <a:endParaRPr lang="fr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BBFC26-12C1-C5F9-7108-9869D51C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02-09-24</a:t>
            </a:fld>
            <a:endParaRPr lang="fr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7C40D4-5085-D524-6D2F-9F94EF067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A36181-9A85-2F2A-097D-16D934E11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10</a:t>
            </a:fld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47430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D51A2-52F7-A44B-378C-49F3D238E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Mesures SIPPT MR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95687-AA08-0B56-942F-C11755139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/>
              <a:t>Ventilation générale G68 (ensemble du bâtiment)</a:t>
            </a:r>
          </a:p>
          <a:p>
            <a:pPr lvl="1"/>
            <a:r>
              <a:rPr lang="fr-BE" dirty="0"/>
              <a:t>AR qualité air (SIPPT MR)</a:t>
            </a:r>
          </a:p>
          <a:p>
            <a:pPr lvl="1"/>
            <a:r>
              <a:rPr lang="fr-BE" dirty="0"/>
              <a:t>Ventilation par local de 40 m3/</a:t>
            </a:r>
            <a:r>
              <a:rPr lang="fr-BE" dirty="0" err="1"/>
              <a:t>hr</a:t>
            </a:r>
            <a:r>
              <a:rPr lang="fr-BE" dirty="0"/>
              <a:t>/personne présente via mesure taux de CO2 ≤ 900 ppm</a:t>
            </a:r>
          </a:p>
          <a:p>
            <a:pPr lvl="1"/>
            <a:r>
              <a:rPr lang="fr-BE" dirty="0"/>
              <a:t>But : éviter la stagnation d’odeurs résiduelles toxiques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894B55-3D42-7EEA-678D-4A91E4329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02-09-24</a:t>
            </a:fld>
            <a:endParaRPr lang="fr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028C00-38F3-C59C-319A-83F36EEB9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40006F-77D9-E206-4F71-68645582D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11</a:t>
            </a:fld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3851997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64687-770D-707D-7A63-00839102A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Mesures SIPPT MR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4153E-65A5-1B39-68D7-C003439D78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BE" u="sng" dirty="0"/>
              <a:t>Organisation du travail</a:t>
            </a:r>
          </a:p>
          <a:p>
            <a:r>
              <a:rPr lang="fr-BE" dirty="0"/>
              <a:t>Protocole déshabillage sortie cabine à mettre en place (présence de 2 entrées et d’1 sas) + drill du Pers</a:t>
            </a:r>
          </a:p>
          <a:p>
            <a:r>
              <a:rPr lang="fr-BE" dirty="0"/>
              <a:t>Evacuation des tenues sales directement après usage via un fut (+sac) ouvert/fermé rapidement</a:t>
            </a:r>
          </a:p>
          <a:p>
            <a:r>
              <a:rPr lang="fr-BE" dirty="0"/>
              <a:t>Déshabillage en portant son masque et ses gants. Masque enlevé avec ses gants que l’on enlève en dernier </a:t>
            </a:r>
          </a:p>
          <a:p>
            <a:r>
              <a:rPr lang="fr-BE" dirty="0"/>
              <a:t>Limitation des accès aux zones de travail même après le travail</a:t>
            </a:r>
          </a:p>
          <a:p>
            <a:endParaRPr lang="fr-BE" dirty="0"/>
          </a:p>
          <a:p>
            <a:endParaRPr lang="fr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7BC938-7D19-E853-03EF-A8DD880AF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02-09-24</a:t>
            </a:fld>
            <a:endParaRPr lang="fr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EF9E64-2437-546D-5ACA-05123624A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86175-2CF6-F76C-BA8E-4BCB74DC9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12</a:t>
            </a:fld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3549101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1D5AE-5BFD-1DEC-A69B-F994233E4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Mesures SIPPT MR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D0A031-76EE-3CD9-9C58-171783ED8E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/>
              <a:t>Protocole de nettoyage des zones de travail en EPI : aspiration des poussières y compris préfiltres du sol de la cabine via l’aspirateur </a:t>
            </a:r>
            <a:r>
              <a:rPr lang="fr-BE" dirty="0" err="1"/>
              <a:t>Kiekens</a:t>
            </a:r>
            <a:r>
              <a:rPr lang="fr-BE" dirty="0"/>
              <a:t> </a:t>
            </a:r>
          </a:p>
          <a:p>
            <a:pPr marL="0" indent="0">
              <a:buNone/>
            </a:pPr>
            <a:r>
              <a:rPr lang="fr-BE" u="sng" dirty="0"/>
              <a:t>Hygiène </a:t>
            </a:r>
          </a:p>
          <a:p>
            <a:r>
              <a:rPr lang="fr-BE" dirty="0"/>
              <a:t>Lavage des mains après chaque session de travail </a:t>
            </a:r>
          </a:p>
          <a:p>
            <a:r>
              <a:rPr lang="fr-BE" dirty="0"/>
              <a:t>Douche après chaque jour de travail </a:t>
            </a:r>
          </a:p>
          <a:p>
            <a:r>
              <a:rPr lang="fr-BE" dirty="0"/>
              <a:t>Réfléchir aux flux de circulation vers les sanitaires</a:t>
            </a:r>
          </a:p>
          <a:p>
            <a:r>
              <a:rPr lang="fr-BE" dirty="0"/>
              <a:t>Ne pas mélanger sa tenue civile/militaire avec sa tenue de travail </a:t>
            </a:r>
          </a:p>
          <a:p>
            <a:endParaRPr lang="fr-BE" dirty="0"/>
          </a:p>
          <a:p>
            <a:endParaRPr lang="fr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34BE33-7ED7-487B-01CD-2AB93F0F8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02-09-24</a:t>
            </a:fld>
            <a:endParaRPr lang="fr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035D6-A8D8-0A52-41BD-33281983B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9D42F8-4C8A-765E-DC35-C876C3D18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13</a:t>
            </a:fld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1073455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A8C2C-CACB-2CE2-D79A-27A6B00E8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Mesures SIPPT MR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614C7C-2911-BCB9-369F-EF0D387841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BE" u="sng" dirty="0"/>
              <a:t>Information/sensibilisation</a:t>
            </a:r>
          </a:p>
          <a:p>
            <a:r>
              <a:rPr lang="fr-BE" dirty="0"/>
              <a:t>Pictogrammes d’avertissement (en ordre)</a:t>
            </a:r>
          </a:p>
          <a:p>
            <a:r>
              <a:rPr lang="fr-BE" dirty="0" err="1"/>
              <a:t>Fmn</a:t>
            </a:r>
            <a:r>
              <a:rPr lang="fr-BE" dirty="0"/>
              <a:t> du Pers aux risques via session info (unité/SIPPT/SLPPT)</a:t>
            </a:r>
          </a:p>
          <a:p>
            <a:pPr marL="0" indent="0">
              <a:buNone/>
            </a:pPr>
            <a:r>
              <a:rPr lang="fr-BE" u="sng" dirty="0"/>
              <a:t>EPI</a:t>
            </a:r>
          </a:p>
          <a:p>
            <a:r>
              <a:rPr lang="fr-BE" dirty="0"/>
              <a:t>Avoir stock suffisant </a:t>
            </a:r>
          </a:p>
          <a:p>
            <a:r>
              <a:rPr lang="fr-BE" dirty="0"/>
              <a:t>Renouveler régulièrement </a:t>
            </a:r>
          </a:p>
          <a:p>
            <a:r>
              <a:rPr lang="fr-BE" dirty="0" err="1"/>
              <a:t>Fmn</a:t>
            </a:r>
            <a:r>
              <a:rPr lang="fr-BE" dirty="0"/>
              <a:t> du Pers à leur usage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699009-A90C-9D6D-D2B1-5607B20B4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02-09-24</a:t>
            </a:fld>
            <a:endParaRPr lang="fr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464951-3D57-409C-3143-F527A4D40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1D0AAA-3623-3C85-2298-8D3E59CD1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14</a:t>
            </a:fld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2347507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931F9-84C5-D6FA-42BA-A9C98CD76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Analyses et avis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3F2849-8A1F-EFF2-F5EB-34A6582853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983161"/>
          </a:xfrm>
        </p:spPr>
        <p:txBody>
          <a:bodyPr>
            <a:normAutofit fontScale="25000" lnSpcReduction="20000"/>
          </a:bodyPr>
          <a:lstStyle/>
          <a:p>
            <a:r>
              <a:rPr lang="fr-BE" sz="8600" dirty="0"/>
              <a:t>Mesures fortes chaleurs</a:t>
            </a:r>
          </a:p>
          <a:p>
            <a:r>
              <a:rPr lang="fr-BE" sz="8600" dirty="0"/>
              <a:t>AR : G67 WFB (travaux insalubres/dangereux) + VMC + chauffeur </a:t>
            </a:r>
            <a:r>
              <a:rPr lang="fr-BE" sz="8600" dirty="0" err="1"/>
              <a:t>bowser</a:t>
            </a:r>
            <a:r>
              <a:rPr lang="fr-BE" sz="8600" dirty="0"/>
              <a:t> (en cours)</a:t>
            </a:r>
          </a:p>
          <a:p>
            <a:r>
              <a:rPr lang="fr-BE" sz="8600" dirty="0"/>
              <a:t>Camion-citerne </a:t>
            </a:r>
            <a:r>
              <a:rPr lang="fr-BE" sz="8600" dirty="0" err="1"/>
              <a:t>Lafon</a:t>
            </a:r>
            <a:r>
              <a:rPr lang="fr-BE" sz="8600" dirty="0"/>
              <a:t> diesel : opportunité emploi bras de remplissage rapide &lt;-&gt; remplissage par le dessus</a:t>
            </a:r>
          </a:p>
          <a:p>
            <a:r>
              <a:rPr lang="fr-BE" sz="8600" dirty="0"/>
              <a:t>Pompiers C9 : interdiction atelier non déclaré (local bunker) </a:t>
            </a:r>
            <a:r>
              <a:rPr lang="fr-BE" sz="8600" dirty="0">
                <a:sym typeface="Wingdings" panose="05000000000000000000" pitchFamily="2" charset="2"/>
              </a:rPr>
              <a:t> réglé</a:t>
            </a:r>
          </a:p>
          <a:p>
            <a:r>
              <a:rPr lang="fr-BE" sz="8600" dirty="0">
                <a:sym typeface="Wingdings" panose="05000000000000000000" pitchFamily="2" charset="2"/>
              </a:rPr>
              <a:t>Peinture G68 : mesures prévention SIPPT MR</a:t>
            </a:r>
            <a:endParaRPr lang="fr-BE" sz="8600" dirty="0"/>
          </a:p>
          <a:p>
            <a:r>
              <a:rPr lang="fr-BE" sz="8600" dirty="0"/>
              <a:t>Infra : </a:t>
            </a:r>
          </a:p>
          <a:p>
            <a:pPr lvl="1"/>
            <a:r>
              <a:rPr lang="fr-BE" sz="8000" dirty="0"/>
              <a:t>Réunion rénovation E11 E12 E15 (Mun)</a:t>
            </a:r>
          </a:p>
          <a:p>
            <a:pPr lvl="1"/>
            <a:r>
              <a:rPr lang="fr-BE" sz="8000" dirty="0"/>
              <a:t>Impact centrale béton zone Gamma sur bâtiment E40 voisin</a:t>
            </a:r>
          </a:p>
          <a:p>
            <a:pPr lvl="1"/>
            <a:r>
              <a:rPr lang="fr-BE" sz="8000" dirty="0"/>
              <a:t>G5 instabilité, interdit accès : avis CC Infra stabilité car vidange et démontage des citernes mazout</a:t>
            </a:r>
          </a:p>
          <a:p>
            <a:r>
              <a:rPr lang="fr-BE" sz="8600" dirty="0"/>
              <a:t>Incendie (rappel)</a:t>
            </a:r>
          </a:p>
          <a:p>
            <a:pPr lvl="1"/>
            <a:r>
              <a:rPr lang="fr-BE" sz="8000" dirty="0"/>
              <a:t>Permis feu</a:t>
            </a:r>
          </a:p>
          <a:p>
            <a:pPr lvl="1"/>
            <a:r>
              <a:rPr lang="fr-BE" sz="8000" dirty="0"/>
              <a:t>Interdiction de loger ailleurs que dans le logement ou alors : SRI, détection, </a:t>
            </a:r>
            <a:r>
              <a:rPr lang="fr-BE" sz="8000" dirty="0" err="1"/>
              <a:t>etc</a:t>
            </a:r>
            <a:endParaRPr lang="fr-BE" sz="8000" dirty="0"/>
          </a:p>
          <a:p>
            <a:pPr lvl="1"/>
            <a:r>
              <a:rPr lang="fr-BE" sz="8000" dirty="0"/>
              <a:t>ATEX BTV : dossiers zonage F59 </a:t>
            </a:r>
            <a:r>
              <a:rPr lang="fr-BE" sz="8000" dirty="0" err="1"/>
              <a:t>Mag</a:t>
            </a:r>
            <a:r>
              <a:rPr lang="fr-BE" sz="8000" dirty="0"/>
              <a:t> POL + C54 tests moteurs + STAPOL </a:t>
            </a:r>
            <a:r>
              <a:rPr lang="fr-BE" sz="8000" dirty="0" err="1"/>
              <a:t>Véh</a:t>
            </a:r>
            <a:endParaRPr lang="fr-BE" sz="8000" dirty="0"/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313828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2920B-15C0-EA87-99AF-15DDD6EB4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Mises en service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DB3A6E-67B9-EC84-B85C-4CE92ABF8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/>
              <a:t>D54 sport : nouvelle salle de fitness</a:t>
            </a:r>
          </a:p>
          <a:p>
            <a:r>
              <a:rPr lang="fr-BE" dirty="0"/>
              <a:t>11 tracteurs avions</a:t>
            </a:r>
          </a:p>
          <a:p>
            <a:r>
              <a:rPr lang="fr-BE" dirty="0"/>
              <a:t>Village de containers G11</a:t>
            </a:r>
          </a:p>
          <a:p>
            <a:r>
              <a:rPr lang="fr-BE" dirty="0"/>
              <a:t>MQ9 : lift system Bison (à faire)</a:t>
            </a:r>
          </a:p>
          <a:p>
            <a:r>
              <a:rPr lang="fr-BE" dirty="0"/>
              <a:t>Engins spéciaux : épandeuse solide (à faire)</a:t>
            </a: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135875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Accidents du travail – </a:t>
            </a:r>
            <a:r>
              <a:rPr lang="fr-BE" b="1" u="sng" dirty="0"/>
              <a:t>avec</a:t>
            </a:r>
            <a:r>
              <a:rPr lang="fr-BE" dirty="0"/>
              <a:t> AMS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3100" dirty="0"/>
              <a:t>2023 : 36 EA pour 769 jours – 2024 : 21 pour 283 jours</a:t>
            </a:r>
          </a:p>
          <a:p>
            <a:r>
              <a:rPr lang="fr-BE" sz="3100" dirty="0"/>
              <a:t>L&amp;A : pied écrasé par </a:t>
            </a:r>
            <a:r>
              <a:rPr lang="fr-BE" sz="3100" dirty="0" err="1"/>
              <a:t>véh</a:t>
            </a:r>
            <a:r>
              <a:rPr lang="fr-BE" sz="3100" dirty="0"/>
              <a:t> de piste, 4j</a:t>
            </a:r>
          </a:p>
          <a:p>
            <a:r>
              <a:rPr lang="fr-BE" sz="3100" dirty="0"/>
              <a:t>L&amp;A : entorse cheville en chutant d'un tracteur avion en mouvement (porte s'ouvre), 8j</a:t>
            </a:r>
          </a:p>
          <a:p>
            <a:r>
              <a:rPr lang="fr-BE" sz="3100" dirty="0"/>
              <a:t>PHEF : élongation mollet, 8 j (02ZZ)</a:t>
            </a:r>
          </a:p>
          <a:p>
            <a:r>
              <a:rPr lang="fr-BE" sz="3100" dirty="0"/>
              <a:t>MMC : plaie ouverte tibia heurt attache remorque, 8j</a:t>
            </a:r>
          </a:p>
          <a:p>
            <a:r>
              <a:rPr lang="fr-BE" sz="3100" dirty="0"/>
              <a:t>350SQN : entorse cheville lors d'un cross, 1j</a:t>
            </a:r>
          </a:p>
          <a:p>
            <a:r>
              <a:rPr lang="fr-BE" sz="3100" dirty="0" err="1"/>
              <a:t>Insp</a:t>
            </a:r>
            <a:r>
              <a:rPr lang="fr-BE" sz="3100" dirty="0"/>
              <a:t> : perte ongle en déplaçant une armoire, 8J</a:t>
            </a:r>
          </a:p>
          <a:p>
            <a:r>
              <a:rPr lang="fr-BE" sz="3100" dirty="0"/>
              <a:t>FP F35 : entorse genou chute lors d’un Ex dans les bois 23j</a:t>
            </a:r>
          </a:p>
          <a:p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B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4</a:t>
            </a:fld>
            <a:endParaRPr lang="fr-B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19280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79103-CBE4-510B-07EA-2957017C6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Accidents du travail - </a:t>
            </a:r>
            <a:r>
              <a:rPr lang="fr-BE" b="1" u="sng" dirty="0"/>
              <a:t>sans</a:t>
            </a:r>
            <a:r>
              <a:rPr lang="fr-BE" dirty="0"/>
              <a:t> AMS (depuis dernier CCB)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46FC1-C951-7280-1A69-A539EAF44F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2200" dirty="0"/>
              <a:t>2023 : 28 - 2024  : 29</a:t>
            </a:r>
          </a:p>
          <a:p>
            <a:r>
              <a:rPr lang="fr-BE" sz="2200" dirty="0"/>
              <a:t>PIM Ex MOUT : contusion genou + entorse doigt (2 accidents)</a:t>
            </a:r>
          </a:p>
          <a:p>
            <a:r>
              <a:rPr lang="fr-BE" sz="2200" dirty="0"/>
              <a:t>MMC : entorse cheville mini foot</a:t>
            </a:r>
          </a:p>
          <a:p>
            <a:r>
              <a:rPr lang="fr-BE" sz="2200" dirty="0"/>
              <a:t>PHEF : contusion talon (1SQN)</a:t>
            </a:r>
          </a:p>
          <a:p>
            <a:r>
              <a:rPr lang="fr-BE" sz="2200" dirty="0"/>
              <a:t>Défilé 21/07 : entorse cheville en entrant dans le bus (FP)</a:t>
            </a:r>
          </a:p>
          <a:p>
            <a:r>
              <a:rPr lang="fr-BE" sz="2200" dirty="0"/>
              <a:t>Mess : brulure main/pouce 2ième degré avec soupe bouillante </a:t>
            </a:r>
          </a:p>
          <a:p>
            <a:r>
              <a:rPr lang="fr-BE" sz="2200" dirty="0" err="1"/>
              <a:t>Mavn</a:t>
            </a:r>
            <a:r>
              <a:rPr lang="fr-BE" sz="2200" dirty="0"/>
              <a:t> : entorse phalange doigt main après chute</a:t>
            </a:r>
          </a:p>
          <a:p>
            <a:r>
              <a:rPr lang="fr-BE" sz="2200" dirty="0"/>
              <a:t>SIG : perforation tympan en recevant un mousse sur l'oreille (déménagement château gonflable)</a:t>
            </a:r>
          </a:p>
          <a:p>
            <a:r>
              <a:rPr lang="fr-BE" sz="2200" dirty="0"/>
              <a:t>Garde : entorse genou lors d'une patrouille (glisse dans une évacuation d'eau au F88 fontainerie)</a:t>
            </a:r>
          </a:p>
          <a:p>
            <a:r>
              <a:rPr lang="fr-BE" sz="2200" dirty="0"/>
              <a:t>Chemin du travail : contusions en chutant à vélo sur le retour</a:t>
            </a:r>
          </a:p>
          <a:p>
            <a:r>
              <a:rPr lang="fr-BE" sz="2200" dirty="0"/>
              <a:t>Maitre-chien : fracture main lors d'un renfort au JO de Paris</a:t>
            </a:r>
          </a:p>
        </p:txBody>
      </p:sp>
    </p:spTree>
    <p:extLst>
      <p:ext uri="{BB962C8B-B14F-4D97-AF65-F5344CB8AC3E}">
        <p14:creationId xmlns:p14="http://schemas.microsoft.com/office/powerpoint/2010/main" val="1540012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8AE012F-9A2E-E09C-9FD0-A72AAAFF8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sz="4000" b="1" u="sng" dirty="0"/>
              <a:t>Visites des lieux de travail – 2</a:t>
            </a:r>
            <a:r>
              <a:rPr lang="fr-BE" sz="4000" b="1" u="sng" baseline="30000" dirty="0"/>
              <a:t>ième</a:t>
            </a:r>
            <a:r>
              <a:rPr lang="fr-BE" sz="4000" b="1" u="sng" dirty="0"/>
              <a:t> trimestre 2024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42E1490-9145-6DFA-36FF-C8E73A22E0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BE" sz="2400" dirty="0">
                <a:latin typeface="Calibri" panose="020F0502020204030204" pitchFamily="34" charset="0"/>
                <a:ea typeface="Calibri" panose="020F0502020204030204" pitchFamily="34" charset="0"/>
              </a:rPr>
              <a:t>V</a:t>
            </a:r>
            <a:r>
              <a:rPr lang="fr-BE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isites déjà réalisées </a:t>
            </a:r>
          </a:p>
          <a:p>
            <a:pPr marL="0" indent="0">
              <a:buNone/>
            </a:pPr>
            <a:endParaRPr lang="fr-BE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fr-BE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25/06: F56 (</a:t>
            </a:r>
            <a:r>
              <a:rPr lang="fr-BE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Mag</a:t>
            </a:r>
            <a:r>
              <a:rPr lang="fr-BE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d'unité), G20 (engins spéciaux)</a:t>
            </a:r>
          </a:p>
          <a:p>
            <a:pPr>
              <a:buFont typeface="Wingdings" panose="05000000000000000000" pitchFamily="2" charset="2"/>
              <a:buChar char="ü"/>
            </a:pPr>
            <a:endParaRPr lang="fr-BE" sz="2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fr-BE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Visites : présence obligatoire des partenaires sociaux (délégation CCB) et de la </a:t>
            </a:r>
            <a:r>
              <a:rPr lang="fr-BE" sz="2400" dirty="0">
                <a:latin typeface="Calibri" panose="020F0502020204030204" pitchFamily="34" charset="0"/>
                <a:ea typeface="Calibri" panose="020F0502020204030204" pitchFamily="34" charset="0"/>
              </a:rPr>
              <a:t>ligne hiérarchique</a:t>
            </a:r>
            <a:endParaRPr lang="fr-BE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759941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AD0B3-5309-3914-B04D-39B3CF859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Visites des lieux de travail </a:t>
            </a:r>
            <a:br>
              <a:rPr lang="fr-BE" dirty="0"/>
            </a:br>
            <a:r>
              <a:rPr lang="fr-BE" dirty="0"/>
              <a:t>3 et 4</a:t>
            </a:r>
            <a:r>
              <a:rPr lang="fr-BE" baseline="30000" dirty="0"/>
              <a:t>ième</a:t>
            </a:r>
            <a:r>
              <a:rPr lang="fr-BE" dirty="0"/>
              <a:t> trimestres 2024 </a:t>
            </a:r>
            <a:endParaRPr lang="fr-BE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6212B9-4EB1-CC95-D68D-8F60AC54D4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BE" b="1" u="sng" dirty="0"/>
              <a:t>Visites prévues</a:t>
            </a:r>
          </a:p>
          <a:p>
            <a:pPr marL="0" indent="0">
              <a:buNone/>
            </a:pPr>
            <a:endParaRPr lang="fr-BE" sz="2000" dirty="0"/>
          </a:p>
          <a:p>
            <a:pPr marL="0" indent="0">
              <a:buNone/>
            </a:pPr>
            <a:r>
              <a:rPr lang="fr-BE" sz="2000" dirty="0"/>
              <a:t>Les visites se déroulent le </a:t>
            </a:r>
            <a:r>
              <a:rPr lang="fr-BE" sz="2000" b="1" u="sng" dirty="0"/>
              <a:t>mardi</a:t>
            </a:r>
            <a:r>
              <a:rPr lang="fr-BE" sz="2000" dirty="0"/>
              <a:t> – rdv au 1er bâtiment à 09.00 sur place, les autres sont faits dans la foulée.</a:t>
            </a:r>
            <a:endParaRPr lang="fr-BE" sz="3600" b="1" u="sng" dirty="0"/>
          </a:p>
          <a:p>
            <a:pPr>
              <a:buFont typeface="Wingdings" panose="05000000000000000000" pitchFamily="2" charset="2"/>
              <a:buChar char="ü"/>
            </a:pPr>
            <a:r>
              <a:rPr lang="fr-BE" sz="2000" dirty="0">
                <a:latin typeface="Calibri" panose="020F0502020204030204" pitchFamily="34" charset="0"/>
                <a:ea typeface="Calibri" panose="020F0502020204030204" pitchFamily="34" charset="0"/>
              </a:rPr>
              <a:t>10/09/2024 : G68 (peinture) - F43 (E&amp;T)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sz="2000" dirty="0">
                <a:latin typeface="Calibri" panose="020F0502020204030204" pitchFamily="34" charset="0"/>
                <a:ea typeface="Calibri" panose="020F0502020204030204" pitchFamily="34" charset="0"/>
              </a:rPr>
              <a:t>24/09/2024 : E33 (local VMC) - SG2 (AMT, 14 </a:t>
            </a:r>
            <a:r>
              <a:rPr lang="fr-BE" sz="2000" dirty="0" err="1">
                <a:latin typeface="Calibri" panose="020F0502020204030204" pitchFamily="34" charset="0"/>
                <a:ea typeface="Calibri" panose="020F0502020204030204" pitchFamily="34" charset="0"/>
              </a:rPr>
              <a:t>Bn</a:t>
            </a:r>
            <a:r>
              <a:rPr lang="fr-BE" sz="2000" dirty="0">
                <a:latin typeface="Calibri" panose="020F0502020204030204" pitchFamily="34" charset="0"/>
                <a:ea typeface="Calibri" panose="020F0502020204030204" pitchFamily="34" charset="0"/>
              </a:rPr>
              <a:t> Med) </a:t>
            </a:r>
            <a:r>
              <a:rPr lang="fr-BE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- F88 (fontainerie)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01/10/2024</a:t>
            </a:r>
            <a:r>
              <a:rPr lang="fr-BE" sz="2000" dirty="0">
                <a:latin typeface="Calibri" panose="020F0502020204030204" pitchFamily="34" charset="0"/>
                <a:ea typeface="Calibri" panose="020F0502020204030204" pitchFamily="34" charset="0"/>
              </a:rPr>
              <a:t> : G66 (L&amp;A, survie) - </a:t>
            </a:r>
            <a:r>
              <a:rPr lang="fr-BE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G11 (village containers) </a:t>
            </a:r>
            <a:r>
              <a:rPr lang="fr-BE" sz="2000" dirty="0">
                <a:latin typeface="Calibri" panose="020F0502020204030204" pitchFamily="34" charset="0"/>
                <a:ea typeface="Calibri" panose="020F0502020204030204" pitchFamily="34" charset="0"/>
              </a:rPr>
              <a:t>- Sh28 (</a:t>
            </a:r>
            <a:r>
              <a:rPr lang="fr-BE" sz="2000" dirty="0" err="1">
                <a:latin typeface="Calibri" panose="020F0502020204030204" pitchFamily="34" charset="0"/>
                <a:ea typeface="Calibri" panose="020F0502020204030204" pitchFamily="34" charset="0"/>
              </a:rPr>
              <a:t>Washing</a:t>
            </a:r>
            <a:r>
              <a:rPr lang="fr-BE" sz="2000" dirty="0">
                <a:latin typeface="Calibri" panose="020F0502020204030204" pitchFamily="34" charset="0"/>
                <a:ea typeface="Calibri" panose="020F0502020204030204" pitchFamily="34" charset="0"/>
              </a:rPr>
              <a:t> Pool)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sz="2000" dirty="0">
                <a:latin typeface="Calibri" panose="020F0502020204030204" pitchFamily="34" charset="0"/>
                <a:ea typeface="Calibri" panose="020F0502020204030204" pitchFamily="34" charset="0"/>
              </a:rPr>
              <a:t>03/12/2024 : complexe MQ9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sz="2000" dirty="0">
                <a:latin typeface="Calibri" panose="020F0502020204030204" pitchFamily="34" charset="0"/>
                <a:ea typeface="Calibri" panose="020F0502020204030204" pitchFamily="34" charset="0"/>
              </a:rPr>
              <a:t>10/12/2024 : SNAE (ex-SABCA)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sz="2000" dirty="0">
                <a:latin typeface="Calibri" panose="020F0502020204030204" pitchFamily="34" charset="0"/>
                <a:ea typeface="Calibri" panose="020F0502020204030204" pitchFamily="34" charset="0"/>
              </a:rPr>
              <a:t>+ F2 (ERSO), D62 (1SQN) dates encore à déterminer selon occupation</a:t>
            </a:r>
            <a:endParaRPr lang="fr-BE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BE" b="1" u="sng" dirty="0"/>
          </a:p>
          <a:p>
            <a:endParaRPr lang="fr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4B671-052F-FB85-FCD2-F5C045A6D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02-09-24</a:t>
            </a:fld>
            <a:endParaRPr lang="fr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77D1E0-B96B-003D-4024-8D050340F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CC64A7-FC61-ACF6-6390-0D49AB436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7</a:t>
            </a:fld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2915032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155A4-6B86-044C-9728-FF3570669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Atelier de peinture G68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8F0E7-9C14-5164-0C32-A9E0B150D1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BE" sz="2000" u="sng" dirty="0"/>
              <a:t>Problèmes</a:t>
            </a:r>
          </a:p>
          <a:p>
            <a:r>
              <a:rPr lang="fr-BE" sz="2000" dirty="0">
                <a:solidFill>
                  <a:srgbClr val="FF0000"/>
                </a:solidFill>
              </a:rPr>
              <a:t>Colmatage des filtres de la cabine via la peinture et les poussières de ponçage</a:t>
            </a:r>
          </a:p>
          <a:p>
            <a:r>
              <a:rPr lang="fr-BE" sz="2000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fr-BE" sz="2000" dirty="0">
                <a:solidFill>
                  <a:srgbClr val="FF0000"/>
                </a:solidFill>
              </a:rPr>
              <a:t>Ventilation cabine insuffisante</a:t>
            </a:r>
          </a:p>
          <a:p>
            <a:r>
              <a:rPr lang="fr-BE" sz="2000" dirty="0">
                <a:solidFill>
                  <a:srgbClr val="FF0000"/>
                </a:solidFill>
              </a:rPr>
              <a:t>Puissance centrale aspiration (ponceuses)  à vérifier</a:t>
            </a:r>
          </a:p>
          <a:p>
            <a:r>
              <a:rPr lang="fr-BE" sz="2000" dirty="0">
                <a:solidFill>
                  <a:srgbClr val="FF0000"/>
                </a:solidFill>
              </a:rPr>
              <a:t>Trajet zone sale/déshabillage/zone propre sortie cabine à revoir (éviter dispersion polluants)</a:t>
            </a:r>
          </a:p>
          <a:p>
            <a:r>
              <a:rPr lang="fr-BE" sz="2000" dirty="0"/>
              <a:t>Ponçage avion : tenue protection papier + chaleur : en sous-vêtements sous la tenue, exposition directe en cas de déchirure</a:t>
            </a:r>
          </a:p>
          <a:p>
            <a:r>
              <a:rPr lang="fr-BE" sz="2000" dirty="0"/>
              <a:t>Sableuse </a:t>
            </a:r>
            <a:r>
              <a:rPr lang="fr-BE" sz="2000" dirty="0" err="1"/>
              <a:t>Laborex</a:t>
            </a:r>
            <a:r>
              <a:rPr lang="fr-BE" sz="2000" dirty="0"/>
              <a:t> non étanche</a:t>
            </a:r>
          </a:p>
          <a:p>
            <a:pPr marL="0" indent="0">
              <a:buNone/>
            </a:pPr>
            <a:r>
              <a:rPr lang="fr-BE" sz="2000" u="sng" dirty="0"/>
              <a:t>Mesures en cours</a:t>
            </a:r>
          </a:p>
          <a:p>
            <a:r>
              <a:rPr lang="fr-BE" sz="2000" dirty="0"/>
              <a:t>Local nettoyage pistolets/préparation peintures : mise en conformité selon directives SIPPT MR </a:t>
            </a:r>
          </a:p>
          <a:p>
            <a:r>
              <a:rPr lang="fr-BE" sz="2000" dirty="0"/>
              <a:t>Mise en conformité ATEX</a:t>
            </a:r>
          </a:p>
          <a:p>
            <a:r>
              <a:rPr lang="fr-BE" sz="2000" dirty="0">
                <a:sym typeface="Wingdings" panose="05000000000000000000" pitchFamily="2" charset="2"/>
              </a:rPr>
              <a:t> Propositions mesures SIPPT MR </a:t>
            </a:r>
            <a:endParaRPr lang="fr-BE" sz="2000" dirty="0"/>
          </a:p>
          <a:p>
            <a:endParaRPr lang="fr-BE" sz="2000" dirty="0"/>
          </a:p>
          <a:p>
            <a:pPr marL="0" indent="0">
              <a:buNone/>
            </a:pPr>
            <a:endParaRPr lang="fr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537B0-29BF-C3C7-B18A-2F8749F53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02-09-24</a:t>
            </a:fld>
            <a:endParaRPr lang="fr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11A784-A0F4-1E5F-E047-2093F4B54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8BD0EE-55D1-696B-5997-C2AE7CC34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8</a:t>
            </a:fld>
            <a:endParaRPr lang="fr-BE" noProof="0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AC28B9CC-EDB8-F276-6F72-ABDF531DF8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1097375"/>
              </p:ext>
            </p:extLst>
          </p:nvPr>
        </p:nvGraphicFramePr>
        <p:xfrm>
          <a:off x="4942334" y="5791202"/>
          <a:ext cx="20193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ckager Shell Object" showAsIcon="1" r:id="rId2" imgW="2019335" imgH="517956" progId="Package">
                  <p:embed/>
                </p:oleObj>
              </mc:Choice>
              <mc:Fallback>
                <p:oleObj name="Packager Shell Object" showAsIcon="1" r:id="rId2" imgW="2019335" imgH="517956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942334" y="5791202"/>
                        <a:ext cx="2019300" cy="517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6655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10162-9B0C-9A2D-FB5B-D8AA3E9F6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Mesures SIPPT MR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4DB6A0-7F1D-365C-255D-6D7EFA319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BE" u="sng" dirty="0"/>
              <a:t>Substitution des produits</a:t>
            </a:r>
          </a:p>
          <a:p>
            <a:r>
              <a:rPr lang="fr-BE" dirty="0"/>
              <a:t>Solvant/nettoyant C28 (toxique CM</a:t>
            </a:r>
            <a:r>
              <a:rPr lang="fr-BE" b="1" u="sng" dirty="0"/>
              <a:t>R</a:t>
            </a:r>
            <a:r>
              <a:rPr lang="fr-BE" dirty="0"/>
              <a:t>, gants épais </a:t>
            </a:r>
            <a:r>
              <a:rPr lang="fr-BE" dirty="0" err="1"/>
              <a:t>butyl</a:t>
            </a:r>
            <a:r>
              <a:rPr lang="fr-BE" dirty="0"/>
              <a:t>) </a:t>
            </a:r>
            <a:r>
              <a:rPr lang="fr-BE" dirty="0">
                <a:sym typeface="Wingdings" panose="05000000000000000000" pitchFamily="2" charset="2"/>
              </a:rPr>
              <a:t> </a:t>
            </a:r>
            <a:r>
              <a:rPr lang="fr-BE" dirty="0"/>
              <a:t>isopropanol  + emploi chiffon (main en contact direct) </a:t>
            </a:r>
            <a:r>
              <a:rPr lang="fr-BE" dirty="0">
                <a:sym typeface="Wingdings" panose="05000000000000000000" pitchFamily="2" charset="2"/>
              </a:rPr>
              <a:t> brosse, applicateur, </a:t>
            </a:r>
            <a:r>
              <a:rPr lang="fr-BE" dirty="0" err="1">
                <a:sym typeface="Wingdings" panose="05000000000000000000" pitchFamily="2" charset="2"/>
              </a:rPr>
              <a:t>etc</a:t>
            </a:r>
            <a:endParaRPr lang="fr-BE" dirty="0"/>
          </a:p>
          <a:p>
            <a:r>
              <a:rPr lang="fr-BE" dirty="0"/>
              <a:t>Peintures base organique </a:t>
            </a:r>
            <a:r>
              <a:rPr lang="fr-BE" dirty="0">
                <a:sym typeface="Wingdings" panose="05000000000000000000" pitchFamily="2" charset="2"/>
              </a:rPr>
              <a:t> base aqueuse ( COV toxiques)</a:t>
            </a:r>
          </a:p>
          <a:p>
            <a:pPr marL="0" indent="0">
              <a:buNone/>
            </a:pPr>
            <a:r>
              <a:rPr lang="fr-BE" u="sng" dirty="0">
                <a:sym typeface="Wingdings" panose="05000000000000000000" pitchFamily="2" charset="2"/>
              </a:rPr>
              <a:t>Limitation exposition</a:t>
            </a:r>
          </a:p>
          <a:p>
            <a:r>
              <a:rPr lang="fr-BE" dirty="0">
                <a:sym typeface="Wingdings" panose="05000000000000000000" pitchFamily="2" charset="2"/>
              </a:rPr>
              <a:t>Pas de Pers externe pendant l’usage des produits</a:t>
            </a:r>
          </a:p>
          <a:p>
            <a:r>
              <a:rPr lang="fr-BE" dirty="0">
                <a:sym typeface="Wingdings" panose="05000000000000000000" pitchFamily="2" charset="2"/>
              </a:rPr>
              <a:t>Après usage, retour des produits dans les stockages fermés/ventilés ( ATEX)</a:t>
            </a:r>
            <a:endParaRPr lang="fr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1884A-3B20-F544-1BB5-6F8C6CB3E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02-09-24</a:t>
            </a:fld>
            <a:endParaRPr lang="fr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A5E82-F19F-471E-2B7D-C821DFFA4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180B69-E229-F9F2-CEE5-E6302D6AF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9</a:t>
            </a:fld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1769386335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1121</Words>
  <Application>Microsoft Office PowerPoint</Application>
  <PresentationFormat>Widescreen</PresentationFormat>
  <Paragraphs>132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Webdings</vt:lpstr>
      <vt:lpstr>Wingdings</vt:lpstr>
      <vt:lpstr>Presentation</vt:lpstr>
      <vt:lpstr>Package</vt:lpstr>
      <vt:lpstr>SLPPT 10 FLORENNES   CCB 3ième trimestre 2024 Activités depuis le précédent CCB </vt:lpstr>
      <vt:lpstr>Analyses et avis</vt:lpstr>
      <vt:lpstr>Mises en service </vt:lpstr>
      <vt:lpstr>Accidents du travail – avec AMS</vt:lpstr>
      <vt:lpstr>Accidents du travail - sans AMS (depuis dernier CCB)</vt:lpstr>
      <vt:lpstr>Visites des lieux de travail – 2ième trimestre 2024</vt:lpstr>
      <vt:lpstr>Visites des lieux de travail  3 et 4ième trimestres 2024 </vt:lpstr>
      <vt:lpstr>Atelier de peinture G68</vt:lpstr>
      <vt:lpstr>Mesures SIPPT MR </vt:lpstr>
      <vt:lpstr>Mesures SIPPT MR </vt:lpstr>
      <vt:lpstr>Mesures SIPPT MR </vt:lpstr>
      <vt:lpstr>Mesures SIPPT MR </vt:lpstr>
      <vt:lpstr>Mesures SIPPT MR </vt:lpstr>
      <vt:lpstr>Mesures SIPPT MR </vt:lpstr>
    </vt:vector>
  </TitlesOfParts>
  <Company>CDN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Visites des lieux de travail - 1er trimestre 2024</dc:title>
  <dc:creator>Verast Sylvain</dc:creator>
  <cp:lastModifiedBy>Verast Sylvain</cp:lastModifiedBy>
  <cp:revision>132</cp:revision>
  <dcterms:created xsi:type="dcterms:W3CDTF">2024-02-19T10:21:29Z</dcterms:created>
  <dcterms:modified xsi:type="dcterms:W3CDTF">2024-09-02T11:29:51Z</dcterms:modified>
</cp:coreProperties>
</file>