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5"/>
  </p:sldMasterIdLst>
  <p:notesMasterIdLst>
    <p:notesMasterId r:id="rId18"/>
  </p:notesMasterIdLst>
  <p:handoutMasterIdLst>
    <p:handoutMasterId r:id="rId19"/>
  </p:handoutMasterIdLst>
  <p:sldIdLst>
    <p:sldId id="375" r:id="rId6"/>
    <p:sldId id="378" r:id="rId7"/>
    <p:sldId id="391" r:id="rId8"/>
    <p:sldId id="392" r:id="rId9"/>
    <p:sldId id="390" r:id="rId10"/>
    <p:sldId id="394" r:id="rId11"/>
    <p:sldId id="397" r:id="rId12"/>
    <p:sldId id="396" r:id="rId13"/>
    <p:sldId id="395" r:id="rId14"/>
    <p:sldId id="393" r:id="rId15"/>
    <p:sldId id="389" r:id="rId16"/>
    <p:sldId id="388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652"/>
    <a:srgbClr val="1A4652"/>
    <a:srgbClr val="475D63"/>
    <a:srgbClr val="F5F1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3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9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179AA-4A50-4F90-80DA-F8289B511D89}" type="datetimeFigureOut">
              <a:rPr lang="fr-BE" smtClean="0"/>
              <a:t>05-09-24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8E8E4-87F3-420F-8B16-5A2047EAB20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7442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556EB-5C46-4556-B6B9-ADE43D09CF46}" type="datetimeFigureOut">
              <a:rPr lang="fr-BE" smtClean="0"/>
              <a:t>05-09-24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F2C25-99DC-4E03-B761-F0DD23C5493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2831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department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  <a:endParaRPr lang="fr-BE"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1145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77798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10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81247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7550" y="304532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7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6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06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4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32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 userDrawn="1"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05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sp>
        <p:nvSpPr>
          <p:cNvPr id="4" name="Rectangle 2"/>
          <p:cNvSpPr/>
          <p:nvPr userDrawn="1"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Defense_Horizontal_RGB_White_BIL.png" descr="Defense_Horizontal_RGB_White_BIL.png"/>
          <p:cNvPicPr>
            <a:picLocks noChangeAspect="1"/>
          </p:cNvPicPr>
          <p:nvPr userDrawn="1"/>
        </p:nvPicPr>
        <p:blipFill>
          <a:blip r:embed="rId2"/>
          <a:srcRect t="19582" r="5423" b="18282"/>
          <a:stretch>
            <a:fillRect/>
          </a:stretch>
        </p:blipFill>
        <p:spPr>
          <a:xfrm>
            <a:off x="9621821" y="6038660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804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7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4790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35" r:id="rId3"/>
    <p:sldLayoutId id="2147483729" r:id="rId4"/>
    <p:sldLayoutId id="2147483730" r:id="rId5"/>
    <p:sldLayoutId id="2147483731" r:id="rId6"/>
    <p:sldLayoutId id="2147483736" r:id="rId7"/>
    <p:sldLayoutId id="2147483737" r:id="rId8"/>
    <p:sldLayoutId id="2147483738" r:id="rId9"/>
    <p:sldLayoutId id="214748373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 baseline="0">
          <a:solidFill>
            <a:srgbClr val="1846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52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846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nl-BE" dirty="0"/>
              <a:t>CCB </a:t>
            </a:r>
            <a:r>
              <a:rPr lang="nl-BE" dirty="0" err="1"/>
              <a:t>Nr</a:t>
            </a:r>
            <a:r>
              <a:rPr lang="nl-BE" dirty="0"/>
              <a:t> 10 du 05-09-24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lang="nl-BE" dirty="0"/>
              <a:t>CCB 05 Sept 2024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nl-BE" dirty="0"/>
              <a:t>DG H&amp;WB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BE" dirty="0"/>
              <a:t>SOETAERT Sammie</a:t>
            </a:r>
          </a:p>
        </p:txBody>
      </p:sp>
    </p:spTree>
    <p:extLst>
      <p:ext uri="{BB962C8B-B14F-4D97-AF65-F5344CB8AC3E}">
        <p14:creationId xmlns:p14="http://schemas.microsoft.com/office/powerpoint/2010/main" val="2077170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Premiers secours sur base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1731146"/>
            <a:ext cx="9488024" cy="369332"/>
          </a:xfrm>
        </p:spPr>
        <p:txBody>
          <a:bodyPr/>
          <a:lstStyle/>
          <a:p>
            <a:r>
              <a:rPr lang="fr-BE" dirty="0"/>
              <a:t>Est également indispensable  :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520252"/>
            <a:ext cx="9488024" cy="2031325"/>
          </a:xfrm>
        </p:spPr>
        <p:txBody>
          <a:bodyPr/>
          <a:lstStyle/>
          <a:p>
            <a:r>
              <a:rPr lang="fr-BE" dirty="0"/>
              <a:t>Nouvelle Crash-</a:t>
            </a:r>
            <a:r>
              <a:rPr lang="fr-BE" dirty="0" err="1"/>
              <a:t>Map</a:t>
            </a:r>
            <a:endParaRPr lang="fr-BE" dirty="0"/>
          </a:p>
          <a:p>
            <a:endParaRPr lang="fr-BE" dirty="0"/>
          </a:p>
          <a:p>
            <a:r>
              <a:rPr lang="fr-BE" dirty="0"/>
              <a:t>Golden badge</a:t>
            </a:r>
          </a:p>
          <a:p>
            <a:endParaRPr lang="fr-BE" dirty="0"/>
          </a:p>
          <a:p>
            <a:r>
              <a:rPr lang="fr-BE" dirty="0"/>
              <a:t>Entretien des DEA</a:t>
            </a:r>
          </a:p>
          <a:p>
            <a:endParaRPr lang="fr-BE" dirty="0"/>
          </a:p>
          <a:p>
            <a:r>
              <a:rPr lang="fr-BE" dirty="0"/>
              <a:t>Formation et recyclage des équipiers premier secours (notamment le Pers de la garde pro)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-852256" y="5045634"/>
            <a:ext cx="12359135" cy="2642428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-765389" y="5742839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1033244" y="6112171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425714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707886"/>
          </a:xfrm>
        </p:spPr>
        <p:txBody>
          <a:bodyPr/>
          <a:lstStyle/>
          <a:p>
            <a:r>
              <a:rPr lang="fr-BE" dirty="0"/>
              <a:t>Etude BMH à Florennes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2315675"/>
            <a:ext cx="9488024" cy="646331"/>
          </a:xfrm>
        </p:spPr>
        <p:txBody>
          <a:bodyPr/>
          <a:lstStyle/>
          <a:p>
            <a:r>
              <a:rPr lang="fr-BE" dirty="0"/>
              <a:t>En attente approbation budgétaire de la RW pour le Pers ayant logé sur base avant le changement d’Appro en eau potable par l’INASEP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944368"/>
            <a:ext cx="9488024" cy="646331"/>
          </a:xfrm>
        </p:spPr>
        <p:txBody>
          <a:bodyPr/>
          <a:lstStyle/>
          <a:p>
            <a:endParaRPr lang="fr-BE" dirty="0"/>
          </a:p>
          <a:p>
            <a:r>
              <a:rPr lang="fr-BE" dirty="0"/>
              <a:t>Etude scientifique à Chièvres, </a:t>
            </a:r>
            <a:r>
              <a:rPr lang="fr-BE" dirty="0" err="1"/>
              <a:t>Nandrin</a:t>
            </a:r>
            <a:r>
              <a:rPr lang="fr-BE" dirty="0"/>
              <a:t> et Florennes pour évaluer l’imprégnation en PFAS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68216" y="3313700"/>
            <a:ext cx="12359135" cy="1477328"/>
          </a:xfrm>
        </p:spPr>
        <p:txBody>
          <a:bodyPr/>
          <a:lstStyle/>
          <a:p>
            <a:endParaRPr lang="fr-BE" dirty="0"/>
          </a:p>
          <a:p>
            <a:endParaRPr lang="fr-BE" dirty="0"/>
          </a:p>
          <a:p>
            <a:r>
              <a:rPr lang="fr-BE" dirty="0"/>
              <a:t>S’inscrire NLT 10/10/2024</a:t>
            </a:r>
          </a:p>
          <a:p>
            <a:endParaRPr lang="fr-BE" dirty="0"/>
          </a:p>
          <a:p>
            <a:r>
              <a:rPr lang="fr-BE" dirty="0"/>
              <a:t>Listing du Pers potentiellement exposé transmis à l’</a:t>
            </a:r>
            <a:r>
              <a:rPr lang="fr-BE" dirty="0" err="1"/>
              <a:t>ISSeP</a:t>
            </a:r>
            <a:endParaRPr lang="fr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959338" y="4821991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322044" y="6027052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79397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707886"/>
          </a:xfrm>
        </p:spPr>
        <p:txBody>
          <a:bodyPr/>
          <a:lstStyle/>
          <a:p>
            <a:r>
              <a:rPr lang="fr-BE" dirty="0"/>
              <a:t>Remerciements au </a:t>
            </a:r>
            <a:r>
              <a:rPr lang="fr-BE" dirty="0" err="1"/>
              <a:t>BaseCO</a:t>
            </a:r>
            <a:endParaRPr lang="fr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2315675"/>
            <a:ext cx="9488024" cy="369332"/>
          </a:xfrm>
        </p:spPr>
        <p:txBody>
          <a:bodyPr/>
          <a:lstStyle/>
          <a:p>
            <a:r>
              <a:rPr lang="fr-BE" dirty="0"/>
              <a:t>La prévention est un investissement et pas un coût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944368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68216" y="3429001"/>
            <a:ext cx="12359135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959338" y="4518761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322044" y="6027052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44225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Demande d’intervention psycho-sociale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2315675"/>
            <a:ext cx="9488024" cy="369332"/>
          </a:xfrm>
        </p:spPr>
        <p:txBody>
          <a:bodyPr/>
          <a:lstStyle/>
          <a:p>
            <a:r>
              <a:rPr lang="fr-BE" dirty="0"/>
              <a:t>Suite judiciaire donnée à la procédure formelle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944368"/>
            <a:ext cx="9488024" cy="2308324"/>
          </a:xfrm>
        </p:spPr>
        <p:txBody>
          <a:bodyPr/>
          <a:lstStyle/>
          <a:p>
            <a:r>
              <a:rPr lang="fr-BE" dirty="0"/>
              <a:t>Une étude arrive à un chiffre d’aboutissement de 4% </a:t>
            </a:r>
          </a:p>
          <a:p>
            <a:endParaRPr lang="fr-BE" dirty="0"/>
          </a:p>
          <a:p>
            <a:r>
              <a:rPr lang="fr-BE" dirty="0"/>
              <a:t>Attentes des plaignants non conformes à cette réalité</a:t>
            </a:r>
          </a:p>
          <a:p>
            <a:endParaRPr lang="fr-BE" dirty="0"/>
          </a:p>
          <a:p>
            <a:r>
              <a:rPr lang="fr-BE" dirty="0"/>
              <a:t>Le rôle du CP-AP n’est pas de « punir » mais de tenter de renouer et que les différents protagonistes puissent continuer à fonctionner au profit de la Défense</a:t>
            </a:r>
          </a:p>
          <a:p>
            <a:endParaRPr lang="fr-BE" dirty="0"/>
          </a:p>
          <a:p>
            <a:r>
              <a:rPr lang="fr-BE" dirty="0"/>
              <a:t>Importance des analyses de risque pour intervenir en amont des problématiques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-852256" y="5045634"/>
            <a:ext cx="12359135" cy="2642428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-765389" y="5742839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1033244" y="6112171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26250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Premiers secours sur base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2315675"/>
            <a:ext cx="9488024" cy="369332"/>
          </a:xfrm>
        </p:spPr>
        <p:txBody>
          <a:bodyPr/>
          <a:lstStyle/>
          <a:p>
            <a:r>
              <a:rPr lang="fr-BE" dirty="0" err="1"/>
              <a:t>Sit</a:t>
            </a:r>
            <a:r>
              <a:rPr lang="fr-BE" dirty="0"/>
              <a:t> actuelle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944368"/>
            <a:ext cx="9488024" cy="923330"/>
          </a:xfrm>
        </p:spPr>
        <p:txBody>
          <a:bodyPr/>
          <a:lstStyle/>
          <a:p>
            <a:r>
              <a:rPr lang="fr-BE" dirty="0"/>
              <a:t>2 ambulanciers avec </a:t>
            </a:r>
            <a:r>
              <a:rPr lang="fr-BE" dirty="0" err="1"/>
              <a:t>l’Amb</a:t>
            </a:r>
            <a:r>
              <a:rPr lang="fr-BE" dirty="0"/>
              <a:t> piste durant les vols</a:t>
            </a:r>
          </a:p>
          <a:p>
            <a:endParaRPr lang="fr-BE" dirty="0"/>
          </a:p>
          <a:p>
            <a:r>
              <a:rPr lang="fr-BE" dirty="0"/>
              <a:t>Après les vols, plus de </a:t>
            </a:r>
            <a:r>
              <a:rPr lang="fr-BE" dirty="0" err="1"/>
              <a:t>Sp</a:t>
            </a:r>
            <a:r>
              <a:rPr lang="fr-BE" dirty="0"/>
              <a:t> Med malgré la présence de Pers encore au travail sur base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-852256" y="5045634"/>
            <a:ext cx="12359135" cy="2642428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-765389" y="5742839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1033244" y="6112171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15201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Premiers secours sur base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1731146"/>
            <a:ext cx="9488024" cy="419774"/>
          </a:xfrm>
        </p:spPr>
        <p:txBody>
          <a:bodyPr/>
          <a:lstStyle/>
          <a:p>
            <a:r>
              <a:rPr lang="fr-BE" dirty="0"/>
              <a:t>Législation 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520252"/>
            <a:ext cx="9488024" cy="2308324"/>
          </a:xfrm>
        </p:spPr>
        <p:txBody>
          <a:bodyPr/>
          <a:lstStyle/>
          <a:p>
            <a:r>
              <a:rPr lang="fr-BE" dirty="0"/>
              <a:t>AR du 15-12-2010 relatif aux premiers secours dispensés aux travailleurs victimes d’un accident ou malaise sur leur lieu de travail </a:t>
            </a:r>
          </a:p>
          <a:p>
            <a:endParaRPr lang="fr-BE" dirty="0"/>
          </a:p>
          <a:p>
            <a:r>
              <a:rPr lang="fr-BE" dirty="0"/>
              <a:t>L’ancienne réglementation qui n’est plus d’application donnait pour la base (entreprise à risque moyen) à titre indicatif :</a:t>
            </a:r>
          </a:p>
          <a:p>
            <a:endParaRPr lang="fr-BE" dirty="0"/>
          </a:p>
          <a:p>
            <a:r>
              <a:rPr lang="fr-BE" dirty="0"/>
              <a:t>1 infirmier/500 travailleurs</a:t>
            </a:r>
          </a:p>
          <a:p>
            <a:endParaRPr lang="fr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-852256" y="5045634"/>
            <a:ext cx="12359135" cy="2642428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-765389" y="5742839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1033244" y="6112171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34299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2315675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944368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-852256" y="5045634"/>
            <a:ext cx="12359135" cy="2642428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-765389" y="5742839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1033244" y="6112171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BF4883-24C5-E080-967D-0C8A05FF1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2232" y="347232"/>
            <a:ext cx="6887536" cy="616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612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Premiers secours sur base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1731146"/>
            <a:ext cx="9488024" cy="419774"/>
          </a:xfrm>
        </p:spPr>
        <p:txBody>
          <a:bodyPr/>
          <a:lstStyle/>
          <a:p>
            <a:r>
              <a:rPr lang="fr-BE" dirty="0"/>
              <a:t>Législation 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520252"/>
            <a:ext cx="9488024" cy="3416320"/>
          </a:xfrm>
        </p:spPr>
        <p:txBody>
          <a:bodyPr/>
          <a:lstStyle/>
          <a:p>
            <a:r>
              <a:rPr lang="fr-BE" dirty="0"/>
              <a:t>Code du Bien-Être : Livre 5, </a:t>
            </a:r>
            <a:r>
              <a:rPr lang="nl-BE" sz="1800" b="1" dirty="0">
                <a:solidFill>
                  <a:srgbClr val="343A40"/>
                </a:solidFill>
                <a:effectLst/>
                <a:latin typeface="Nunito Sans" pitchFamily="2" charset="0"/>
                <a:ea typeface="Calibri" panose="020F0502020204030204" pitchFamily="34" charset="0"/>
                <a:cs typeface="Calibri" panose="020F0502020204030204" pitchFamily="34" charset="0"/>
              </a:rPr>
              <a:t>art. I.5-6</a:t>
            </a:r>
            <a:endParaRPr lang="fr-BE" dirty="0"/>
          </a:p>
          <a:p>
            <a:endParaRPr lang="fr-BE" dirty="0"/>
          </a:p>
          <a:p>
            <a:r>
              <a:rPr lang="fr-BE" dirty="0"/>
              <a:t>La nouvelle réglementation stipule que c’est à l’employeur de déterminer le </a:t>
            </a:r>
            <a:r>
              <a:rPr lang="fr-BE" dirty="0" err="1"/>
              <a:t>Sp</a:t>
            </a:r>
            <a:r>
              <a:rPr lang="fr-BE" dirty="0"/>
              <a:t> Med indiqué selon :</a:t>
            </a:r>
          </a:p>
          <a:p>
            <a:endParaRPr lang="fr-B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/>
              <a:t>L’avis du CP-MT et du CBB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/>
              <a:t>En fonction du nombre de travailleurs dans l’entreprise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/>
              <a:t>En fonction des caractéristiques des activités dans l’entreprise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/>
              <a:t>En fonction des résultats de l’analyse des risques</a:t>
            </a:r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BE" dirty="0"/>
          </a:p>
          <a:p>
            <a:r>
              <a:rPr lang="fr-BE" dirty="0"/>
              <a:t>Le </a:t>
            </a:r>
            <a:r>
              <a:rPr lang="fr-BE" dirty="0" err="1"/>
              <a:t>SpMed</a:t>
            </a:r>
            <a:r>
              <a:rPr lang="fr-BE" dirty="0"/>
              <a:t> doit être « </a:t>
            </a:r>
            <a:r>
              <a:rPr lang="fr-BE" dirty="0" err="1"/>
              <a:t>tailored</a:t>
            </a:r>
            <a:r>
              <a:rPr lang="fr-BE" dirty="0"/>
              <a:t> to the </a:t>
            </a:r>
            <a:r>
              <a:rPr lang="fr-BE" dirty="0" err="1"/>
              <a:t>risks</a:t>
            </a:r>
            <a:r>
              <a:rPr lang="fr-BE" dirty="0"/>
              <a:t> »</a:t>
            </a:r>
          </a:p>
          <a:p>
            <a:endParaRPr lang="fr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-852256" y="5045634"/>
            <a:ext cx="12359135" cy="2642428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-765389" y="5742839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1033244" y="6112171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54983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Premiers secours sur base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1731146"/>
            <a:ext cx="9488024" cy="369332"/>
          </a:xfrm>
        </p:spPr>
        <p:txBody>
          <a:bodyPr/>
          <a:lstStyle/>
          <a:p>
            <a:r>
              <a:rPr lang="fr-BE" dirty="0"/>
              <a:t>Risques  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520252"/>
            <a:ext cx="9488024" cy="2585323"/>
          </a:xfrm>
        </p:spPr>
        <p:txBody>
          <a:bodyPr/>
          <a:lstStyle/>
          <a:p>
            <a:r>
              <a:rPr lang="fr-BE" dirty="0"/>
              <a:t>Blessures </a:t>
            </a:r>
          </a:p>
          <a:p>
            <a:endParaRPr lang="fr-BE" dirty="0"/>
          </a:p>
          <a:p>
            <a:r>
              <a:rPr lang="fr-BE" dirty="0"/>
              <a:t>Chutes de plain-pied</a:t>
            </a:r>
          </a:p>
          <a:p>
            <a:endParaRPr lang="fr-BE" dirty="0"/>
          </a:p>
          <a:p>
            <a:r>
              <a:rPr lang="fr-BE" dirty="0"/>
              <a:t>Faible prévalence de pathologies cardio-vasculaires (ceci est notamment influencé par l’âge, l’alimentation, le tabagisme, l’activité physique…)</a:t>
            </a:r>
          </a:p>
          <a:p>
            <a:endParaRPr lang="fr-BE" dirty="0"/>
          </a:p>
          <a:p>
            <a:endParaRPr lang="fr-BE" dirty="0"/>
          </a:p>
          <a:p>
            <a:endParaRPr lang="fr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-852256" y="5045634"/>
            <a:ext cx="12359135" cy="2642428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-765389" y="5742839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1033244" y="6112171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98916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Premiers secours sur base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1731146"/>
            <a:ext cx="9488024" cy="923330"/>
          </a:xfrm>
        </p:spPr>
        <p:txBody>
          <a:bodyPr/>
          <a:lstStyle/>
          <a:p>
            <a:r>
              <a:rPr lang="fr-BE" dirty="0"/>
              <a:t>Quid d’un infirmier ?</a:t>
            </a:r>
          </a:p>
          <a:p>
            <a:endParaRPr lang="fr-BE" dirty="0"/>
          </a:p>
          <a:p>
            <a:endParaRPr lang="fr-B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520252"/>
            <a:ext cx="9488024" cy="2031325"/>
          </a:xfrm>
        </p:spPr>
        <p:txBody>
          <a:bodyPr/>
          <a:lstStyle/>
          <a:p>
            <a:r>
              <a:rPr lang="fr-BE" dirty="0"/>
              <a:t>Actuellement ce profil est prévu pour le </a:t>
            </a:r>
            <a:r>
              <a:rPr lang="fr-BE" dirty="0" err="1"/>
              <a:t>SpMed</a:t>
            </a:r>
            <a:r>
              <a:rPr lang="fr-BE" dirty="0"/>
              <a:t> à la Marine, Rôle 1 Land et SOR</a:t>
            </a:r>
          </a:p>
          <a:p>
            <a:endParaRPr lang="fr-BE" dirty="0"/>
          </a:p>
          <a:p>
            <a:r>
              <a:rPr lang="fr-BE" dirty="0"/>
              <a:t>Il s’agit de profils Ops et pas de profils pour une fonction de permanence</a:t>
            </a:r>
          </a:p>
          <a:p>
            <a:endParaRPr lang="fr-BE" dirty="0"/>
          </a:p>
          <a:p>
            <a:r>
              <a:rPr lang="fr-BE" dirty="0"/>
              <a:t>Pour disposer d’infirmier pour une fonction de permanence nous devrions lancer une</a:t>
            </a:r>
          </a:p>
          <a:p>
            <a:endParaRPr lang="fr-BE" dirty="0"/>
          </a:p>
          <a:p>
            <a:r>
              <a:rPr lang="fr-BE" dirty="0"/>
              <a:t>Requête via Travaillerpour.be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-852256" y="5045634"/>
            <a:ext cx="12359135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-765389" y="5742839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1033244" y="6112171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748429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Premiers secours sur base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1731146"/>
            <a:ext cx="9488024" cy="369332"/>
          </a:xfrm>
        </p:spPr>
        <p:txBody>
          <a:bodyPr/>
          <a:lstStyle/>
          <a:p>
            <a:r>
              <a:rPr lang="fr-BE" dirty="0"/>
              <a:t>Avis CP-MT :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520252"/>
            <a:ext cx="9488024" cy="2585323"/>
          </a:xfrm>
        </p:spPr>
        <p:txBody>
          <a:bodyPr/>
          <a:lstStyle/>
          <a:p>
            <a:r>
              <a:rPr lang="fr-BE" dirty="0"/>
              <a:t>Med </a:t>
            </a:r>
            <a:r>
              <a:rPr lang="fr-BE" dirty="0" err="1"/>
              <a:t>Sp</a:t>
            </a:r>
            <a:r>
              <a:rPr lang="fr-BE" dirty="0"/>
              <a:t> devrait au minimum être étendu durant toute la présence de Tech actifs </a:t>
            </a:r>
          </a:p>
          <a:p>
            <a:r>
              <a:rPr lang="fr-BE" dirty="0"/>
              <a:t>sur base et donc au-delà de la fin des vols. </a:t>
            </a:r>
          </a:p>
          <a:p>
            <a:endParaRPr lang="fr-BE" dirty="0"/>
          </a:p>
          <a:p>
            <a:r>
              <a:rPr lang="fr-BE" dirty="0"/>
              <a:t>Le nombre d’équipiers premiers secours recyclés est insuffisant pour en assurer la présence lors de toutes les périodes nécessaires.</a:t>
            </a:r>
          </a:p>
          <a:p>
            <a:endParaRPr lang="fr-BE" dirty="0"/>
          </a:p>
          <a:p>
            <a:endParaRPr lang="fr-BE" dirty="0"/>
          </a:p>
          <a:p>
            <a:r>
              <a:rPr lang="fr-BE" dirty="0"/>
              <a:t>&gt; Rédaction d’une note à l’attention de </a:t>
            </a:r>
            <a:r>
              <a:rPr lang="fr-BE" dirty="0" err="1"/>
              <a:t>ComOpsMed</a:t>
            </a:r>
            <a:r>
              <a:rPr lang="fr-BE" dirty="0"/>
              <a:t> après avis CCB</a:t>
            </a:r>
          </a:p>
          <a:p>
            <a:endParaRPr lang="fr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-852256" y="5045634"/>
            <a:ext cx="12359135" cy="2642428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-765389" y="5742839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1033244" y="6112171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7580075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Belgian Defence">
      <a:dk1>
        <a:srgbClr val="184652"/>
      </a:dk1>
      <a:lt1>
        <a:srgbClr val="FFFFFF"/>
      </a:lt1>
      <a:dk2>
        <a:srgbClr val="184652"/>
      </a:dk2>
      <a:lt2>
        <a:srgbClr val="F5F1E7"/>
      </a:lt2>
      <a:accent1>
        <a:srgbClr val="008991"/>
      </a:accent1>
      <a:accent2>
        <a:srgbClr val="E2EDF0"/>
      </a:accent2>
      <a:accent3>
        <a:srgbClr val="521C21"/>
      </a:accent3>
      <a:accent4>
        <a:srgbClr val="6DA3C7"/>
      </a:accent4>
      <a:accent5>
        <a:srgbClr val="5E8541"/>
      </a:accent5>
      <a:accent6>
        <a:srgbClr val="4862A5"/>
      </a:accent6>
      <a:hlink>
        <a:srgbClr val="3B9EBA"/>
      </a:hlink>
      <a:folHlink>
        <a:srgbClr val="343531"/>
      </a:folHlink>
    </a:clrScheme>
    <a:fontScheme name="Palanquin">
      <a:majorFont>
        <a:latin typeface="Palanquin Bold"/>
        <a:ea typeface=""/>
        <a:cs typeface=""/>
      </a:majorFont>
      <a:minorFont>
        <a:latin typeface="Palanquin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owerpoint_DGMR  -  Read-Only" id="{F8D59217-F10D-44AD-9BD0-A529B3FB4780}" vid="{E8C4AA21-2E9D-477E-ACF3-A2A4F401A2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E4BDC83E04BA4CBC78C6D764BDC577" ma:contentTypeVersion="56" ma:contentTypeDescription="Create a new document." ma:contentTypeScope="" ma:versionID="3d99fc10520a430a8a20c58b71df26ea">
  <xsd:schema xmlns:xsd="http://www.w3.org/2001/XMLSchema" xmlns:xs="http://www.w3.org/2001/XMLSchema" xmlns:p="http://schemas.microsoft.com/office/2006/metadata/properties" xmlns:ns1="http://schemas.microsoft.com/sharepoint/v3" xmlns:ns2="341ef2d6-d38c-4729-b0bd-8f06d6b35472" xmlns:ns3="39d2ce5f-ca0e-4789-a07b-eddc5a9e9228" xmlns:ns4="http://schemas.microsoft.com/sharepoint/v4" targetNamespace="http://schemas.microsoft.com/office/2006/metadata/properties" ma:root="true" ma:fieldsID="e16c39822ce39dc3d5151c7b4df1ee37" ns1:_="" ns2:_="" ns3:_="" ns4:_="">
    <xsd:import namespace="http://schemas.microsoft.com/sharepoint/v3"/>
    <xsd:import namespace="341ef2d6-d38c-4729-b0bd-8f06d6b35472"/>
    <xsd:import namespace="39d2ce5f-ca0e-4789-a07b-eddc5a9e9228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TitleF" minOccurs="0"/>
                <xsd:element ref="ns3:Order0" minOccurs="0"/>
                <xsd:element ref="ns2:Folder" minOccurs="0"/>
                <xsd:element ref="ns1:PublishingStartDate" minOccurs="0"/>
                <xsd:element ref="ns1:PublishingExpirationDate" minOccurs="0"/>
                <xsd:element ref="ns2:TaxKeywordTaxHTField" minOccurs="0"/>
                <xsd:element ref="ns2:TaxCatchAll" minOccurs="0"/>
                <xsd:element ref="ns2:TaxCatchAllLabel" minOccurs="0"/>
                <xsd:element ref="ns2:_dlc_DocId" minOccurs="0"/>
                <xsd:element ref="ns2:_dlc_DocIdUrl" minOccurs="0"/>
                <xsd:element ref="ns2:_dlc_DocIdPersistId" minOccurs="0"/>
                <xsd:element ref="ns4:IconOverlay" minOccurs="0"/>
                <xsd:element ref="ns2:Topic" minOccurs="0"/>
                <xsd:element ref="ns2:COI" minOccurs="0"/>
                <xsd:element ref="ns2:TopicLookup" minOccurs="0"/>
                <xsd:element ref="ns2:TopicLookup_x003a_Sorting" minOccurs="0"/>
                <xsd:element ref="ns2:oe6398922b9b4a6d9e2782f0d8298e18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1ef2d6-d38c-4729-b0bd-8f06d6b35472" elementFormDefault="qualified">
    <xsd:import namespace="http://schemas.microsoft.com/office/2006/documentManagement/types"/>
    <xsd:import namespace="http://schemas.microsoft.com/office/infopath/2007/PartnerControls"/>
    <xsd:element name="TitleF" ma:index="2" nillable="true" ma:displayName="TitleF" ma:internalName="TitleF">
      <xsd:simpleType>
        <xsd:restriction base="dms:Text">
          <xsd:maxLength value="255"/>
        </xsd:restriction>
      </xsd:simpleType>
    </xsd:element>
    <xsd:element name="Folder" ma:index="5" nillable="true" ma:displayName="Folder" ma:internalName="Folder" ma:readOnly="false">
      <xsd:simpleType>
        <xsd:restriction base="dms:Text">
          <xsd:maxLength value="255"/>
        </xsd:restriction>
      </xsd:simpleType>
    </xsd:element>
    <xsd:element name="TaxKeywordTaxHTField" ma:index="10" nillable="true" ma:taxonomy="true" ma:internalName="TaxKeywordTaxHTField" ma:taxonomyFieldName="TaxKeyword" ma:displayName="Enterprise Keywords" ma:fieldId="{23f27201-bee3-471e-b2e7-b64fd8b7ca38}" ma:taxonomyMulti="true" ma:sspId="378c3500-659f-482f-8281-8cb6a08fed5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1" nillable="true" ma:displayName="Taxonomy Catch All Column" ma:hidden="true" ma:list="{04cd9242-7729-4d70-a6b3-a3f28ffc0c0a}" ma:internalName="TaxCatchAll" ma:showField="CatchAllData" ma:web="341ef2d6-d38c-4729-b0bd-8f06d6b354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" nillable="true" ma:displayName="Taxonomy Catch All Column1" ma:hidden="true" ma:list="{04cd9242-7729-4d70-a6b3-a3f28ffc0c0a}" ma:internalName="TaxCatchAllLabel" ma:readOnly="true" ma:showField="CatchAllDataLabel" ma:web="341ef2d6-d38c-4729-b0bd-8f06d6b354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7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8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9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opic" ma:index="21" nillable="true" ma:displayName="Topic" ma:description="Current Topic" ma:internalName="Topic">
      <xsd:simpleType>
        <xsd:restriction base="dms:Text">
          <xsd:maxLength value="255"/>
        </xsd:restriction>
      </xsd:simpleType>
    </xsd:element>
    <xsd:element name="COI" ma:index="22" nillable="true" ma:displayName="COI" ma:default="Public" ma:description="Community of interest" ma:format="RadioButtons" ma:internalName="COI">
      <xsd:simpleType>
        <xsd:restriction base="dms:Choice">
          <xsd:enumeration value="Public"/>
          <xsd:enumeration value="Private"/>
          <xsd:enumeration value="COI"/>
        </xsd:restriction>
      </xsd:simpleType>
    </xsd:element>
    <xsd:element name="TopicLookup" ma:index="23" nillable="true" ma:displayName="TopicLookup" ma:description="Select the desired topic" ma:list="{21e5ce58-977b-4dd6-8ebf-a0daed581f1c}" ma:internalName="TopicLookup" ma:showField="Title" ma:web="341ef2d6-d38c-4729-b0bd-8f06d6b35472">
      <xsd:simpleType>
        <xsd:restriction base="dms:Lookup"/>
      </xsd:simpleType>
    </xsd:element>
    <xsd:element name="TopicLookup_x003a_Sorting" ma:index="24" nillable="true" ma:displayName="TopicLookup:Sorting" ma:list="{21e5ce58-977b-4dd6-8ebf-a0daed581f1c}" ma:internalName="TopicLookup_x003A_Sorting" ma:readOnly="true" ma:showField="Sorting" ma:web="341ef2d6-d38c-4729-b0bd-8f06d6b35472">
      <xsd:simpleType>
        <xsd:restriction base="dms:Lookup"/>
      </xsd:simpleType>
    </xsd:element>
    <xsd:element name="oe6398922b9b4a6d9e2782f0d8298e18" ma:index="25" nillable="true" ma:taxonomy="true" ma:internalName="oe6398922b9b4a6d9e2782f0d8298e18" ma:taxonomyFieldName="TargetAudience" ma:displayName="Target Audience" ma:default="" ma:fieldId="{8e639892-2b9b-4a6d-9e27-82f0d8298e18}" ma:sspId="378c3500-659f-482f-8281-8cb6a08fed53" ma:termSetId="e63ccbde-bdde-4440-b1c9-d7a2a1f887dc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d2ce5f-ca0e-4789-a07b-eddc5a9e9228" elementFormDefault="qualified">
    <xsd:import namespace="http://schemas.microsoft.com/office/2006/documentManagement/types"/>
    <xsd:import namespace="http://schemas.microsoft.com/office/infopath/2007/PartnerControls"/>
    <xsd:element name="Order0" ma:index="3" nillable="true" ma:displayName="Order" ma:internalName="Order0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0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older xmlns="341ef2d6-d38c-4729-b0bd-8f06d6b35472">Templates</Folder>
    <Order0 xmlns="39d2ce5f-ca0e-4789-a07b-eddc5a9e9228" xsi:nil="true"/>
    <PublishingStartDate xmlns="http://schemas.microsoft.com/sharepoint/v3" xsi:nil="true"/>
    <PublishingExpirationDate xmlns="http://schemas.microsoft.com/sharepoint/v3" xsi:nil="true"/>
    <_dlc_DocId xmlns="341ef2d6-d38c-4729-b0bd-8f06d6b35472">6XAYHYSFKZVE-2-37</_dlc_DocId>
    <TitleF xmlns="341ef2d6-d38c-4729-b0bd-8f06d6b35472">Template Power Point Presentation</TitleF>
    <TaxCatchAll xmlns="341ef2d6-d38c-4729-b0bd-8f06d6b35472">
      <Value>13389</Value>
    </TaxCatchAll>
    <_dlc_DocIdUrl xmlns="341ef2d6-d38c-4729-b0bd-8f06d6b35472">
      <Url>https://units.mil.intra/sites/DGMR/_layouts/DocIdRedir.aspx?ID=6XAYHYSFKZVE-2-37</Url>
      <Description>6XAYHYSFKZVE-2-37</Description>
    </_dlc_DocIdUrl>
    <TaxKeywordTaxHTField xmlns="341ef2d6-d38c-4729-b0bd-8f06d6b35472">
      <Terms xmlns="http://schemas.microsoft.com/office/infopath/2007/PartnerControls">
        <TermInfo xmlns="http://schemas.microsoft.com/office/infopath/2007/PartnerControls">
          <TermName xmlns="http://schemas.microsoft.com/office/infopath/2007/PartnerControls">ppt DGMR</TermName>
          <TermId xmlns="http://schemas.microsoft.com/office/infopath/2007/PartnerControls">12af1d77-85ac-40a1-957b-0d43da2d2274</TermId>
        </TermInfo>
      </Terms>
    </TaxKeywordTaxHTField>
    <COI xmlns="341ef2d6-d38c-4729-b0bd-8f06d6b35472">Public</COI>
    <TopicLookup xmlns="341ef2d6-d38c-4729-b0bd-8f06d6b35472" xsi:nil="true"/>
    <IconOverlay xmlns="http://schemas.microsoft.com/sharepoint/v4" xsi:nil="true"/>
    <oe6398922b9b4a6d9e2782f0d8298e18 xmlns="341ef2d6-d38c-4729-b0bd-8f06d6b35472">
      <Terms xmlns="http://schemas.microsoft.com/office/infopath/2007/PartnerControls"/>
    </oe6398922b9b4a6d9e2782f0d8298e18>
    <Topic xmlns="341ef2d6-d38c-4729-b0bd-8f06d6b3547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4860D377-8FE5-40DB-99DC-B44B30C166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41ef2d6-d38c-4729-b0bd-8f06d6b35472"/>
    <ds:schemaRef ds:uri="39d2ce5f-ca0e-4789-a07b-eddc5a9e9228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A1A0F1-0B84-44C7-BB47-B5FDC0B71FB1}">
  <ds:schemaRefs>
    <ds:schemaRef ds:uri="http://purl.org/dc/dcmitype/"/>
    <ds:schemaRef ds:uri="http://schemas.microsoft.com/sharepoint/v3"/>
    <ds:schemaRef ds:uri="http://schemas.microsoft.com/sharepoint/v4"/>
    <ds:schemaRef ds:uri="341ef2d6-d38c-4729-b0bd-8f06d6b35472"/>
    <ds:schemaRef ds:uri="http://purl.org/dc/elements/1.1/"/>
    <ds:schemaRef ds:uri="39d2ce5f-ca0e-4789-a07b-eddc5a9e9228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3A4CB4D-6194-44EA-BED0-81D74208C2C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6BC28DAD-1967-4F83-9EA1-5E4C173E132F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PPT</Template>
  <TotalTime>2520</TotalTime>
  <Words>484</Words>
  <Application>Microsoft Office PowerPoint</Application>
  <PresentationFormat>Widescreen</PresentationFormat>
  <Paragraphs>83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Nunito Sans</vt:lpstr>
      <vt:lpstr>Palanquin</vt:lpstr>
      <vt:lpstr>Palanquin Bold</vt:lpstr>
      <vt:lpstr>Palanquin Regular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CDN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Soetaert Sammie</dc:creator>
  <cp:keywords>ppt DGMR</cp:keywords>
  <cp:lastModifiedBy>Caussin Frédéric</cp:lastModifiedBy>
  <cp:revision>22</cp:revision>
  <dcterms:created xsi:type="dcterms:W3CDTF">2024-01-02T11:25:35Z</dcterms:created>
  <dcterms:modified xsi:type="dcterms:W3CDTF">2024-09-05T09:38:12Z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TaxKeyword">
    <vt:lpwstr>13389;#ppt DGMR|12af1d77-85ac-40a1-957b-0d43da2d2274</vt:lpwstr>
  </property>
  <property fmtid="{D5CDD505-2E9C-101B-9397-08002B2CF9AE}" pid="4" name="Order">
    <vt:r8>3700</vt:r8>
  </property>
  <property fmtid="{D5CDD505-2E9C-101B-9397-08002B2CF9AE}" pid="5" name="ContentTypeId">
    <vt:lpwstr>0x01010095E4BDC83E04BA4CBC78C6D764BDC577</vt:lpwstr>
  </property>
  <property fmtid="{D5CDD505-2E9C-101B-9397-08002B2CF9AE}" pid="6" name="Beschrijving">
    <vt:lpwstr>Power Point Presentation (voorbeeld)</vt:lpwstr>
  </property>
  <property fmtid="{D5CDD505-2E9C-101B-9397-08002B2CF9AE}" pid="7" name="_dlc_DocIdItemGuid">
    <vt:lpwstr>ac5bf752-e1b8-412c-b8d5-5a0e9faeebf5</vt:lpwstr>
  </property>
  <property fmtid="{D5CDD505-2E9C-101B-9397-08002B2CF9AE}" pid="8" name="TargetAudience">
    <vt:lpwstr/>
  </property>
</Properties>
</file>