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29.jpg" ContentType="image/jpeg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420" r:id="rId2"/>
    <p:sldId id="453" r:id="rId3"/>
    <p:sldId id="355" r:id="rId4"/>
    <p:sldId id="1304" r:id="rId5"/>
    <p:sldId id="432" r:id="rId6"/>
    <p:sldId id="350" r:id="rId7"/>
    <p:sldId id="422" r:id="rId8"/>
    <p:sldId id="1267" r:id="rId9"/>
    <p:sldId id="1268" r:id="rId10"/>
    <p:sldId id="1305" r:id="rId11"/>
    <p:sldId id="29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0F6131-D46A-471F-A0E7-643AF0B1F420}" v="3" dt="2024-09-04T16:01:52.7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mensky Cédric" userId="c770c985-efd5-4d7b-a63e-5ca1c223a58a" providerId="ADAL" clId="{920F6131-D46A-471F-A0E7-643AF0B1F420}"/>
    <pc:docChg chg="custSel addSld delSld modSld sldOrd">
      <pc:chgData name="Kamensky Cédric" userId="c770c985-efd5-4d7b-a63e-5ca1c223a58a" providerId="ADAL" clId="{920F6131-D46A-471F-A0E7-643AF0B1F420}" dt="2024-09-04T16:02:26.367" v="287" actId="20577"/>
      <pc:docMkLst>
        <pc:docMk/>
      </pc:docMkLst>
      <pc:sldChg chg="add">
        <pc:chgData name="Kamensky Cédric" userId="c770c985-efd5-4d7b-a63e-5ca1c223a58a" providerId="ADAL" clId="{920F6131-D46A-471F-A0E7-643AF0B1F420}" dt="2024-09-04T15:38:09.731" v="0"/>
        <pc:sldMkLst>
          <pc:docMk/>
          <pc:sldMk cId="2715410362" sldId="350"/>
        </pc:sldMkLst>
      </pc:sldChg>
      <pc:sldChg chg="add">
        <pc:chgData name="Kamensky Cédric" userId="c770c985-efd5-4d7b-a63e-5ca1c223a58a" providerId="ADAL" clId="{920F6131-D46A-471F-A0E7-643AF0B1F420}" dt="2024-09-04T15:38:09.731" v="0"/>
        <pc:sldMkLst>
          <pc:docMk/>
          <pc:sldMk cId="471640504" sldId="355"/>
        </pc:sldMkLst>
      </pc:sldChg>
      <pc:sldChg chg="add">
        <pc:chgData name="Kamensky Cédric" userId="c770c985-efd5-4d7b-a63e-5ca1c223a58a" providerId="ADAL" clId="{920F6131-D46A-471F-A0E7-643AF0B1F420}" dt="2024-09-04T15:38:09.731" v="0"/>
        <pc:sldMkLst>
          <pc:docMk/>
          <pc:sldMk cId="2805464924" sldId="422"/>
        </pc:sldMkLst>
      </pc:sldChg>
      <pc:sldChg chg="add">
        <pc:chgData name="Kamensky Cédric" userId="c770c985-efd5-4d7b-a63e-5ca1c223a58a" providerId="ADAL" clId="{920F6131-D46A-471F-A0E7-643AF0B1F420}" dt="2024-09-04T15:38:09.731" v="0"/>
        <pc:sldMkLst>
          <pc:docMk/>
          <pc:sldMk cId="1673381045" sldId="432"/>
        </pc:sldMkLst>
      </pc:sldChg>
      <pc:sldChg chg="del">
        <pc:chgData name="Kamensky Cédric" userId="c770c985-efd5-4d7b-a63e-5ca1c223a58a" providerId="ADAL" clId="{920F6131-D46A-471F-A0E7-643AF0B1F420}" dt="2024-09-04T15:38:30.704" v="3" actId="47"/>
        <pc:sldMkLst>
          <pc:docMk/>
          <pc:sldMk cId="1943771385" sldId="454"/>
        </pc:sldMkLst>
      </pc:sldChg>
      <pc:sldChg chg="add ord setBg">
        <pc:chgData name="Kamensky Cédric" userId="c770c985-efd5-4d7b-a63e-5ca1c223a58a" providerId="ADAL" clId="{920F6131-D46A-471F-A0E7-643AF0B1F420}" dt="2024-09-04T15:40:37.616" v="6"/>
        <pc:sldMkLst>
          <pc:docMk/>
          <pc:sldMk cId="643346862" sldId="1268"/>
        </pc:sldMkLst>
      </pc:sldChg>
      <pc:sldChg chg="ord">
        <pc:chgData name="Kamensky Cédric" userId="c770c985-efd5-4d7b-a63e-5ca1c223a58a" providerId="ADAL" clId="{920F6131-D46A-471F-A0E7-643AF0B1F420}" dt="2024-09-04T15:38:25.726" v="2"/>
        <pc:sldMkLst>
          <pc:docMk/>
          <pc:sldMk cId="3543929667" sldId="1304"/>
        </pc:sldMkLst>
      </pc:sldChg>
      <pc:sldChg chg="modSp new mod">
        <pc:chgData name="Kamensky Cédric" userId="c770c985-efd5-4d7b-a63e-5ca1c223a58a" providerId="ADAL" clId="{920F6131-D46A-471F-A0E7-643AF0B1F420}" dt="2024-09-04T16:02:26.367" v="287" actId="20577"/>
        <pc:sldMkLst>
          <pc:docMk/>
          <pc:sldMk cId="2462604314" sldId="1305"/>
        </pc:sldMkLst>
        <pc:spChg chg="mod">
          <ac:chgData name="Kamensky Cédric" userId="c770c985-efd5-4d7b-a63e-5ca1c223a58a" providerId="ADAL" clId="{920F6131-D46A-471F-A0E7-643AF0B1F420}" dt="2024-09-04T15:51:37.943" v="34" actId="20577"/>
          <ac:spMkLst>
            <pc:docMk/>
            <pc:sldMk cId="2462604314" sldId="1305"/>
            <ac:spMk id="2" creationId="{8AE1D2D8-E792-4F68-D671-2C41CCF0060B}"/>
          </ac:spMkLst>
        </pc:spChg>
        <pc:spChg chg="mod">
          <ac:chgData name="Kamensky Cédric" userId="c770c985-efd5-4d7b-a63e-5ca1c223a58a" providerId="ADAL" clId="{920F6131-D46A-471F-A0E7-643AF0B1F420}" dt="2024-09-04T16:02:26.367" v="287" actId="20577"/>
          <ac:spMkLst>
            <pc:docMk/>
            <pc:sldMk cId="2462604314" sldId="1305"/>
            <ac:spMk id="3" creationId="{EF826A3F-2FD4-1E00-57B9-787B22D4A0A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8DA343-A3F6-4895-93BE-4EAD1EFBD069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F2EA1D-49A4-4416-A2A1-B96ABC7854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922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52AA-6713-45B7-AAE9-46F3A2AE1A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4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Définitions BOC  (on est prêt a voler a Florennes)/ IOC (on peut faire un </a:t>
            </a:r>
            <a:r>
              <a:rPr lang="fr-B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deploiement</a:t>
            </a:r>
            <a:r>
              <a:rPr lang="fr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TRG) / FOC (On fait la LOA)</a:t>
            </a:r>
          </a:p>
          <a:p>
            <a:pPr lvl="0"/>
            <a:r>
              <a:rPr lang="fr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TL ? Cela veut dire quoi ?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Task line : 1 task line correspond a 24H on station. Nous on fait ½ TL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donc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12H on station</a:t>
            </a:r>
            <a:endParaRPr lang="fr-B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fr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16/7 – 6 mois c’est FOC ?YES</a:t>
            </a:r>
          </a:p>
          <a:p>
            <a:pPr lvl="0"/>
            <a:r>
              <a:rPr lang="fr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SMT ? C’est le simulateur ? </a:t>
            </a:r>
            <a:r>
              <a:rPr lang="fr-B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Yes</a:t>
            </a:r>
            <a:endParaRPr lang="fr-B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fr-B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Qqs</a:t>
            </a:r>
            <a:r>
              <a:rPr lang="fr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explications sur le programme d’entraînement à partir de 2024 ? On devrait commencer les TRG début 24 (a confirmer par General </a:t>
            </a:r>
            <a:r>
              <a:rPr lang="fr-B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Atomics</a:t>
            </a:r>
            <a:r>
              <a:rPr lang="fr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GA). Le premier </a:t>
            </a:r>
            <a:r>
              <a:rPr lang="fr-B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bunch</a:t>
            </a:r>
            <a:r>
              <a:rPr lang="fr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 chez GA et théoriquement les suivants chez UK (beaucoup moins cher). On y va pas plus tôt parce que le TRG center UK ne sera pas encore prêt.</a:t>
            </a:r>
          </a:p>
          <a:p>
            <a:pPr lvl="0"/>
            <a:r>
              <a:rPr lang="fr-B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Pq</a:t>
            </a:r>
            <a:r>
              <a:rPr lang="fr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USA et UK en 2024 puis seulement UK pour les années suivantes ? voir question précédente</a:t>
            </a:r>
          </a:p>
          <a:p>
            <a:pPr lvl="0"/>
            <a:r>
              <a:rPr lang="fr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troisième paire en 2029, c’est encore du rêve ou déjà signé ? Cela devrait avancer vers 2027 et c’est dans le plan STAR. Pas encore signé mais …</a:t>
            </a:r>
          </a:p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785BC1-5931-42BB-90FD-D51E284DDFDF}" type="slidenum">
              <a:rPr lang="nl-BE" smtClean="0"/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67012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0A5A0-D599-4ADC-BCFE-03301FA1436D}" type="slidenum">
              <a:rPr lang="nl-BE" smtClean="0"/>
              <a:t>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0671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A6D03-A6EB-EE82-670D-A188EEE44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010A49-14CC-C2F4-5B06-D652DC4318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1F8671-7E7A-098C-0127-EF87F1AAE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B1FD5-1D12-4DA4-94FB-72971DC59A63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026CF-AA81-4B6A-3F45-7A4EDE9E8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253288-B691-3C01-8A53-8DBCCDEDF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F0D47-198A-48B9-9E8D-19174C5F8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836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6A32C-5393-7E99-E9CA-66C7A8E03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562404-3713-8CBC-CF6A-15E81F15A5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EC04F3-15DA-11E5-28F2-A798E2815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B1FD5-1D12-4DA4-94FB-72971DC59A63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BA2B7-9D06-3FE5-4EB1-B5A3C075F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ADEFA5-8B53-9CCF-ED01-099E3123B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F0D47-198A-48B9-9E8D-19174C5F8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198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AA678F-5F30-77D7-F827-10650E625F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2CA89C-A2EB-22BC-1AFB-659E042524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49D42A-9933-D74C-1215-35F0BE5E1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B1FD5-1D12-4DA4-94FB-72971DC59A63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83236A-94AE-F26A-4049-71545520D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F702A3-B519-E853-48B2-E9B8C098F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F0D47-198A-48B9-9E8D-19174C5F8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425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2E610429-8165-40C9-A4B3-49AE6D23E8B5}" type="datetime5">
              <a:rPr lang="en-BE" smtClean="0"/>
              <a:t>4-Sep-24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 smtClean="0"/>
            </a:lvl1pPr>
          </a:lstStyle>
          <a:p>
            <a:pPr>
              <a:defRPr/>
            </a:pPr>
            <a:fld id="{1A74661B-FF90-409A-AD91-B5CAEB26C00A}" type="slidenum">
              <a:rPr lang="nl-BE" altLang="en-US"/>
              <a:pPr>
                <a:defRPr/>
              </a:pPr>
              <a:t>‹#›</a:t>
            </a:fld>
            <a:endParaRPr lang="nl-BE" alt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65719" y="72000"/>
            <a:ext cx="9998901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680137" y="972000"/>
            <a:ext cx="9696451" cy="433388"/>
          </a:xfrm>
        </p:spPr>
        <p:txBody>
          <a:bodyPr/>
          <a:lstStyle>
            <a:lvl1pPr marL="0" indent="0">
              <a:buNone/>
              <a:defRPr sz="2800">
                <a:solidFill>
                  <a:schemeClr val="accent1"/>
                </a:solidFill>
                <a:latin typeface="Gill Sans MT" panose="020B0502020104020203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Slide Subtitle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577600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CCENT SLID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10" descr="Afbeelding met wit&#10;&#10;Automatisch gegenereerde beschrijving">
            <a:extLst>
              <a:ext uri="{FF2B5EF4-FFF2-40B4-BE49-F238E27FC236}">
                <a16:creationId xmlns:a16="http://schemas.microsoft.com/office/drawing/2014/main" id="{2FAD1E12-008E-1742-9FFE-FE7B732E76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2666998" y="-2667000"/>
            <a:ext cx="6858002" cy="12192004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BCB03A06-8A2F-5B49-843F-EDB100C249A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rcRect r="10975" b="50000"/>
          <a:stretch>
            <a:fillRect/>
          </a:stretch>
        </p:blipFill>
        <p:spPr>
          <a:xfrm>
            <a:off x="300458" y="3574113"/>
            <a:ext cx="11891542" cy="3283887"/>
          </a:xfrm>
          <a:custGeom>
            <a:avLst/>
            <a:gdLst>
              <a:gd name="connsiteX0" fmla="*/ 0 w 11891542"/>
              <a:gd name="connsiteY0" fmla="*/ 0 h 3283887"/>
              <a:gd name="connsiteX1" fmla="*/ 11891542 w 11891542"/>
              <a:gd name="connsiteY1" fmla="*/ 0 h 3283887"/>
              <a:gd name="connsiteX2" fmla="*/ 11891542 w 11891542"/>
              <a:gd name="connsiteY2" fmla="*/ 3283887 h 3283887"/>
              <a:gd name="connsiteX3" fmla="*/ 0 w 11891542"/>
              <a:gd name="connsiteY3" fmla="*/ 3283887 h 3283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91542" h="3283887">
                <a:moveTo>
                  <a:pt x="0" y="0"/>
                </a:moveTo>
                <a:lnTo>
                  <a:pt x="11891542" y="0"/>
                </a:lnTo>
                <a:lnTo>
                  <a:pt x="11891542" y="3283887"/>
                </a:lnTo>
                <a:lnTo>
                  <a:pt x="0" y="3283887"/>
                </a:lnTo>
                <a:close/>
              </a:path>
            </a:pathLst>
          </a:cu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ECE4CE42-CC6E-A546-904D-2EEAC9C3499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36435" t="9156"/>
          <a:stretch>
            <a:fillRect/>
          </a:stretch>
        </p:blipFill>
        <p:spPr>
          <a:xfrm>
            <a:off x="0" y="1"/>
            <a:ext cx="3814159" cy="2061029"/>
          </a:xfrm>
          <a:custGeom>
            <a:avLst/>
            <a:gdLst>
              <a:gd name="connsiteX0" fmla="*/ 0 w 3814159"/>
              <a:gd name="connsiteY0" fmla="*/ 0 h 2061029"/>
              <a:gd name="connsiteX1" fmla="*/ 3814159 w 3814159"/>
              <a:gd name="connsiteY1" fmla="*/ 0 h 2061029"/>
              <a:gd name="connsiteX2" fmla="*/ 3814159 w 3814159"/>
              <a:gd name="connsiteY2" fmla="*/ 2061029 h 2061029"/>
              <a:gd name="connsiteX3" fmla="*/ 0 w 3814159"/>
              <a:gd name="connsiteY3" fmla="*/ 2061029 h 2061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4159" h="2061029">
                <a:moveTo>
                  <a:pt x="0" y="0"/>
                </a:moveTo>
                <a:lnTo>
                  <a:pt x="3814159" y="0"/>
                </a:lnTo>
                <a:lnTo>
                  <a:pt x="3814159" y="2061029"/>
                </a:lnTo>
                <a:lnTo>
                  <a:pt x="0" y="2061029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4158" y="609600"/>
            <a:ext cx="7958742" cy="12192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533403" y="2235199"/>
            <a:ext cx="11239497" cy="41513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B92C96D9-90AB-4D74-B7E3-5DB5051C0A95}" type="datetime1">
              <a:rPr lang="en-GB" smtClean="0"/>
              <a:t>04/09/2024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DIFFUSION RESTREINTE / BEPERKTE VERSPREIDING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311C1E7B-88F9-40D7-AF73-717FD41FA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601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- Tex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EE901DD2-F40F-0745-B904-7BCBE24DB1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</a:blip>
          <a:srcRect r="10975" b="50000"/>
          <a:stretch>
            <a:fillRect/>
          </a:stretch>
        </p:blipFill>
        <p:spPr>
          <a:xfrm>
            <a:off x="300458" y="3574113"/>
            <a:ext cx="11891542" cy="3283887"/>
          </a:xfrm>
          <a:custGeom>
            <a:avLst/>
            <a:gdLst>
              <a:gd name="connsiteX0" fmla="*/ 0 w 11891542"/>
              <a:gd name="connsiteY0" fmla="*/ 0 h 3283887"/>
              <a:gd name="connsiteX1" fmla="*/ 11891542 w 11891542"/>
              <a:gd name="connsiteY1" fmla="*/ 0 h 3283887"/>
              <a:gd name="connsiteX2" fmla="*/ 11891542 w 11891542"/>
              <a:gd name="connsiteY2" fmla="*/ 3283887 h 3283887"/>
              <a:gd name="connsiteX3" fmla="*/ 0 w 11891542"/>
              <a:gd name="connsiteY3" fmla="*/ 3283887 h 3283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91542" h="3283887">
                <a:moveTo>
                  <a:pt x="0" y="0"/>
                </a:moveTo>
                <a:lnTo>
                  <a:pt x="11891542" y="0"/>
                </a:lnTo>
                <a:lnTo>
                  <a:pt x="11891542" y="3283887"/>
                </a:lnTo>
                <a:lnTo>
                  <a:pt x="0" y="3283887"/>
                </a:lnTo>
                <a:close/>
              </a:path>
            </a:pathLst>
          </a:cu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C0A23BE5-3A11-4A47-8138-D1A3DB1F0617}"/>
              </a:ext>
            </a:extLst>
          </p:cNvPr>
          <p:cNvSpPr/>
          <p:nvPr userDrawn="1"/>
        </p:nvSpPr>
        <p:spPr>
          <a:xfrm>
            <a:off x="0" y="0"/>
            <a:ext cx="12192000" cy="161223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6" name="Afbeelding 5" descr="Afbeelding met teken&#10;&#10;Automatisch gegenereerde beschrijving">
            <a:extLst>
              <a:ext uri="{FF2B5EF4-FFF2-40B4-BE49-F238E27FC236}">
                <a16:creationId xmlns:a16="http://schemas.microsoft.com/office/drawing/2014/main" id="{113B6201-E685-5044-B495-C9538F04D31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458" y="311485"/>
            <a:ext cx="1923146" cy="687137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0A77AABF-12E6-B048-A189-4017C970AA6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0458" y="1093145"/>
            <a:ext cx="1923147" cy="231827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1909F-D233-4E86-9D1C-D69C15DE5B44}" type="datetime1">
              <a:rPr lang="en-GB" smtClean="0"/>
              <a:t>04/09/2024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DIFFUSION RESTREINTE / BEPERKTE VERSPREIDING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1E7B-88F9-40D7-AF73-717FD41FAA7B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Title 15"/>
          <p:cNvSpPr>
            <a:spLocks noGrp="1"/>
          </p:cNvSpPr>
          <p:nvPr>
            <p:ph type="title" hasCustomPrompt="1"/>
          </p:nvPr>
        </p:nvSpPr>
        <p:spPr>
          <a:xfrm>
            <a:off x="2772229" y="88064"/>
            <a:ext cx="9046027" cy="1421422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dirty="0"/>
              <a:t>Click to add slide title</a:t>
            </a:r>
            <a:endParaRPr lang="en-GB" dirty="0"/>
          </a:p>
        </p:txBody>
      </p:sp>
      <p:sp>
        <p:nvSpPr>
          <p:cNvPr id="12" name="Content Placeholder 20"/>
          <p:cNvSpPr>
            <a:spLocks noGrp="1"/>
          </p:cNvSpPr>
          <p:nvPr>
            <p:ph sz="quarter" idx="15"/>
          </p:nvPr>
        </p:nvSpPr>
        <p:spPr>
          <a:xfrm>
            <a:off x="533400" y="1814287"/>
            <a:ext cx="11183938" cy="4523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0130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- Subtitle - Tex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EE901DD2-F40F-0745-B904-7BCBE24DB1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</a:blip>
          <a:srcRect r="10975" b="50000"/>
          <a:stretch>
            <a:fillRect/>
          </a:stretch>
        </p:blipFill>
        <p:spPr>
          <a:xfrm>
            <a:off x="300458" y="3574113"/>
            <a:ext cx="11891542" cy="3283887"/>
          </a:xfrm>
          <a:custGeom>
            <a:avLst/>
            <a:gdLst>
              <a:gd name="connsiteX0" fmla="*/ 0 w 11891542"/>
              <a:gd name="connsiteY0" fmla="*/ 0 h 3283887"/>
              <a:gd name="connsiteX1" fmla="*/ 11891542 w 11891542"/>
              <a:gd name="connsiteY1" fmla="*/ 0 h 3283887"/>
              <a:gd name="connsiteX2" fmla="*/ 11891542 w 11891542"/>
              <a:gd name="connsiteY2" fmla="*/ 3283887 h 3283887"/>
              <a:gd name="connsiteX3" fmla="*/ 0 w 11891542"/>
              <a:gd name="connsiteY3" fmla="*/ 3283887 h 3283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91542" h="3283887">
                <a:moveTo>
                  <a:pt x="0" y="0"/>
                </a:moveTo>
                <a:lnTo>
                  <a:pt x="11891542" y="0"/>
                </a:lnTo>
                <a:lnTo>
                  <a:pt x="11891542" y="3283887"/>
                </a:lnTo>
                <a:lnTo>
                  <a:pt x="0" y="3283887"/>
                </a:lnTo>
                <a:close/>
              </a:path>
            </a:pathLst>
          </a:cu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C0A23BE5-3A11-4A47-8138-D1A3DB1F0617}"/>
              </a:ext>
            </a:extLst>
          </p:cNvPr>
          <p:cNvSpPr/>
          <p:nvPr userDrawn="1"/>
        </p:nvSpPr>
        <p:spPr>
          <a:xfrm>
            <a:off x="0" y="0"/>
            <a:ext cx="12192000" cy="161223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6" name="Afbeelding 5" descr="Afbeelding met teken&#10;&#10;Automatisch gegenereerde beschrijving">
            <a:extLst>
              <a:ext uri="{FF2B5EF4-FFF2-40B4-BE49-F238E27FC236}">
                <a16:creationId xmlns:a16="http://schemas.microsoft.com/office/drawing/2014/main" id="{113B6201-E685-5044-B495-C9538F04D31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458" y="311485"/>
            <a:ext cx="1923146" cy="687137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0A77AABF-12E6-B048-A189-4017C970AA6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0458" y="1093145"/>
            <a:ext cx="1923147" cy="231827"/>
          </a:xfrm>
          <a:prstGeom prst="rect">
            <a:avLst/>
          </a:prstGeom>
        </p:spPr>
      </p:pic>
      <p:sp>
        <p:nvSpPr>
          <p:cNvPr id="16" name="Title 15"/>
          <p:cNvSpPr>
            <a:spLocks noGrp="1"/>
          </p:cNvSpPr>
          <p:nvPr>
            <p:ph type="title" hasCustomPrompt="1"/>
          </p:nvPr>
        </p:nvSpPr>
        <p:spPr>
          <a:xfrm>
            <a:off x="2772229" y="88064"/>
            <a:ext cx="9046027" cy="961539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dirty="0"/>
              <a:t>Click to add slide title</a:t>
            </a:r>
            <a:endParaRPr lang="en-GB" dirty="0"/>
          </a:p>
        </p:txBody>
      </p:sp>
      <p:sp>
        <p:nvSpPr>
          <p:cNvPr id="19" name="Content Placeholder 3"/>
          <p:cNvSpPr>
            <a:spLocks noGrp="1"/>
          </p:cNvSpPr>
          <p:nvPr>
            <p:ph sz="quarter" idx="14" hasCustomPrompt="1"/>
          </p:nvPr>
        </p:nvSpPr>
        <p:spPr>
          <a:xfrm>
            <a:off x="2772229" y="1096042"/>
            <a:ext cx="9046028" cy="49936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slide subtitle</a:t>
            </a:r>
            <a:endParaRPr lang="en-GB" dirty="0"/>
          </a:p>
        </p:txBody>
      </p:sp>
      <p:sp>
        <p:nvSpPr>
          <p:cNvPr id="21" name="Content Placeholder 20"/>
          <p:cNvSpPr>
            <a:spLocks noGrp="1"/>
          </p:cNvSpPr>
          <p:nvPr>
            <p:ph sz="quarter" idx="15"/>
          </p:nvPr>
        </p:nvSpPr>
        <p:spPr>
          <a:xfrm>
            <a:off x="533400" y="1814287"/>
            <a:ext cx="11183938" cy="4523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EE5B-22B9-4BD6-A1EA-BF2F2A912BA5}" type="datetime1">
              <a:rPr lang="en-GB" smtClean="0"/>
              <a:t>04/09/2024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DIFFUSION RESTREINTE / BEPERKTE VERSPREIDING</a:t>
            </a:r>
            <a:endParaRPr lang="fr-BE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1E7B-88F9-40D7-AF73-717FD41FA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660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587F5-CF6D-09AF-ACC2-CDBC990F3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892B6-0D70-D0C2-7C5E-4E65D3C6AF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D8634-FB93-3B46-56CF-8FEB762CB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B1FD5-1D12-4DA4-94FB-72971DC59A63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36D15-8BF5-B9C6-B411-31FE1E0D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98A8D3-C69B-EF43-34F6-D41C09D74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F0D47-198A-48B9-9E8D-19174C5F8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135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BBA2D-D3F7-9806-28AE-11C455A44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A51B4F-DA6A-14BC-C84B-55C63086F2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0C7F1A-01BB-9FFA-DC0B-54EA75AC6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B1FD5-1D12-4DA4-94FB-72971DC59A63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E1F92B-984A-ADA3-B6A2-1ED6B3B8A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A94959-28DB-89B2-664C-19A3DA67F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F0D47-198A-48B9-9E8D-19174C5F8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641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CFEAB-88EB-F69A-7326-CB3334634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8220EA-5B92-F8E3-A9B6-B77EC4CB96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0759BE-01CF-CC35-7D38-AA2FD0ACBA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235EE-3607-8963-E479-1FABE810A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B1FD5-1D12-4DA4-94FB-72971DC59A63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F5871C-4D74-57D5-B89A-696D2768A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AD5297-B757-8A47-95BC-F4134620A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F0D47-198A-48B9-9E8D-19174C5F8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595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DEBA8-EB6E-1D03-963D-79E881886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E50B3E-CE4E-4D26-D864-AC46940661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CFB099-03FD-D7CA-F5CA-A7FFE61D10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3B4508-1266-B38F-0E7A-4542DC830E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119BB9-620E-F93F-75B7-84A6CCD7E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0004EA-B518-690B-1211-71EBD7AAC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B1FD5-1D12-4DA4-94FB-72971DC59A63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B12716-C693-FEB0-E528-5A478B96E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F41C98-073B-1B3D-B342-3E29A3DFB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F0D47-198A-48B9-9E8D-19174C5F8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797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B5C1B-B927-362F-D9E5-4A0ABCCA8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77514C-4E03-FAE0-B98B-2A21C1BE6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B1FD5-1D12-4DA4-94FB-72971DC59A63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39B720-894A-FFE3-3D61-6187582B4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38776B-DD75-7021-B6A4-5BAE0C11D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F0D47-198A-48B9-9E8D-19174C5F8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66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387756-62CC-5B7E-AEF2-971B94B1E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B1FD5-1D12-4DA4-94FB-72971DC59A63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FD6C80-D0E9-BC36-90E6-7851B073A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EABF2-1D6E-73B3-027F-18A023C57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F0D47-198A-48B9-9E8D-19174C5F8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683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19180-7C40-BAC9-65C2-D8EE342D7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8041B-30E7-2D9A-5A37-CABC0C47FD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A9654C-C347-75DF-4730-90182DA204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3E957-BC89-5156-C17B-B795C6E06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B1FD5-1D12-4DA4-94FB-72971DC59A63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740A30-8554-432C-7A0B-3204C21BA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8F34D8-09CB-AAF2-0D81-966EE3D81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F0D47-198A-48B9-9E8D-19174C5F8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911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C0090-367A-1F04-2BA5-A218F268F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00DBC5-5422-D094-2449-4E29B3DAE0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65AB71-E873-ED52-EC58-2F4C1B1A3D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A4C4BE-800D-DE55-932D-6ABD6AFF6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B1FD5-1D12-4DA4-94FB-72971DC59A63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C44EE7-97C7-A5B6-C192-BCAF3A1CC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BE799D-B82D-1754-7198-B52AF9ABA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F0D47-198A-48B9-9E8D-19174C5F8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146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06F84F-97D0-E83E-6B0D-BCD501867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998CC7-B0A1-C8C4-1FCF-ABC00037A9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BDAFBD-697C-98F9-E713-F58B843B41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B1FD5-1D12-4DA4-94FB-72971DC59A63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D6CF91-31C3-3525-9A59-F25A652A3F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AD9F2-EB7E-AD26-A5DC-D0B9E22244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F0D47-198A-48B9-9E8D-19174C5F8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809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3" r:id="rId13"/>
    <p:sldLayoutId id="2147483664" r:id="rId14"/>
    <p:sldLayoutId id="2147483665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0000"/>
            <a:ext cx="12192000" cy="8128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5851592"/>
            <a:ext cx="12239759" cy="1029600"/>
          </a:xfrm>
          <a:prstGeom prst="rect">
            <a:avLst/>
          </a:prstGeom>
          <a:solidFill>
            <a:srgbClr val="F2F2F2">
              <a:alpha val="8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851592"/>
            <a:ext cx="12239759" cy="1029600"/>
          </a:xfrm>
          <a:prstGeom prst="rect">
            <a:avLst/>
          </a:prstGeom>
          <a:solidFill>
            <a:schemeClr val="tx2">
              <a:lumMod val="50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357" y="5805264"/>
            <a:ext cx="12239758" cy="1080000"/>
          </a:xfrm>
          <a:prstGeom prst="rect">
            <a:avLst/>
          </a:prstGeom>
          <a:gradFill flip="none" rotWithShape="1">
            <a:gsLst>
              <a:gs pos="48000">
                <a:srgbClr val="E5ECF6"/>
              </a:gs>
              <a:gs pos="0">
                <a:schemeClr val="bg1">
                  <a:lumMod val="95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1345139" y="3933056"/>
            <a:ext cx="12383709" cy="2952328"/>
            <a:chOff x="6096000" y="2334656"/>
            <a:chExt cx="7006622" cy="1670408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4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8302" b="49251"/>
            <a:stretch/>
          </p:blipFill>
          <p:spPr>
            <a:xfrm>
              <a:off x="6096000" y="2334656"/>
              <a:ext cx="6139167" cy="1670408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96400" y="2564905"/>
              <a:ext cx="3406222" cy="1289090"/>
            </a:xfrm>
            <a:prstGeom prst="rect">
              <a:avLst/>
            </a:prstGeom>
          </p:spPr>
        </p:pic>
      </p:grpSp>
      <p:sp>
        <p:nvSpPr>
          <p:cNvPr id="19" name="Rectangle 18"/>
          <p:cNvSpPr/>
          <p:nvPr/>
        </p:nvSpPr>
        <p:spPr>
          <a:xfrm>
            <a:off x="1" y="5805264"/>
            <a:ext cx="9336360" cy="102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400" dirty="0">
                <a:solidFill>
                  <a:srgbClr val="002060"/>
                </a:solidFill>
                <a:latin typeface="Tw Cen MT" panose="020B0602020104020603" pitchFamily="34" charset="0"/>
                <a:ea typeface="+mj-ea"/>
                <a:cs typeface="+mj-cs"/>
              </a:rPr>
              <a:t>MQ9B</a:t>
            </a:r>
          </a:p>
        </p:txBody>
      </p:sp>
    </p:spTree>
    <p:extLst>
      <p:ext uri="{BB962C8B-B14F-4D97-AF65-F5344CB8AC3E}">
        <p14:creationId xmlns:p14="http://schemas.microsoft.com/office/powerpoint/2010/main" val="190684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1D2D8-E792-4F68-D671-2C41CCF00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 SQN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826A3F-2FD4-1E00-57B9-787B22D4A0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04 </a:t>
            </a:r>
            <a:r>
              <a:rPr lang="en-GB" dirty="0" err="1"/>
              <a:t>appareils</a:t>
            </a:r>
            <a:r>
              <a:rPr lang="en-GB" dirty="0"/>
              <a:t> (+02)</a:t>
            </a:r>
          </a:p>
          <a:p>
            <a:r>
              <a:rPr lang="en-GB" dirty="0"/>
              <a:t>+/- 80 </a:t>
            </a:r>
            <a:r>
              <a:rPr lang="en-GB" dirty="0" err="1"/>
              <a:t>pers</a:t>
            </a:r>
            <a:r>
              <a:rPr lang="en-GB" dirty="0"/>
              <a:t> Mil</a:t>
            </a:r>
          </a:p>
          <a:p>
            <a:r>
              <a:rPr lang="en-GB" dirty="0"/>
              <a:t>+/- 20 </a:t>
            </a:r>
            <a:r>
              <a:rPr lang="en-GB" dirty="0" err="1"/>
              <a:t>pers</a:t>
            </a:r>
            <a:r>
              <a:rPr lang="en-GB" dirty="0"/>
              <a:t> Civ</a:t>
            </a:r>
          </a:p>
          <a:p>
            <a:r>
              <a:rPr lang="en-GB" dirty="0"/>
              <a:t>Sous GPV</a:t>
            </a:r>
          </a:p>
          <a:p>
            <a:r>
              <a:rPr lang="en-GB" dirty="0"/>
              <a:t>Maintenance </a:t>
            </a:r>
            <a:r>
              <a:rPr lang="en-GB" dirty="0" err="1"/>
              <a:t>outsourcée</a:t>
            </a:r>
            <a:r>
              <a:rPr lang="en-GB" dirty="0"/>
              <a:t> </a:t>
            </a:r>
            <a:r>
              <a:rPr lang="en-GB" dirty="0" err="1"/>
              <a:t>mais</a:t>
            </a:r>
            <a:r>
              <a:rPr lang="en-GB" dirty="0"/>
              <a:t> ASAP</a:t>
            </a:r>
          </a:p>
          <a:p>
            <a:r>
              <a:rPr lang="en-GB" dirty="0"/>
              <a:t>Pas </a:t>
            </a:r>
            <a:r>
              <a:rPr lang="en-GB" dirty="0" err="1"/>
              <a:t>armé</a:t>
            </a:r>
            <a:r>
              <a:rPr lang="en-GB" dirty="0"/>
              <a:t> </a:t>
            </a:r>
            <a:r>
              <a:rPr lang="en-GB" dirty="0" err="1"/>
              <a:t>mais</a:t>
            </a:r>
            <a:r>
              <a:rPr lang="en-GB" dirty="0"/>
              <a:t> ASAP</a:t>
            </a:r>
          </a:p>
          <a:p>
            <a:r>
              <a:rPr lang="en-GB" dirty="0" err="1"/>
              <a:t>LoA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Deploy 6 </a:t>
            </a:r>
            <a:r>
              <a:rPr lang="en-GB" dirty="0" err="1"/>
              <a:t>mois</a:t>
            </a:r>
            <a:r>
              <a:rPr lang="en-GB"/>
              <a:t> Ops 16hrs/j </a:t>
            </a:r>
            <a:r>
              <a:rPr lang="en-GB" dirty="0"/>
              <a:t>7j/7</a:t>
            </a:r>
          </a:p>
          <a:p>
            <a:r>
              <a:rPr lang="en-GB" dirty="0" err="1"/>
              <a:t>Rythme</a:t>
            </a:r>
            <a:r>
              <a:rPr lang="en-GB" dirty="0"/>
              <a:t> de travail 4/1/3</a:t>
            </a:r>
          </a:p>
          <a:p>
            <a:pPr lvl="1"/>
            <a:r>
              <a:rPr lang="en-GB" dirty="0"/>
              <a:t>4 </a:t>
            </a:r>
            <a:r>
              <a:rPr lang="en-GB" dirty="0" err="1"/>
              <a:t>jours</a:t>
            </a:r>
            <a:r>
              <a:rPr lang="en-GB" dirty="0"/>
              <a:t> shift Ops</a:t>
            </a:r>
          </a:p>
          <a:p>
            <a:pPr lvl="1"/>
            <a:r>
              <a:rPr lang="en-GB" dirty="0"/>
              <a:t>1 jour Admin</a:t>
            </a:r>
          </a:p>
          <a:p>
            <a:pPr lvl="1"/>
            <a:r>
              <a:rPr lang="en-GB" dirty="0"/>
              <a:t>3 </a:t>
            </a:r>
            <a:r>
              <a:rPr lang="en-GB" dirty="0" err="1"/>
              <a:t>jours</a:t>
            </a:r>
            <a:r>
              <a:rPr lang="en-GB" dirty="0"/>
              <a:t> Off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604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311C1E7B-88F9-40D7-AF73-717FD41FAA7B}" type="slidenum">
              <a:rPr lang="en-GB" smtClean="0"/>
              <a:t>11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0" b="11367"/>
          <a:stretch/>
        </p:blipFill>
        <p:spPr>
          <a:xfrm>
            <a:off x="0" y="-11575"/>
            <a:ext cx="12191999" cy="68753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96" t="8603"/>
          <a:stretch/>
        </p:blipFill>
        <p:spPr>
          <a:xfrm>
            <a:off x="-11575" y="-11575"/>
            <a:ext cx="3791008" cy="20519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62" b="49305"/>
          <a:stretch/>
        </p:blipFill>
        <p:spPr>
          <a:xfrm>
            <a:off x="491558" y="3514677"/>
            <a:ext cx="11735763" cy="33491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558" y="3734041"/>
            <a:ext cx="7958742" cy="1219200"/>
          </a:xfrm>
        </p:spPr>
        <p:txBody>
          <a:bodyPr/>
          <a:lstStyle/>
          <a:p>
            <a:r>
              <a:rPr lang="nl-BE" b="1" dirty="0" err="1"/>
              <a:t>Thank</a:t>
            </a:r>
            <a:r>
              <a:rPr lang="nl-BE" b="1" dirty="0"/>
              <a:t> </a:t>
            </a:r>
            <a:r>
              <a:rPr lang="nl-BE" b="1" dirty="0" err="1"/>
              <a:t>you</a:t>
            </a:r>
            <a:r>
              <a:rPr lang="nl-BE" b="1" dirty="0"/>
              <a:t> </a:t>
            </a:r>
            <a:r>
              <a:rPr lang="nl-BE" dirty="0" err="1"/>
              <a:t>for</a:t>
            </a:r>
            <a:r>
              <a:rPr lang="nl-BE" dirty="0"/>
              <a:t> </a:t>
            </a:r>
            <a:r>
              <a:rPr lang="nl-BE" dirty="0" err="1"/>
              <a:t>your</a:t>
            </a:r>
            <a:r>
              <a:rPr lang="nl-BE" dirty="0"/>
              <a:t> attention</a:t>
            </a:r>
          </a:p>
        </p:txBody>
      </p:sp>
    </p:spTree>
    <p:extLst>
      <p:ext uri="{BB962C8B-B14F-4D97-AF65-F5344CB8AC3E}">
        <p14:creationId xmlns:p14="http://schemas.microsoft.com/office/powerpoint/2010/main" val="218091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5082" y="1412875"/>
            <a:ext cx="6241835" cy="467995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nl-BE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1584" y="0"/>
            <a:ext cx="9840416" cy="687228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5319" y="4644670"/>
            <a:ext cx="2322967" cy="13103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1926" y="1307265"/>
            <a:ext cx="2277650" cy="20325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339862"/>
            <a:ext cx="2279004" cy="130666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2279575" cy="130612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0072" y="5953200"/>
            <a:ext cx="2418688" cy="9048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278616" y="0"/>
            <a:ext cx="72000" cy="6937966"/>
          </a:xfrm>
          <a:prstGeom prst="rect">
            <a:avLst/>
          </a:prstGeom>
          <a:solidFill>
            <a:srgbClr val="F2F2F2">
              <a:alpha val="8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00000">
            <a:off x="1718652" y="5490168"/>
            <a:ext cx="2806494" cy="100446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74661B-FF90-409A-AD91-B5CAEB26C00A}" type="slidenum">
              <a:rPr lang="nl-BE" altLang="en-US" smtClean="0"/>
              <a:pPr>
                <a:defRPr/>
              </a:pPr>
              <a:t>2</a:t>
            </a:fld>
            <a:endParaRPr lang="nl-BE" altLang="en-US"/>
          </a:p>
        </p:txBody>
      </p:sp>
    </p:spTree>
    <p:extLst>
      <p:ext uri="{BB962C8B-B14F-4D97-AF65-F5344CB8AC3E}">
        <p14:creationId xmlns:p14="http://schemas.microsoft.com/office/powerpoint/2010/main" val="2557730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4480" y="0"/>
            <a:ext cx="9046027" cy="1421422"/>
          </a:xfrm>
        </p:spPr>
        <p:txBody>
          <a:bodyPr>
            <a:normAutofit/>
          </a:bodyPr>
          <a:lstStyle/>
          <a:p>
            <a:r>
              <a:rPr lang="fr-BE" sz="3600" dirty="0"/>
              <a:t>MQ-9B </a:t>
            </a:r>
            <a:r>
              <a:rPr lang="fr-BE" sz="3600" dirty="0" err="1"/>
              <a:t>SkyGuardian</a:t>
            </a:r>
            <a:r>
              <a:rPr lang="fr-BE" sz="3600" dirty="0"/>
              <a:t> 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839" y="1634084"/>
            <a:ext cx="10354322" cy="6273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640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/>
          <p:cNvGrpSpPr/>
          <p:nvPr/>
        </p:nvGrpSpPr>
        <p:grpSpPr>
          <a:xfrm>
            <a:off x="1344091" y="1032540"/>
            <a:ext cx="10512549" cy="5688936"/>
            <a:chOff x="696019" y="2044528"/>
            <a:chExt cx="10512549" cy="2833286"/>
          </a:xfrm>
        </p:grpSpPr>
        <p:sp>
          <p:nvSpPr>
            <p:cNvPr id="97" name="Line 13"/>
            <p:cNvSpPr>
              <a:spLocks noChangeShapeType="1"/>
            </p:cNvSpPr>
            <p:nvPr/>
          </p:nvSpPr>
          <p:spPr bwMode="auto">
            <a:xfrm>
              <a:off x="9106063" y="2044528"/>
              <a:ext cx="0" cy="2824632"/>
            </a:xfrm>
            <a:prstGeom prst="lin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sq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8" name="Line 13"/>
            <p:cNvSpPr>
              <a:spLocks noChangeShapeType="1"/>
            </p:cNvSpPr>
            <p:nvPr/>
          </p:nvSpPr>
          <p:spPr bwMode="auto">
            <a:xfrm>
              <a:off x="9806900" y="2044528"/>
              <a:ext cx="0" cy="2824632"/>
            </a:xfrm>
            <a:prstGeom prst="lin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sq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9" name="Line 13"/>
            <p:cNvSpPr>
              <a:spLocks noChangeShapeType="1"/>
            </p:cNvSpPr>
            <p:nvPr/>
          </p:nvSpPr>
          <p:spPr bwMode="auto">
            <a:xfrm>
              <a:off x="10507737" y="2044528"/>
              <a:ext cx="0" cy="2824632"/>
            </a:xfrm>
            <a:prstGeom prst="lin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sq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00" name="Line 13"/>
            <p:cNvSpPr>
              <a:spLocks noChangeShapeType="1"/>
            </p:cNvSpPr>
            <p:nvPr/>
          </p:nvSpPr>
          <p:spPr bwMode="auto">
            <a:xfrm>
              <a:off x="696019" y="2044528"/>
              <a:ext cx="0" cy="2824632"/>
            </a:xfrm>
            <a:prstGeom prst="lin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sq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01" name="Line 13"/>
            <p:cNvSpPr>
              <a:spLocks noChangeShapeType="1"/>
            </p:cNvSpPr>
            <p:nvPr/>
          </p:nvSpPr>
          <p:spPr bwMode="auto">
            <a:xfrm>
              <a:off x="1396856" y="2044528"/>
              <a:ext cx="0" cy="2824632"/>
            </a:xfrm>
            <a:prstGeom prst="lin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sq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02" name="Line 13"/>
            <p:cNvSpPr>
              <a:spLocks noChangeShapeType="1"/>
            </p:cNvSpPr>
            <p:nvPr/>
          </p:nvSpPr>
          <p:spPr bwMode="auto">
            <a:xfrm>
              <a:off x="2097693" y="2044528"/>
              <a:ext cx="0" cy="2824632"/>
            </a:xfrm>
            <a:prstGeom prst="lin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sq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03" name="Line 13"/>
            <p:cNvSpPr>
              <a:spLocks noChangeShapeType="1"/>
            </p:cNvSpPr>
            <p:nvPr/>
          </p:nvSpPr>
          <p:spPr bwMode="auto">
            <a:xfrm>
              <a:off x="2798530" y="2044528"/>
              <a:ext cx="0" cy="2824632"/>
            </a:xfrm>
            <a:prstGeom prst="lin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sq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04" name="Line 13"/>
            <p:cNvSpPr>
              <a:spLocks noChangeShapeType="1"/>
            </p:cNvSpPr>
            <p:nvPr/>
          </p:nvSpPr>
          <p:spPr bwMode="auto">
            <a:xfrm>
              <a:off x="3499367" y="2044528"/>
              <a:ext cx="0" cy="2824632"/>
            </a:xfrm>
            <a:prstGeom prst="lin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sq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05" name="Line 13"/>
            <p:cNvSpPr>
              <a:spLocks noChangeShapeType="1"/>
            </p:cNvSpPr>
            <p:nvPr/>
          </p:nvSpPr>
          <p:spPr bwMode="auto">
            <a:xfrm>
              <a:off x="4200204" y="2044528"/>
              <a:ext cx="0" cy="2824632"/>
            </a:xfrm>
            <a:prstGeom prst="lin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sq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06" name="Line 13"/>
            <p:cNvSpPr>
              <a:spLocks noChangeShapeType="1"/>
            </p:cNvSpPr>
            <p:nvPr/>
          </p:nvSpPr>
          <p:spPr bwMode="auto">
            <a:xfrm>
              <a:off x="4901041" y="2044528"/>
              <a:ext cx="0" cy="2824632"/>
            </a:xfrm>
            <a:prstGeom prst="lin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sq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07" name="Line 13"/>
            <p:cNvSpPr>
              <a:spLocks noChangeShapeType="1"/>
            </p:cNvSpPr>
            <p:nvPr/>
          </p:nvSpPr>
          <p:spPr bwMode="auto">
            <a:xfrm>
              <a:off x="5601878" y="2044528"/>
              <a:ext cx="0" cy="2824632"/>
            </a:xfrm>
            <a:prstGeom prst="lin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sq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08" name="Line 13"/>
            <p:cNvSpPr>
              <a:spLocks noChangeShapeType="1"/>
            </p:cNvSpPr>
            <p:nvPr/>
          </p:nvSpPr>
          <p:spPr bwMode="auto">
            <a:xfrm>
              <a:off x="6302715" y="2044528"/>
              <a:ext cx="0" cy="2824632"/>
            </a:xfrm>
            <a:prstGeom prst="lin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sq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09" name="Line 13"/>
            <p:cNvSpPr>
              <a:spLocks noChangeShapeType="1"/>
            </p:cNvSpPr>
            <p:nvPr/>
          </p:nvSpPr>
          <p:spPr bwMode="auto">
            <a:xfrm>
              <a:off x="7003552" y="2044528"/>
              <a:ext cx="0" cy="2824632"/>
            </a:xfrm>
            <a:prstGeom prst="lin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sq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10" name="Line 13"/>
            <p:cNvSpPr>
              <a:spLocks noChangeShapeType="1"/>
            </p:cNvSpPr>
            <p:nvPr/>
          </p:nvSpPr>
          <p:spPr bwMode="auto">
            <a:xfrm>
              <a:off x="7704389" y="2044528"/>
              <a:ext cx="0" cy="2824632"/>
            </a:xfrm>
            <a:prstGeom prst="lin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sq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11" name="Line 13"/>
            <p:cNvSpPr>
              <a:spLocks noChangeShapeType="1"/>
            </p:cNvSpPr>
            <p:nvPr/>
          </p:nvSpPr>
          <p:spPr bwMode="auto">
            <a:xfrm>
              <a:off x="8405226" y="2044528"/>
              <a:ext cx="0" cy="2824632"/>
            </a:xfrm>
            <a:prstGeom prst="lin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sq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29" name="Line 13"/>
            <p:cNvSpPr>
              <a:spLocks noChangeShapeType="1"/>
            </p:cNvSpPr>
            <p:nvPr/>
          </p:nvSpPr>
          <p:spPr bwMode="auto">
            <a:xfrm>
              <a:off x="11208568" y="2053182"/>
              <a:ext cx="0" cy="2824632"/>
            </a:xfrm>
            <a:prstGeom prst="lin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sq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+mj-lt"/>
              </a:endParaRPr>
            </a:p>
          </p:txBody>
        </p:sp>
      </p:grpSp>
      <p:sp>
        <p:nvSpPr>
          <p:cNvPr id="61" name="Title 60"/>
          <p:cNvSpPr>
            <a:spLocks noGrp="1"/>
          </p:cNvSpPr>
          <p:nvPr>
            <p:ph type="title"/>
          </p:nvPr>
        </p:nvSpPr>
        <p:spPr>
          <a:xfrm>
            <a:off x="473529" y="66921"/>
            <a:ext cx="11602077" cy="496412"/>
          </a:xfrm>
        </p:spPr>
        <p:txBody>
          <a:bodyPr/>
          <a:lstStyle/>
          <a:p>
            <a:r>
              <a:rPr lang="en-US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BEL MQ-9B Program Updated Timeline</a:t>
            </a:r>
          </a:p>
        </p:txBody>
      </p:sp>
      <p:sp>
        <p:nvSpPr>
          <p:cNvPr id="114" name="Rectangle 28"/>
          <p:cNvSpPr>
            <a:spLocks noChangeArrowheads="1"/>
          </p:cNvSpPr>
          <p:nvPr/>
        </p:nvSpPr>
        <p:spPr bwMode="auto">
          <a:xfrm>
            <a:off x="1395138" y="548680"/>
            <a:ext cx="704944" cy="35636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sq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tIns="36000" bIns="36000" anchor="ctr"/>
          <a:lstStyle/>
          <a:p>
            <a:pPr algn="ctr" eaLnBrk="0" hangingPunct="0">
              <a:spcBef>
                <a:spcPct val="50000"/>
              </a:spcBef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2017</a:t>
            </a:r>
          </a:p>
        </p:txBody>
      </p:sp>
      <p:sp>
        <p:nvSpPr>
          <p:cNvPr id="115" name="Rectangle 28"/>
          <p:cNvSpPr>
            <a:spLocks noChangeArrowheads="1"/>
          </p:cNvSpPr>
          <p:nvPr/>
        </p:nvSpPr>
        <p:spPr bwMode="auto">
          <a:xfrm>
            <a:off x="2092035" y="548680"/>
            <a:ext cx="704944" cy="35636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sq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tIns="36000" bIns="36000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2018</a:t>
            </a:r>
          </a:p>
        </p:txBody>
      </p:sp>
      <p:sp>
        <p:nvSpPr>
          <p:cNvPr id="116" name="Rectangle 28"/>
          <p:cNvSpPr>
            <a:spLocks noChangeArrowheads="1"/>
          </p:cNvSpPr>
          <p:nvPr/>
        </p:nvSpPr>
        <p:spPr bwMode="auto">
          <a:xfrm>
            <a:off x="2788932" y="548680"/>
            <a:ext cx="704944" cy="35636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sq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tIns="36000" bIns="36000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2019</a:t>
            </a:r>
          </a:p>
        </p:txBody>
      </p:sp>
      <p:sp>
        <p:nvSpPr>
          <p:cNvPr id="117" name="Rectangle 28"/>
          <p:cNvSpPr>
            <a:spLocks noChangeArrowheads="1"/>
          </p:cNvSpPr>
          <p:nvPr/>
        </p:nvSpPr>
        <p:spPr bwMode="auto">
          <a:xfrm>
            <a:off x="3485829" y="548680"/>
            <a:ext cx="704944" cy="35636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sq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tIns="36000" bIns="36000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2020</a:t>
            </a:r>
          </a:p>
        </p:txBody>
      </p:sp>
      <p:sp>
        <p:nvSpPr>
          <p:cNvPr id="118" name="Rectangle 28"/>
          <p:cNvSpPr>
            <a:spLocks noChangeArrowheads="1"/>
          </p:cNvSpPr>
          <p:nvPr/>
        </p:nvSpPr>
        <p:spPr bwMode="auto">
          <a:xfrm>
            <a:off x="4182726" y="548680"/>
            <a:ext cx="704944" cy="35636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sq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tIns="36000" bIns="36000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2021</a:t>
            </a:r>
          </a:p>
        </p:txBody>
      </p:sp>
      <p:sp>
        <p:nvSpPr>
          <p:cNvPr id="119" name="Rectangle 28"/>
          <p:cNvSpPr>
            <a:spLocks noChangeArrowheads="1"/>
          </p:cNvSpPr>
          <p:nvPr/>
        </p:nvSpPr>
        <p:spPr bwMode="auto">
          <a:xfrm>
            <a:off x="4879623" y="548680"/>
            <a:ext cx="704944" cy="35636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sq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tIns="36000" bIns="36000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2022</a:t>
            </a:r>
          </a:p>
        </p:txBody>
      </p:sp>
      <p:sp>
        <p:nvSpPr>
          <p:cNvPr id="120" name="Rectangle 28"/>
          <p:cNvSpPr>
            <a:spLocks noChangeArrowheads="1"/>
          </p:cNvSpPr>
          <p:nvPr/>
        </p:nvSpPr>
        <p:spPr bwMode="auto">
          <a:xfrm>
            <a:off x="5576520" y="548680"/>
            <a:ext cx="704944" cy="35636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sq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tIns="36000" bIns="36000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2023</a:t>
            </a:r>
          </a:p>
        </p:txBody>
      </p:sp>
      <p:sp>
        <p:nvSpPr>
          <p:cNvPr id="121" name="Rectangle 28"/>
          <p:cNvSpPr>
            <a:spLocks noChangeArrowheads="1"/>
          </p:cNvSpPr>
          <p:nvPr/>
        </p:nvSpPr>
        <p:spPr bwMode="auto">
          <a:xfrm>
            <a:off x="6273417" y="548680"/>
            <a:ext cx="704944" cy="35636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sq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tIns="36000" bIns="36000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2024</a:t>
            </a:r>
          </a:p>
        </p:txBody>
      </p:sp>
      <p:sp>
        <p:nvSpPr>
          <p:cNvPr id="122" name="Rectangle 28"/>
          <p:cNvSpPr>
            <a:spLocks noChangeArrowheads="1"/>
          </p:cNvSpPr>
          <p:nvPr/>
        </p:nvSpPr>
        <p:spPr bwMode="auto">
          <a:xfrm>
            <a:off x="6970314" y="548680"/>
            <a:ext cx="704944" cy="35636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sq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tIns="36000" bIns="36000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2025</a:t>
            </a:r>
          </a:p>
        </p:txBody>
      </p:sp>
      <p:sp>
        <p:nvSpPr>
          <p:cNvPr id="123" name="Rectangle 28"/>
          <p:cNvSpPr>
            <a:spLocks noChangeArrowheads="1"/>
          </p:cNvSpPr>
          <p:nvPr/>
        </p:nvSpPr>
        <p:spPr bwMode="auto">
          <a:xfrm>
            <a:off x="7667211" y="548680"/>
            <a:ext cx="704944" cy="35636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sq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tIns="36000" bIns="36000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2026</a:t>
            </a:r>
          </a:p>
        </p:txBody>
      </p:sp>
      <p:sp>
        <p:nvSpPr>
          <p:cNvPr id="124" name="Rectangle 28"/>
          <p:cNvSpPr>
            <a:spLocks noChangeArrowheads="1"/>
          </p:cNvSpPr>
          <p:nvPr/>
        </p:nvSpPr>
        <p:spPr bwMode="auto">
          <a:xfrm>
            <a:off x="8364108" y="548680"/>
            <a:ext cx="704944" cy="35636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sq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tIns="36000" bIns="36000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2027</a:t>
            </a:r>
          </a:p>
        </p:txBody>
      </p:sp>
      <p:sp>
        <p:nvSpPr>
          <p:cNvPr id="125" name="Rectangle 28"/>
          <p:cNvSpPr>
            <a:spLocks noChangeArrowheads="1"/>
          </p:cNvSpPr>
          <p:nvPr/>
        </p:nvSpPr>
        <p:spPr bwMode="auto">
          <a:xfrm>
            <a:off x="9061005" y="548680"/>
            <a:ext cx="704944" cy="35636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sq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tIns="36000" bIns="36000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2028</a:t>
            </a:r>
          </a:p>
        </p:txBody>
      </p:sp>
      <p:sp>
        <p:nvSpPr>
          <p:cNvPr id="126" name="Rectangle 28"/>
          <p:cNvSpPr>
            <a:spLocks noChangeArrowheads="1"/>
          </p:cNvSpPr>
          <p:nvPr/>
        </p:nvSpPr>
        <p:spPr bwMode="auto">
          <a:xfrm>
            <a:off x="9757902" y="548680"/>
            <a:ext cx="704944" cy="35636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sq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tIns="36000" bIns="36000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2029</a:t>
            </a:r>
          </a:p>
        </p:txBody>
      </p:sp>
      <p:sp>
        <p:nvSpPr>
          <p:cNvPr id="127" name="Rectangle 28"/>
          <p:cNvSpPr>
            <a:spLocks noChangeArrowheads="1"/>
          </p:cNvSpPr>
          <p:nvPr/>
        </p:nvSpPr>
        <p:spPr bwMode="auto">
          <a:xfrm>
            <a:off x="10454799" y="548680"/>
            <a:ext cx="704944" cy="35636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sq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tIns="36000" bIns="36000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2030</a:t>
            </a:r>
          </a:p>
        </p:txBody>
      </p:sp>
      <p:sp>
        <p:nvSpPr>
          <p:cNvPr id="128" name="Rectangle 28"/>
          <p:cNvSpPr>
            <a:spLocks noChangeArrowheads="1"/>
          </p:cNvSpPr>
          <p:nvPr/>
        </p:nvSpPr>
        <p:spPr bwMode="auto">
          <a:xfrm>
            <a:off x="11151696" y="548680"/>
            <a:ext cx="704944" cy="35636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sq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tIns="36000" bIns="36000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2031</a:t>
            </a:r>
          </a:p>
        </p:txBody>
      </p:sp>
      <p:sp>
        <p:nvSpPr>
          <p:cNvPr id="136" name="Rectangle 28"/>
          <p:cNvSpPr>
            <a:spLocks noChangeArrowheads="1"/>
          </p:cNvSpPr>
          <p:nvPr/>
        </p:nvSpPr>
        <p:spPr bwMode="auto">
          <a:xfrm>
            <a:off x="690194" y="548591"/>
            <a:ext cx="704944" cy="35636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sq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tIns="36000" bIns="36000" anchor="ctr"/>
          <a:lstStyle/>
          <a:p>
            <a:pPr algn="ctr" eaLnBrk="0" hangingPunct="0">
              <a:spcBef>
                <a:spcPct val="50000"/>
              </a:spcBef>
            </a:pPr>
            <a:r>
              <a:rPr lang="en-US" sz="1200" b="1" dirty="0">
                <a:solidFill>
                  <a:schemeClr val="bg1"/>
                </a:solidFill>
                <a:latin typeface="+mj-lt"/>
              </a:rPr>
              <a:t>2016</a:t>
            </a:r>
          </a:p>
        </p:txBody>
      </p:sp>
      <p:sp>
        <p:nvSpPr>
          <p:cNvPr id="173" name="Rounded Rectangle 172"/>
          <p:cNvSpPr/>
          <p:nvPr/>
        </p:nvSpPr>
        <p:spPr>
          <a:xfrm>
            <a:off x="136485" y="3876869"/>
            <a:ext cx="434192" cy="191977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Crews</a:t>
            </a:r>
          </a:p>
        </p:txBody>
      </p:sp>
      <p:sp>
        <p:nvSpPr>
          <p:cNvPr id="185" name="Rounded Rectangle 184"/>
          <p:cNvSpPr/>
          <p:nvPr/>
        </p:nvSpPr>
        <p:spPr>
          <a:xfrm>
            <a:off x="690194" y="3875850"/>
            <a:ext cx="11430788" cy="1920793"/>
          </a:xfrm>
          <a:prstGeom prst="roundRect">
            <a:avLst>
              <a:gd name="adj" fmla="val 5306"/>
            </a:avLst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6" name="Picture 19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1164" y="3989595"/>
            <a:ext cx="289152" cy="187093"/>
          </a:xfrm>
          <a:prstGeom prst="rect">
            <a:avLst/>
          </a:prstGeom>
        </p:spPr>
      </p:pic>
      <p:sp>
        <p:nvSpPr>
          <p:cNvPr id="197" name="Rounded Rectangle 196"/>
          <p:cNvSpPr/>
          <p:nvPr/>
        </p:nvSpPr>
        <p:spPr>
          <a:xfrm>
            <a:off x="2796600" y="3956933"/>
            <a:ext cx="9060039" cy="1729588"/>
          </a:xfrm>
          <a:prstGeom prst="roundRect">
            <a:avLst>
              <a:gd name="adj" fmla="val 5306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99" name="Picture 19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6607" y="4241980"/>
            <a:ext cx="296679" cy="194140"/>
          </a:xfrm>
          <a:prstGeom prst="rect">
            <a:avLst/>
          </a:prstGeom>
        </p:spPr>
      </p:pic>
      <p:sp>
        <p:nvSpPr>
          <p:cNvPr id="201" name="Right Arrow 200"/>
          <p:cNvSpPr/>
          <p:nvPr/>
        </p:nvSpPr>
        <p:spPr>
          <a:xfrm>
            <a:off x="6273417" y="4209105"/>
            <a:ext cx="5342249" cy="1312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CREW TRAINING </a:t>
            </a:r>
            <a:r>
              <a:rPr lang="en-US" sz="1600" dirty="0">
                <a:solidFill>
                  <a:schemeClr val="bg1"/>
                </a:solidFill>
              </a:rPr>
              <a:t>: RP / SO / MIC  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fr-BE" dirty="0">
              <a:solidFill>
                <a:schemeClr val="tx1"/>
              </a:solidFill>
            </a:endParaRPr>
          </a:p>
        </p:txBody>
      </p:sp>
      <p:grpSp>
        <p:nvGrpSpPr>
          <p:cNvPr id="130" name="Group 129"/>
          <p:cNvGrpSpPr/>
          <p:nvPr/>
        </p:nvGrpSpPr>
        <p:grpSpPr>
          <a:xfrm>
            <a:off x="7272431" y="2623879"/>
            <a:ext cx="342008" cy="407825"/>
            <a:chOff x="3806229" y="2994291"/>
            <a:chExt cx="342008" cy="407825"/>
          </a:xfrm>
        </p:grpSpPr>
        <p:sp>
          <p:nvSpPr>
            <p:cNvPr id="131" name="Flowchart: Decision 130"/>
            <p:cNvSpPr/>
            <p:nvPr/>
          </p:nvSpPr>
          <p:spPr>
            <a:xfrm>
              <a:off x="3901943" y="2994291"/>
              <a:ext cx="133082" cy="137481"/>
            </a:xfrm>
            <a:prstGeom prst="flowChartDecision">
              <a:avLst/>
            </a:prstGeom>
            <a:solidFill>
              <a:schemeClr val="accent5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+mj-lt"/>
              </a:endParaRPr>
            </a:p>
          </p:txBody>
        </p:sp>
        <p:sp>
          <p:nvSpPr>
            <p:cNvPr id="132" name="Flowchart: Process 131"/>
            <p:cNvSpPr/>
            <p:nvPr/>
          </p:nvSpPr>
          <p:spPr>
            <a:xfrm>
              <a:off x="3806229" y="3196487"/>
              <a:ext cx="342008" cy="205629"/>
            </a:xfrm>
            <a:prstGeom prst="flowChartProcess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lIns="36000" tIns="18000" rIns="36000" bIns="18000"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100" dirty="0">
                  <a:latin typeface="+mj-lt"/>
                </a:rPr>
                <a:t>IOC</a:t>
              </a:r>
              <a:endParaRPr lang="en-US" sz="1200" dirty="0">
                <a:latin typeface="+mj-lt"/>
              </a:endParaRPr>
            </a:p>
          </p:txBody>
        </p:sp>
      </p:grpSp>
      <p:sp>
        <p:nvSpPr>
          <p:cNvPr id="137" name="Rounded Rectangle 136"/>
          <p:cNvSpPr/>
          <p:nvPr/>
        </p:nvSpPr>
        <p:spPr>
          <a:xfrm>
            <a:off x="690193" y="947451"/>
            <a:ext cx="7635430" cy="2557913"/>
          </a:xfrm>
          <a:prstGeom prst="roundRect">
            <a:avLst>
              <a:gd name="adj" fmla="val 530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2" name="Group 141"/>
          <p:cNvGrpSpPr/>
          <p:nvPr/>
        </p:nvGrpSpPr>
        <p:grpSpPr>
          <a:xfrm>
            <a:off x="6858430" y="2625668"/>
            <a:ext cx="391701" cy="407195"/>
            <a:chOff x="3275856" y="2994921"/>
            <a:chExt cx="391701" cy="407195"/>
          </a:xfrm>
        </p:grpSpPr>
        <p:sp>
          <p:nvSpPr>
            <p:cNvPr id="143" name="Flowchart: Decision 142"/>
            <p:cNvSpPr/>
            <p:nvPr/>
          </p:nvSpPr>
          <p:spPr>
            <a:xfrm>
              <a:off x="3451803" y="2994921"/>
              <a:ext cx="133082" cy="137481"/>
            </a:xfrm>
            <a:prstGeom prst="flowChartDecision">
              <a:avLst/>
            </a:prstGeom>
            <a:solidFill>
              <a:schemeClr val="accent5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+mj-lt"/>
              </a:endParaRPr>
            </a:p>
          </p:txBody>
        </p:sp>
        <p:sp>
          <p:nvSpPr>
            <p:cNvPr id="144" name="Flowchart: Process 143"/>
            <p:cNvSpPr/>
            <p:nvPr/>
          </p:nvSpPr>
          <p:spPr>
            <a:xfrm>
              <a:off x="3275856" y="3196487"/>
              <a:ext cx="391701" cy="205629"/>
            </a:xfrm>
            <a:prstGeom prst="flowChartProcess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lIns="36000" tIns="18000" rIns="36000" bIns="18000"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100" dirty="0">
                  <a:latin typeface="+mj-lt"/>
                </a:rPr>
                <a:t>B</a:t>
              </a:r>
              <a:r>
                <a:rPr lang="en-US" sz="1100" dirty="0">
                  <a:solidFill>
                    <a:schemeClr val="tx1"/>
                  </a:solidFill>
                  <a:latin typeface="+mj-lt"/>
                </a:rPr>
                <a:t>OC</a:t>
              </a:r>
              <a:endParaRPr lang="en-US" sz="1200" dirty="0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145" name="Rounded Rectangle 144"/>
          <p:cNvSpPr/>
          <p:nvPr/>
        </p:nvSpPr>
        <p:spPr>
          <a:xfrm>
            <a:off x="1313432" y="1956039"/>
            <a:ext cx="1839577" cy="132359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6" name="TextBox 145"/>
          <p:cNvSpPr txBox="1"/>
          <p:nvPr/>
        </p:nvSpPr>
        <p:spPr>
          <a:xfrm>
            <a:off x="1845407" y="2383815"/>
            <a:ext cx="998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rgbClr val="FF0000"/>
                </a:solidFill>
              </a:rPr>
              <a:t>Program Office </a:t>
            </a:r>
          </a:p>
          <a:p>
            <a:pPr algn="ctr"/>
            <a:r>
              <a:rPr lang="en-US" sz="1000" dirty="0">
                <a:solidFill>
                  <a:srgbClr val="FF0000"/>
                </a:solidFill>
              </a:rPr>
              <a:t>MALE RPAS</a:t>
            </a:r>
          </a:p>
        </p:txBody>
      </p:sp>
      <p:grpSp>
        <p:nvGrpSpPr>
          <p:cNvPr id="147" name="Group 146"/>
          <p:cNvGrpSpPr/>
          <p:nvPr/>
        </p:nvGrpSpPr>
        <p:grpSpPr>
          <a:xfrm>
            <a:off x="1386434" y="2845232"/>
            <a:ext cx="1246682" cy="313350"/>
            <a:chOff x="1640258" y="4664616"/>
            <a:chExt cx="1246682" cy="313350"/>
          </a:xfrm>
        </p:grpSpPr>
        <p:sp>
          <p:nvSpPr>
            <p:cNvPr id="148" name="Flowchart: Decision 147"/>
            <p:cNvSpPr/>
            <p:nvPr/>
          </p:nvSpPr>
          <p:spPr>
            <a:xfrm>
              <a:off x="2670939" y="4735271"/>
              <a:ext cx="216001" cy="203057"/>
            </a:xfrm>
            <a:prstGeom prst="flowChartDecision">
              <a:avLst/>
            </a:prstGeom>
            <a:solidFill>
              <a:schemeClr val="accent5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latin typeface="+mj-lt"/>
                </a:rPr>
                <a:t>               </a:t>
              </a:r>
            </a:p>
          </p:txBody>
        </p:sp>
        <p:sp>
          <p:nvSpPr>
            <p:cNvPr id="149" name="Flowchart: Process 148"/>
            <p:cNvSpPr/>
            <p:nvPr/>
          </p:nvSpPr>
          <p:spPr>
            <a:xfrm>
              <a:off x="1640258" y="4664616"/>
              <a:ext cx="991849" cy="313350"/>
            </a:xfrm>
            <a:prstGeom prst="flowChartProcess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36000" tIns="18000" rIns="36000" bIns="18000" anchor="ctr">
              <a:spAutoFit/>
            </a:bodyPr>
            <a:lstStyle/>
            <a:p>
              <a:pPr eaLnBrk="0" hangingPunct="0">
                <a:spcBef>
                  <a:spcPts val="0"/>
                </a:spcBef>
              </a:pPr>
              <a:r>
                <a:rPr lang="en-US" sz="900" b="1" dirty="0">
                  <a:latin typeface="+mj-lt"/>
                </a:rPr>
                <a:t>Oct 18 : Council of Min Approval</a:t>
              </a:r>
            </a:p>
          </p:txBody>
        </p:sp>
      </p:grpSp>
      <p:sp>
        <p:nvSpPr>
          <p:cNvPr id="150" name="Flowchart: Process 149"/>
          <p:cNvSpPr/>
          <p:nvPr/>
        </p:nvSpPr>
        <p:spPr>
          <a:xfrm>
            <a:off x="1739876" y="2046165"/>
            <a:ext cx="1339857" cy="344128"/>
          </a:xfrm>
          <a:prstGeom prst="flowChartProcess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tIns="18000" rIns="36000" bIns="18000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000" b="1" dirty="0">
                <a:latin typeface="+mj-lt"/>
              </a:rPr>
              <a:t>May 2019 : MALE RPAS LOA Signature</a:t>
            </a:r>
          </a:p>
        </p:txBody>
      </p:sp>
      <p:sp>
        <p:nvSpPr>
          <p:cNvPr id="151" name="Flowchart: Decision 150"/>
          <p:cNvSpPr/>
          <p:nvPr/>
        </p:nvSpPr>
        <p:spPr>
          <a:xfrm>
            <a:off x="2849534" y="2512660"/>
            <a:ext cx="228508" cy="203057"/>
          </a:xfrm>
          <a:prstGeom prst="flowChartDecision">
            <a:avLst/>
          </a:prstGeom>
          <a:solidFill>
            <a:schemeClr val="accent5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grpSp>
        <p:nvGrpSpPr>
          <p:cNvPr id="152" name="Group 151"/>
          <p:cNvGrpSpPr/>
          <p:nvPr/>
        </p:nvGrpSpPr>
        <p:grpSpPr>
          <a:xfrm>
            <a:off x="7642385" y="2628520"/>
            <a:ext cx="604900" cy="398732"/>
            <a:chOff x="4768872" y="3003384"/>
            <a:chExt cx="604900" cy="398732"/>
          </a:xfrm>
        </p:grpSpPr>
        <p:sp>
          <p:nvSpPr>
            <p:cNvPr id="154" name="Flowchart: Process 153"/>
            <p:cNvSpPr/>
            <p:nvPr/>
          </p:nvSpPr>
          <p:spPr>
            <a:xfrm>
              <a:off x="4768872" y="3196487"/>
              <a:ext cx="604900" cy="205629"/>
            </a:xfrm>
            <a:prstGeom prst="flowChartProcess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lIns="36000" tIns="18000" rIns="36000" bIns="18000"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100" dirty="0">
                  <a:latin typeface="+mj-lt"/>
                </a:rPr>
                <a:t>FOC ISR</a:t>
              </a:r>
            </a:p>
          </p:txBody>
        </p:sp>
        <p:sp>
          <p:nvSpPr>
            <p:cNvPr id="157" name="Flowchart: Decision 156"/>
            <p:cNvSpPr/>
            <p:nvPr/>
          </p:nvSpPr>
          <p:spPr>
            <a:xfrm>
              <a:off x="4928833" y="3003384"/>
              <a:ext cx="133082" cy="137481"/>
            </a:xfrm>
            <a:prstGeom prst="flowChartDecision">
              <a:avLst/>
            </a:prstGeom>
            <a:solidFill>
              <a:schemeClr val="accent5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+mj-lt"/>
              </a:endParaRPr>
            </a:p>
          </p:txBody>
        </p:sp>
      </p:grpSp>
      <p:sp>
        <p:nvSpPr>
          <p:cNvPr id="168" name="Rounded Rectangle 167"/>
          <p:cNvSpPr/>
          <p:nvPr/>
        </p:nvSpPr>
        <p:spPr>
          <a:xfrm>
            <a:off x="3204958" y="1713374"/>
            <a:ext cx="5042586" cy="156626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82" name="TextBox 181"/>
          <p:cNvSpPr txBox="1"/>
          <p:nvPr/>
        </p:nvSpPr>
        <p:spPr>
          <a:xfrm>
            <a:off x="3681220" y="2131454"/>
            <a:ext cx="17572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WG MALE under CT AirC4ISR</a:t>
            </a:r>
          </a:p>
        </p:txBody>
      </p:sp>
      <p:sp>
        <p:nvSpPr>
          <p:cNvPr id="187" name="Rounded Rectangle 186"/>
          <p:cNvSpPr/>
          <p:nvPr/>
        </p:nvSpPr>
        <p:spPr>
          <a:xfrm>
            <a:off x="3343938" y="3056990"/>
            <a:ext cx="2994200" cy="180000"/>
          </a:xfrm>
          <a:prstGeom prst="roundRect">
            <a:avLst>
              <a:gd name="adj" fmla="val 31022"/>
            </a:avLst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LOA, Contract Award &amp; Production</a:t>
            </a:r>
          </a:p>
        </p:txBody>
      </p:sp>
      <p:sp>
        <p:nvSpPr>
          <p:cNvPr id="188" name="Flowchart: Decision 187"/>
          <p:cNvSpPr/>
          <p:nvPr/>
        </p:nvSpPr>
        <p:spPr>
          <a:xfrm>
            <a:off x="3747820" y="2516910"/>
            <a:ext cx="133082" cy="137481"/>
          </a:xfrm>
          <a:prstGeom prst="flowChartDecision">
            <a:avLst/>
          </a:prstGeom>
          <a:solidFill>
            <a:srgbClr val="92D05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+mj-lt"/>
            </a:endParaRPr>
          </a:p>
        </p:txBody>
      </p:sp>
      <p:sp>
        <p:nvSpPr>
          <p:cNvPr id="191" name="Flowchart: Decision 190"/>
          <p:cNvSpPr/>
          <p:nvPr/>
        </p:nvSpPr>
        <p:spPr>
          <a:xfrm>
            <a:off x="4664492" y="2516910"/>
            <a:ext cx="133082" cy="137481"/>
          </a:xfrm>
          <a:prstGeom prst="flowChartDecision">
            <a:avLst/>
          </a:prstGeom>
          <a:solidFill>
            <a:srgbClr val="92D05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+mj-lt"/>
            </a:endParaRPr>
          </a:p>
        </p:txBody>
      </p:sp>
      <p:sp>
        <p:nvSpPr>
          <p:cNvPr id="195" name="Rounded Rectangle 194"/>
          <p:cNvSpPr/>
          <p:nvPr/>
        </p:nvSpPr>
        <p:spPr>
          <a:xfrm>
            <a:off x="3640480" y="2736899"/>
            <a:ext cx="336347" cy="116071"/>
          </a:xfrm>
          <a:prstGeom prst="roundRect">
            <a:avLst>
              <a:gd name="adj" fmla="val 21575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UCA</a:t>
            </a:r>
          </a:p>
        </p:txBody>
      </p:sp>
      <p:sp>
        <p:nvSpPr>
          <p:cNvPr id="204" name="Rounded Rectangle 203"/>
          <p:cNvSpPr/>
          <p:nvPr/>
        </p:nvSpPr>
        <p:spPr>
          <a:xfrm>
            <a:off x="4180398" y="2716924"/>
            <a:ext cx="619458" cy="216579"/>
          </a:xfrm>
          <a:prstGeom prst="roundRect">
            <a:avLst>
              <a:gd name="adj" fmla="val 21575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700" b="1" dirty="0">
                <a:solidFill>
                  <a:schemeClr val="tx1"/>
                </a:solidFill>
              </a:rPr>
              <a:t> CONTRACT </a:t>
            </a:r>
          </a:p>
        </p:txBody>
      </p:sp>
      <p:sp>
        <p:nvSpPr>
          <p:cNvPr id="210" name="TextBox 209"/>
          <p:cNvSpPr txBox="1"/>
          <p:nvPr/>
        </p:nvSpPr>
        <p:spPr>
          <a:xfrm>
            <a:off x="7661971" y="3525668"/>
            <a:ext cx="266429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FOC(16Hrs/7 – 6 months)</a:t>
            </a:r>
          </a:p>
        </p:txBody>
      </p:sp>
      <p:sp>
        <p:nvSpPr>
          <p:cNvPr id="212" name="Rectangle 211"/>
          <p:cNvSpPr/>
          <p:nvPr/>
        </p:nvSpPr>
        <p:spPr>
          <a:xfrm>
            <a:off x="6474183" y="2403531"/>
            <a:ext cx="455769" cy="1613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1 SMT</a:t>
            </a:r>
          </a:p>
        </p:txBody>
      </p:sp>
      <p:sp>
        <p:nvSpPr>
          <p:cNvPr id="217" name="Rounded Rectangle 216"/>
          <p:cNvSpPr/>
          <p:nvPr/>
        </p:nvSpPr>
        <p:spPr>
          <a:xfrm>
            <a:off x="152421" y="918600"/>
            <a:ext cx="418256" cy="25824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Systems</a:t>
            </a:r>
          </a:p>
        </p:txBody>
      </p:sp>
      <p:pic>
        <p:nvPicPr>
          <p:cNvPr id="219" name="Picture 2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9987" y="3996097"/>
            <a:ext cx="296679" cy="194140"/>
          </a:xfrm>
          <a:prstGeom prst="rect">
            <a:avLst/>
          </a:prstGeom>
        </p:spPr>
      </p:pic>
      <p:pic>
        <p:nvPicPr>
          <p:cNvPr id="220" name="Picture 2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3404" y="3992573"/>
            <a:ext cx="296679" cy="194140"/>
          </a:xfrm>
          <a:prstGeom prst="rect">
            <a:avLst/>
          </a:prstGeom>
        </p:spPr>
      </p:pic>
      <p:pic>
        <p:nvPicPr>
          <p:cNvPr id="113" name="Picture 1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8192" y="3992573"/>
            <a:ext cx="296679" cy="194140"/>
          </a:xfrm>
          <a:prstGeom prst="rect">
            <a:avLst/>
          </a:prstGeom>
        </p:spPr>
      </p:pic>
      <p:pic>
        <p:nvPicPr>
          <p:cNvPr id="138" name="Picture 14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631" y="1625917"/>
            <a:ext cx="328395" cy="223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" name="Picture 14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398" y="1893972"/>
            <a:ext cx="328395" cy="223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18276" y="874789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200" dirty="0"/>
              <a:t>Jan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6996617" y="1033593"/>
            <a:ext cx="4780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200" dirty="0"/>
              <a:t>Mar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7019026" y="1090406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 flipH="1">
            <a:off x="7200636" y="1275303"/>
            <a:ext cx="6693" cy="71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543886" y="1650981"/>
            <a:ext cx="3433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000" dirty="0"/>
              <a:t>1st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6760285" y="1934420"/>
            <a:ext cx="3850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000" dirty="0"/>
              <a:t>2nd</a:t>
            </a:r>
          </a:p>
        </p:txBody>
      </p:sp>
      <p:pic>
        <p:nvPicPr>
          <p:cNvPr id="164" name="Picture 14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838" y="1924452"/>
            <a:ext cx="328395" cy="223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" name="Picture 14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689" y="1654326"/>
            <a:ext cx="328395" cy="223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5228153" y="3279637"/>
            <a:ext cx="1282311" cy="237355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/>
              <a:t>Infra</a:t>
            </a:r>
          </a:p>
        </p:txBody>
      </p:sp>
      <p:pic>
        <p:nvPicPr>
          <p:cNvPr id="166" name="Picture 14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2975" y="1700808"/>
            <a:ext cx="328395" cy="223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7" name="Picture 14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4415" y="1731288"/>
            <a:ext cx="328395" cy="223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" name="TextBox 173"/>
          <p:cNvSpPr txBox="1"/>
          <p:nvPr/>
        </p:nvSpPr>
        <p:spPr>
          <a:xfrm>
            <a:off x="9707616" y="1710648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000" dirty="0"/>
              <a:t>3rd</a:t>
            </a: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6705003" y="1090406"/>
            <a:ext cx="6168" cy="511445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Arrow 6"/>
          <p:cNvSpPr/>
          <p:nvPr/>
        </p:nvSpPr>
        <p:spPr>
          <a:xfrm rot="10800000">
            <a:off x="8854871" y="1738478"/>
            <a:ext cx="713672" cy="195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TextBox 7"/>
          <p:cNvSpPr txBox="1"/>
          <p:nvPr/>
        </p:nvSpPr>
        <p:spPr>
          <a:xfrm>
            <a:off x="8517888" y="1645461"/>
            <a:ext cx="258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43929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5</a:t>
            </a:fld>
            <a:endParaRPr lang="fr-B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52" y="-663885"/>
            <a:ext cx="12174448" cy="772812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945332">
            <a:off x="6412574" y="4386206"/>
            <a:ext cx="1165583" cy="1805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81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MQ-9B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Infra 2W Ready !</a:t>
            </a:r>
          </a:p>
        </p:txBody>
      </p:sp>
      <p:pic>
        <p:nvPicPr>
          <p:cNvPr id="7" name="Content Placeholder 5"/>
          <p:cNvPicPr>
            <a:picLocks noGrp="1" noChangeAspect="1"/>
          </p:cNvPicPr>
          <p:nvPr>
            <p:ph sz="quarter" idx="1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750" y="1730101"/>
            <a:ext cx="5704307" cy="25420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750" y="4341369"/>
            <a:ext cx="5704307" cy="24049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352" y="1730101"/>
            <a:ext cx="4082146" cy="501619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72229" y="1985109"/>
            <a:ext cx="2317130" cy="46933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17243F"/>
                </a:solidFill>
              </a:rPr>
              <a:t>MQ-9B docks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772229" y="4529492"/>
            <a:ext cx="2317130" cy="46933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MQ-9B facilities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619269" y="3147761"/>
            <a:ext cx="1260036" cy="421105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619269" y="3568866"/>
            <a:ext cx="1067531" cy="703271"/>
          </a:xfrm>
          <a:prstGeom prst="rect">
            <a:avLst/>
          </a:prstGeom>
          <a:solidFill>
            <a:srgbClr val="00B0F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511140" y="6384859"/>
            <a:ext cx="413896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fld id="{831D5B34-230C-4AA6-AD81-77D69AC00800}" type="slidenum">
              <a:rPr lang="en-US" sz="1467"/>
              <a:t>6</a:t>
            </a:fld>
            <a:endParaRPr lang="en-US" sz="1467" dirty="0"/>
          </a:p>
        </p:txBody>
      </p:sp>
      <p:pic>
        <p:nvPicPr>
          <p:cNvPr id="19" name="Content Placeholder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641" y="1730101"/>
            <a:ext cx="5704307" cy="2542036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flipV="1">
            <a:off x="5231904" y="3920502"/>
            <a:ext cx="2275801" cy="1266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641" y="4341369"/>
            <a:ext cx="5704307" cy="2404930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4871864" y="3284621"/>
            <a:ext cx="2635841" cy="1443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5410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3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074204" y="499485"/>
            <a:ext cx="8012188" cy="5812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05464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screenshot of a computer&#10;&#10;Description automatically generated">
            <a:extLst>
              <a:ext uri="{FF2B5EF4-FFF2-40B4-BE49-F238E27FC236}">
                <a16:creationId xmlns:a16="http://schemas.microsoft.com/office/drawing/2014/main" id="{3E160A7B-B2CC-5343-FEBD-2566B1A484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5348" t="31151" r="39333" b="33726"/>
          <a:stretch/>
        </p:blipFill>
        <p:spPr>
          <a:xfrm>
            <a:off x="1116299" y="643466"/>
            <a:ext cx="9959401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44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F9D82D9-393D-2E01-9159-792AC948F7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467" y="701581"/>
            <a:ext cx="10905066" cy="5454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346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</TotalTime>
  <Words>343</Words>
  <Application>Microsoft Office PowerPoint</Application>
  <PresentationFormat>Widescreen</PresentationFormat>
  <Paragraphs>76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Gill Sans MT</vt:lpstr>
      <vt:lpstr>Tw Cen MT</vt:lpstr>
      <vt:lpstr>Office Theme</vt:lpstr>
      <vt:lpstr>PowerPoint Presentation</vt:lpstr>
      <vt:lpstr>PowerPoint Presentation</vt:lpstr>
      <vt:lpstr>MQ-9B SkyGuardian ?</vt:lpstr>
      <vt:lpstr> BEL MQ-9B Program Updated Timeline</vt:lpstr>
      <vt:lpstr>PowerPoint Presentation</vt:lpstr>
      <vt:lpstr>MQ-9B overview</vt:lpstr>
      <vt:lpstr>PowerPoint Presentation</vt:lpstr>
      <vt:lpstr>PowerPoint Presentation</vt:lpstr>
      <vt:lpstr>PowerPoint Presentation</vt:lpstr>
      <vt:lpstr>2 SQN</vt:lpstr>
      <vt:lpstr>Thank you for your attention</vt:lpstr>
    </vt:vector>
  </TitlesOfParts>
  <Company>CDN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Kamensky Cédric</dc:creator>
  <cp:lastModifiedBy>Kamensky Cédric</cp:lastModifiedBy>
  <cp:revision>17</cp:revision>
  <dcterms:created xsi:type="dcterms:W3CDTF">2023-08-30T05:52:31Z</dcterms:created>
  <dcterms:modified xsi:type="dcterms:W3CDTF">2024-09-04T16:02:31Z</dcterms:modified>
</cp:coreProperties>
</file>