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5"/>
  </p:sldMasterIdLst>
  <p:notesMasterIdLst>
    <p:notesMasterId r:id="rId17"/>
  </p:notesMasterIdLst>
  <p:handoutMasterIdLst>
    <p:handoutMasterId r:id="rId18"/>
  </p:handoutMasterIdLst>
  <p:sldIdLst>
    <p:sldId id="375" r:id="rId6"/>
    <p:sldId id="377" r:id="rId7"/>
    <p:sldId id="378" r:id="rId8"/>
    <p:sldId id="384" r:id="rId9"/>
    <p:sldId id="383" r:id="rId10"/>
    <p:sldId id="382" r:id="rId11"/>
    <p:sldId id="385" r:id="rId12"/>
    <p:sldId id="386" r:id="rId13"/>
    <p:sldId id="387" r:id="rId14"/>
    <p:sldId id="389" r:id="rId15"/>
    <p:sldId id="388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652"/>
    <a:srgbClr val="1A4652"/>
    <a:srgbClr val="475D63"/>
    <a:srgbClr val="F5F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4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25-03-24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25-03-24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nl-BE" dirty="0"/>
              <a:t>Biomonitoring PFAS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CCB 26 Mars 2024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nl-BE" dirty="0"/>
              <a:t>DG H&amp;WB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BE" dirty="0"/>
              <a:t>SOETAERT Sammie</a:t>
            </a:r>
          </a:p>
        </p:txBody>
      </p:sp>
    </p:spTree>
    <p:extLst>
      <p:ext uri="{BB962C8B-B14F-4D97-AF65-F5344CB8AC3E}">
        <p14:creationId xmlns:p14="http://schemas.microsoft.com/office/powerpoint/2010/main" val="2077170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Pour info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646331"/>
          </a:xfrm>
        </p:spPr>
        <p:txBody>
          <a:bodyPr/>
          <a:lstStyle/>
          <a:p>
            <a:r>
              <a:rPr lang="fr-BE" dirty="0"/>
              <a:t>Parution des limites conseillées par le CSS dans les eaux de boisson (même valeurs que celles qui seront obligatoires en 2026 dans l’UE)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68216" y="3313700"/>
            <a:ext cx="12359135" cy="1754326"/>
          </a:xfrm>
        </p:spPr>
        <p:txBody>
          <a:bodyPr/>
          <a:lstStyle/>
          <a:p>
            <a:r>
              <a:rPr lang="fr-BE" dirty="0"/>
              <a:t>Seuil pour PFAS-total : 0,5 µg/L </a:t>
            </a:r>
          </a:p>
          <a:p>
            <a:r>
              <a:rPr lang="fr-BE" dirty="0"/>
              <a:t>Seuil pour PFAS-20 : 0,1 µg/L </a:t>
            </a:r>
          </a:p>
          <a:p>
            <a:r>
              <a:rPr lang="fr-BE" dirty="0"/>
              <a:t>Seuil pour PFAS-4 : 0,004 µg/L </a:t>
            </a:r>
          </a:p>
          <a:p>
            <a:r>
              <a:rPr lang="fr-BE" dirty="0"/>
              <a:t>Le Danemark a adopté  pour PFAS-4 : 0,002 µg/L </a:t>
            </a:r>
          </a:p>
          <a:p>
            <a:endParaRPr lang="fr-BE" dirty="0"/>
          </a:p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4821991"/>
            <a:ext cx="9488024" cy="66102"/>
          </a:xfrm>
        </p:spPr>
        <p:txBody>
          <a:bodyPr/>
          <a:lstStyle/>
          <a:p>
            <a:r>
              <a:rPr lang="fr-BE" dirty="0"/>
              <a:t>Découverte de l’effet chélateur de la cholestyramine sur les PFAS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322044" y="6027052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79397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369332"/>
          </a:xfrm>
        </p:spPr>
        <p:txBody>
          <a:bodyPr/>
          <a:lstStyle/>
          <a:p>
            <a:r>
              <a:rPr lang="fr-BE" dirty="0"/>
              <a:t>Le dosage sanguin des PFAS au niveau n’est pas pertinent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68216" y="3429001"/>
            <a:ext cx="12359135" cy="646331"/>
          </a:xfrm>
        </p:spPr>
        <p:txBody>
          <a:bodyPr/>
          <a:lstStyle/>
          <a:p>
            <a:r>
              <a:rPr lang="fr-BE" dirty="0"/>
              <a:t>Le dosage sanguin des PFAS au niveau collectif est conseillé. Il n’a pas encore débuté sur la</a:t>
            </a:r>
          </a:p>
          <a:p>
            <a:r>
              <a:rPr lang="fr-BE" dirty="0"/>
              <a:t>commune de Florennes (campagne organisée par la RW)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4518761"/>
            <a:ext cx="9488024" cy="369332"/>
          </a:xfrm>
        </p:spPr>
        <p:txBody>
          <a:bodyPr/>
          <a:lstStyle/>
          <a:p>
            <a:r>
              <a:rPr lang="fr-BE" dirty="0"/>
              <a:t>Campagne d’information publique et nationale est pertinente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322044" y="6027052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44225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05967-E73F-9347-088D-3B7EB22B7A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nl-BE" dirty="0"/>
              <a:t>Biomonitoring PFAS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D596C-383B-8E91-9260-0893270EBC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BE" dirty="0"/>
              <a:t>Introduction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CC83855-000B-690E-0225-C2FCC66011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646331"/>
          </a:xfrm>
        </p:spPr>
        <p:txBody>
          <a:bodyPr/>
          <a:lstStyle/>
          <a:p>
            <a:r>
              <a:rPr lang="fr-BE" dirty="0"/>
              <a:t>Effets des PFAS au niveau corps humain et prévalence des PFAS au sein de la population</a:t>
            </a:r>
          </a:p>
          <a:p>
            <a:endParaRPr lang="nl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2C1D75D-E68C-C546-7F16-2F459353ED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59338" y="3573061"/>
            <a:ext cx="9488024" cy="646331"/>
          </a:xfrm>
        </p:spPr>
        <p:txBody>
          <a:bodyPr/>
          <a:lstStyle/>
          <a:p>
            <a:r>
              <a:rPr lang="fr-BE" dirty="0"/>
              <a:t>Interprétation des résultats</a:t>
            </a:r>
          </a:p>
          <a:p>
            <a:endParaRPr lang="fr-B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F6766FD-8AB1-751A-6E57-CEAF6E3F94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4223394"/>
            <a:ext cx="9488024" cy="646331"/>
          </a:xfrm>
        </p:spPr>
        <p:txBody>
          <a:bodyPr/>
          <a:lstStyle/>
          <a:p>
            <a:r>
              <a:rPr lang="fr-BE" dirty="0"/>
              <a:t>Inconvénients des dosages individuels vs. Avantages des dosages collectifs</a:t>
            </a:r>
          </a:p>
          <a:p>
            <a:endParaRPr lang="fr-B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0E9599D-39B5-29DD-FF46-99D940B5D23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r-BE" dirty="0"/>
              <a:t>Conclusion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C69EDEC-DB69-56C6-3EDE-E8B6C7835D5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66CE519-D1E6-3C4D-BFB7-F219B547634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098242C-BAF8-AE94-4DC0-1D5858275FB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6EBFC29-A41F-5AD2-2ADC-EADCFE3463C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9C40BF5-25D4-DE22-4385-CC1FDEBBA58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15124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369332"/>
          </a:xfrm>
        </p:spPr>
        <p:txBody>
          <a:bodyPr/>
          <a:lstStyle/>
          <a:p>
            <a:r>
              <a:rPr lang="fr-BE" dirty="0"/>
              <a:t>Problématique des PFAS évoquée au dernier CCB suite à évocation dans les médias.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1754326"/>
          </a:xfrm>
        </p:spPr>
        <p:txBody>
          <a:bodyPr/>
          <a:lstStyle/>
          <a:p>
            <a:r>
              <a:rPr lang="fr-BE" dirty="0"/>
              <a:t>Se posait la question de la pertinence de la réalisation d’un </a:t>
            </a:r>
            <a:r>
              <a:rPr lang="fr-BE" dirty="0" err="1"/>
              <a:t>biomonitoring</a:t>
            </a:r>
            <a:r>
              <a:rPr lang="fr-BE" dirty="0"/>
              <a:t> auprès du</a:t>
            </a:r>
          </a:p>
          <a:p>
            <a:endParaRPr lang="fr-BE" dirty="0"/>
          </a:p>
          <a:p>
            <a:r>
              <a:rPr lang="fr-BE" dirty="0"/>
              <a:t>personnel professionnellement exposé.</a:t>
            </a:r>
          </a:p>
          <a:p>
            <a:endParaRPr lang="fr-BE" dirty="0"/>
          </a:p>
          <a:p>
            <a:r>
              <a:rPr lang="fr-BE" dirty="0"/>
              <a:t>Il n’existe aucune recommandation officielle actuellement.</a:t>
            </a:r>
          </a:p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852256" y="5045634"/>
            <a:ext cx="12359135" cy="264242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765389" y="5742839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1033244" y="6112171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26250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05967-E73F-9347-088D-3B7EB22B7A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Effets des PFAS au niveau corps humain</a:t>
            </a:r>
            <a:endParaRPr lang="nl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D596C-383B-8E91-9260-0893270EBC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646331"/>
          </a:xfrm>
        </p:spPr>
        <p:txBody>
          <a:bodyPr/>
          <a:lstStyle/>
          <a:p>
            <a:r>
              <a:rPr lang="fr-BE" dirty="0"/>
              <a:t>Effets immunologiques (diminution de la réponse vaccinale)</a:t>
            </a:r>
          </a:p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CC83855-000B-690E-0225-C2FCC66011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369332"/>
          </a:xfrm>
        </p:spPr>
        <p:txBody>
          <a:bodyPr/>
          <a:lstStyle/>
          <a:p>
            <a:r>
              <a:rPr lang="fr-BE" dirty="0"/>
              <a:t>Effets cancérigènes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2C1D75D-E68C-C546-7F16-2F459353ED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59338" y="3573061"/>
            <a:ext cx="9488024" cy="646331"/>
          </a:xfrm>
        </p:spPr>
        <p:txBody>
          <a:bodyPr/>
          <a:lstStyle/>
          <a:p>
            <a:r>
              <a:rPr lang="fr-BE" dirty="0"/>
              <a:t>Effets perturbateurs endocriniens</a:t>
            </a:r>
          </a:p>
          <a:p>
            <a:endParaRPr lang="fr-B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F6766FD-8AB1-751A-6E57-CEAF6E3F94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/>
              <a:t>Les 2 derniers effets sont de type stochastique (= sans seuil)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0E9599D-39B5-29DD-FF46-99D940B5D23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062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Prévalence de PFAS au sein de la population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1477328"/>
          </a:xfrm>
        </p:spPr>
        <p:txBody>
          <a:bodyPr/>
          <a:lstStyle/>
          <a:p>
            <a:r>
              <a:rPr lang="fr-BE" dirty="0"/>
              <a:t>Une étude de </a:t>
            </a:r>
            <a:r>
              <a:rPr lang="fr-BE" dirty="0" err="1"/>
              <a:t>biomonitoring</a:t>
            </a:r>
            <a:r>
              <a:rPr lang="fr-BE" dirty="0"/>
              <a:t> réalisée en 2020 en Wallonie montre que 5 sur 7 PFAS sont retrouvés dans la tout grande majorité des échantillons de sang des adolescents et adultes de Wallonie. Une étude de France montre la présence d’au moins 1 PFAS chez 94% des 152 personnes testées</a:t>
            </a:r>
          </a:p>
          <a:p>
            <a:endParaRPr lang="fr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3629427"/>
            <a:ext cx="9488024" cy="515269"/>
          </a:xfrm>
        </p:spPr>
        <p:txBody>
          <a:bodyPr/>
          <a:lstStyle/>
          <a:p>
            <a:r>
              <a:rPr lang="fr-BE" dirty="0"/>
              <a:t>Une étude européenne montre que 10 à 15% de la population européenne dépasse les</a:t>
            </a:r>
          </a:p>
          <a:p>
            <a:r>
              <a:rPr lang="fr-BE" dirty="0"/>
              <a:t>valeurs limites plasmatiques sanguines</a:t>
            </a:r>
          </a:p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68216" y="4654963"/>
            <a:ext cx="12359135" cy="218984"/>
          </a:xfrm>
        </p:spPr>
        <p:txBody>
          <a:bodyPr/>
          <a:lstStyle/>
          <a:p>
            <a:r>
              <a:rPr lang="fr-BE" dirty="0"/>
              <a:t>Conclusion : Réaliser une prise de sang pour savoir si on a absorbé des PFAS </a:t>
            </a:r>
          </a:p>
          <a:p>
            <a:r>
              <a:rPr lang="fr-BE" dirty="0"/>
              <a:t>n’est pas pertinent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5020725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11311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Interprétation des résultats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646331"/>
          </a:xfrm>
        </p:spPr>
        <p:txBody>
          <a:bodyPr/>
          <a:lstStyle/>
          <a:p>
            <a:r>
              <a:rPr lang="fr-BE" dirty="0"/>
              <a:t>Pour certaines PFAS, il existe en Allemagne 2 niveaux de valeurs (</a:t>
            </a:r>
            <a:r>
              <a:rPr lang="fr-BE" i="1" dirty="0"/>
              <a:t>Human Bio Monitoring </a:t>
            </a:r>
            <a:r>
              <a:rPr lang="fr-BE" dirty="0"/>
              <a:t>= HBM) définies en 2017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923330"/>
          </a:xfrm>
        </p:spPr>
        <p:txBody>
          <a:bodyPr/>
          <a:lstStyle/>
          <a:p>
            <a:endParaRPr lang="fr-BE" dirty="0"/>
          </a:p>
          <a:p>
            <a:r>
              <a:rPr lang="fr-BE" dirty="0"/>
              <a:t>HBM I : concentration d’une substance dans le sang en-dessous de laquelle, compte-tenu des connaissances actuelles, il n’y aurait pas de risque d’effets néfastes pour la santé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68216" y="3737399"/>
            <a:ext cx="12359135" cy="646331"/>
          </a:xfrm>
        </p:spPr>
        <p:txBody>
          <a:bodyPr/>
          <a:lstStyle/>
          <a:p>
            <a:r>
              <a:rPr lang="fr-BE" dirty="0"/>
              <a:t>HBM II : concentration d’une substance dans le sang au-dessus de laquelle, compte-tenu</a:t>
            </a:r>
          </a:p>
          <a:p>
            <a:r>
              <a:rPr lang="fr-BE" dirty="0"/>
              <a:t>des connaissances actuelles, des néfastes pour la santé sont possibles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4518761"/>
            <a:ext cx="9488024" cy="646331"/>
          </a:xfrm>
        </p:spPr>
        <p:txBody>
          <a:bodyPr/>
          <a:lstStyle/>
          <a:p>
            <a:r>
              <a:rPr lang="fr-BE" dirty="0"/>
              <a:t>Ces « valeurs sanitaire guides » ne sont basées que sur les effets immunitaires. Si situer en-dessous de HBM I n’est donc pas une garantie d’absences d’effets sur la santé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322044" y="6027052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39092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Interprétation des résultats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646331"/>
          </a:xfrm>
        </p:spPr>
        <p:txBody>
          <a:bodyPr/>
          <a:lstStyle/>
          <a:p>
            <a:r>
              <a:rPr lang="fr-BE" dirty="0"/>
              <a:t>Une détermination du taux de PFAS sanguin permettrait seulement de savoir si l’on est plus exposé que la moyenne de la population et cela via ses différentes expositions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923330"/>
          </a:xfrm>
        </p:spPr>
        <p:txBody>
          <a:bodyPr/>
          <a:lstStyle/>
          <a:p>
            <a:endParaRPr lang="fr-BE" dirty="0"/>
          </a:p>
          <a:p>
            <a:r>
              <a:rPr lang="fr-BE" dirty="0"/>
              <a:t>Expositions professionnelles (mousses </a:t>
            </a:r>
            <a:r>
              <a:rPr lang="fr-BE" dirty="0" err="1"/>
              <a:t>anti-incendies</a:t>
            </a:r>
            <a:r>
              <a:rPr lang="fr-BE" dirty="0"/>
              <a:t>…) et expositions privées (eau de distribution, alimentation, cosmétiques…)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68216" y="3737399"/>
            <a:ext cx="12359135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4518761"/>
            <a:ext cx="9488024" cy="923330"/>
          </a:xfrm>
        </p:spPr>
        <p:txBody>
          <a:bodyPr/>
          <a:lstStyle/>
          <a:p>
            <a:r>
              <a:rPr lang="fr-BE" dirty="0"/>
              <a:t>Permettrait de sensibiliser le travailleur de par l’objectivation de l’exposition</a:t>
            </a:r>
          </a:p>
          <a:p>
            <a:endParaRPr lang="fr-BE" dirty="0"/>
          </a:p>
          <a:p>
            <a:r>
              <a:rPr lang="fr-BE" dirty="0"/>
              <a:t>Permettrait d’augmenter la volonté d’agir (substitution)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322044" y="6027052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23548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Inconvénients des dosages individuels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369332"/>
          </a:xfrm>
        </p:spPr>
        <p:txBody>
          <a:bodyPr/>
          <a:lstStyle/>
          <a:p>
            <a:r>
              <a:rPr lang="fr-BE" dirty="0"/>
              <a:t>Coût : 80 EUR, inégalités socio-économiques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369332"/>
          </a:xfrm>
        </p:spPr>
        <p:txBody>
          <a:bodyPr/>
          <a:lstStyle/>
          <a:p>
            <a:r>
              <a:rPr lang="fr-BE" dirty="0"/>
              <a:t>Peur du prélèvement, impact psychologique lié aux « mauvais » résultats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68216" y="3737399"/>
            <a:ext cx="12359135" cy="646331"/>
          </a:xfrm>
        </p:spPr>
        <p:txBody>
          <a:bodyPr/>
          <a:lstStyle/>
          <a:p>
            <a:r>
              <a:rPr lang="fr-BE" dirty="0"/>
              <a:t>Pas d’identification du moment de l’exposition (bioaccumulation depuis des années)</a:t>
            </a:r>
          </a:p>
          <a:p>
            <a:r>
              <a:rPr lang="fr-BE" dirty="0"/>
              <a:t>Pas d’identification d’une source précise (multifactorielle)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4518761"/>
            <a:ext cx="9488024" cy="1200329"/>
          </a:xfrm>
        </p:spPr>
        <p:txBody>
          <a:bodyPr/>
          <a:lstStyle/>
          <a:p>
            <a:r>
              <a:rPr lang="fr-BE" dirty="0"/>
              <a:t>Lien de cause à effet entre problème de santé et exposition pas établi avec certitude (quid de l’intérêt médico-légal ?)</a:t>
            </a:r>
          </a:p>
          <a:p>
            <a:endParaRPr lang="fr-BE" dirty="0"/>
          </a:p>
          <a:p>
            <a:r>
              <a:rPr lang="fr-BE" dirty="0"/>
              <a:t>Ne permettent pas de prévoir des conséquences médicales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322044" y="6027052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60253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6ABC3C-1BA7-85E5-157A-4DA635C28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fr-BE" dirty="0"/>
              <a:t>Avantages des dosages collectifs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C6F9-9981-A112-1713-646B05697A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9338" y="2315675"/>
            <a:ext cx="9488024" cy="646331"/>
          </a:xfrm>
        </p:spPr>
        <p:txBody>
          <a:bodyPr/>
          <a:lstStyle/>
          <a:p>
            <a:r>
              <a:rPr lang="fr-BE" dirty="0"/>
              <a:t>Comparer le taux d’imprégnation moyen dans le sang des personnes vivant dans des « hotspots » aux valeurs de référence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3A560-63FC-E2E5-4369-001792845C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59338" y="2944368"/>
            <a:ext cx="9488024" cy="36933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3579A3-484A-C65A-B23E-27218AA36C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68216" y="3429001"/>
            <a:ext cx="12359135" cy="646331"/>
          </a:xfrm>
        </p:spPr>
        <p:txBody>
          <a:bodyPr/>
          <a:lstStyle/>
          <a:p>
            <a:r>
              <a:rPr lang="fr-BE" dirty="0"/>
              <a:t>Comparer la prévalence des effets sur la santé entre la population vivant dans les « hotspots »</a:t>
            </a:r>
          </a:p>
          <a:p>
            <a:r>
              <a:rPr lang="fr-BE" dirty="0"/>
              <a:t>à celle de la population générale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F1A74B-59D7-315F-3175-115EE9368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59338" y="4075333"/>
            <a:ext cx="9488024" cy="1200329"/>
          </a:xfrm>
        </p:spPr>
        <p:txBody>
          <a:bodyPr/>
          <a:lstStyle/>
          <a:p>
            <a:r>
              <a:rPr lang="fr-BE" dirty="0"/>
              <a:t>Diminution de la crainte de ne pas savoir</a:t>
            </a:r>
          </a:p>
          <a:p>
            <a:endParaRPr lang="fr-BE" dirty="0"/>
          </a:p>
          <a:p>
            <a:r>
              <a:rPr lang="fr-BE" dirty="0"/>
              <a:t>Permettent à la communauté de réagir (système de filtration collectifs, interdiction de certaines applications, fruits </a:t>
            </a:r>
            <a:r>
              <a:rPr lang="fr-BE"/>
              <a:t>sans pesticides) </a:t>
            </a:r>
            <a:r>
              <a:rPr lang="fr-BE" dirty="0"/>
              <a:t>et d’évaluer les mesures mises en place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A92C9-46B3-9712-54BA-10D12F0EE9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-322044" y="6027052"/>
            <a:ext cx="9488024" cy="369332"/>
          </a:xfrm>
        </p:spPr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074109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521C2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34353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_DGMR  -  Read-Only" id="{F8D59217-F10D-44AD-9BD0-A529B3FB4780}" vid="{E8C4AA21-2E9D-477E-ACF3-A2A4F401A2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older xmlns="341ef2d6-d38c-4729-b0bd-8f06d6b35472">Templates</Folder>
    <Order0 xmlns="39d2ce5f-ca0e-4789-a07b-eddc5a9e9228" xsi:nil="true"/>
    <PublishingStartDate xmlns="http://schemas.microsoft.com/sharepoint/v3" xsi:nil="true"/>
    <PublishingExpirationDate xmlns="http://schemas.microsoft.com/sharepoint/v3" xsi:nil="true"/>
    <_dlc_DocId xmlns="341ef2d6-d38c-4729-b0bd-8f06d6b35472">6XAYHYSFKZVE-2-37</_dlc_DocId>
    <TitleF xmlns="341ef2d6-d38c-4729-b0bd-8f06d6b35472">Template Power Point Presentation</TitleF>
    <TaxCatchAll xmlns="341ef2d6-d38c-4729-b0bd-8f06d6b35472">
      <Value>13389</Value>
    </TaxCatchAll>
    <_dlc_DocIdUrl xmlns="341ef2d6-d38c-4729-b0bd-8f06d6b35472">
      <Url>https://units.mil.intra/sites/DGMR/_layouts/DocIdRedir.aspx?ID=6XAYHYSFKZVE-2-37</Url>
      <Description>6XAYHYSFKZVE-2-37</Description>
    </_dlc_DocIdUrl>
    <TaxKeywordTaxHTField xmlns="341ef2d6-d38c-4729-b0bd-8f06d6b35472">
      <Terms xmlns="http://schemas.microsoft.com/office/infopath/2007/PartnerControls">
        <TermInfo xmlns="http://schemas.microsoft.com/office/infopath/2007/PartnerControls">
          <TermName xmlns="http://schemas.microsoft.com/office/infopath/2007/PartnerControls">ppt DGMR</TermName>
          <TermId xmlns="http://schemas.microsoft.com/office/infopath/2007/PartnerControls">12af1d77-85ac-40a1-957b-0d43da2d2274</TermId>
        </TermInfo>
      </Terms>
    </TaxKeywordTaxHTField>
    <COI xmlns="341ef2d6-d38c-4729-b0bd-8f06d6b35472">Public</COI>
    <TopicLookup xmlns="341ef2d6-d38c-4729-b0bd-8f06d6b35472" xsi:nil="true"/>
    <IconOverlay xmlns="http://schemas.microsoft.com/sharepoint/v4" xsi:nil="true"/>
    <oe6398922b9b4a6d9e2782f0d8298e18 xmlns="341ef2d6-d38c-4729-b0bd-8f06d6b35472">
      <Terms xmlns="http://schemas.microsoft.com/office/infopath/2007/PartnerControls"/>
    </oe6398922b9b4a6d9e2782f0d8298e18>
    <Topic xmlns="341ef2d6-d38c-4729-b0bd-8f06d6b3547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56" ma:contentTypeDescription="Create a new document." ma:contentTypeScope="" ma:versionID="3d99fc10520a430a8a20c58b71df26ea">
  <xsd:schema xmlns:xsd="http://www.w3.org/2001/XMLSchema" xmlns:xs="http://www.w3.org/2001/XMLSchema" xmlns:p="http://schemas.microsoft.com/office/2006/metadata/properties" xmlns:ns1="http://schemas.microsoft.com/sharepoint/v3" xmlns:ns2="341ef2d6-d38c-4729-b0bd-8f06d6b35472" xmlns:ns3="39d2ce5f-ca0e-4789-a07b-eddc5a9e9228" xmlns:ns4="http://schemas.microsoft.com/sharepoint/v4" targetNamespace="http://schemas.microsoft.com/office/2006/metadata/properties" ma:root="true" ma:fieldsID="e16c39822ce39dc3d5151c7b4df1ee37" ns1:_="" ns2:_="" ns3:_="" ns4:_="">
    <xsd:import namespace="http://schemas.microsoft.com/sharepoint/v3"/>
    <xsd:import namespace="341ef2d6-d38c-4729-b0bd-8f06d6b35472"/>
    <xsd:import namespace="39d2ce5f-ca0e-4789-a07b-eddc5a9e9228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TitleF" minOccurs="0"/>
                <xsd:element ref="ns3:Order0" minOccurs="0"/>
                <xsd:element ref="ns2:Folder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2:TaxCatchAllLabel" minOccurs="0"/>
                <xsd:element ref="ns2:_dlc_DocId" minOccurs="0"/>
                <xsd:element ref="ns2:_dlc_DocIdUrl" minOccurs="0"/>
                <xsd:element ref="ns2:_dlc_DocIdPersistId" minOccurs="0"/>
                <xsd:element ref="ns4:IconOverlay" minOccurs="0"/>
                <xsd:element ref="ns2:Topic" minOccurs="0"/>
                <xsd:element ref="ns2:COI" minOccurs="0"/>
                <xsd:element ref="ns2:TopicLookup" minOccurs="0"/>
                <xsd:element ref="ns2:TopicLookup_x003a_Sorting" minOccurs="0"/>
                <xsd:element ref="ns2:oe6398922b9b4a6d9e2782f0d8298e1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1ef2d6-d38c-4729-b0bd-8f06d6b35472" elementFormDefault="qualified">
    <xsd:import namespace="http://schemas.microsoft.com/office/2006/documentManagement/types"/>
    <xsd:import namespace="http://schemas.microsoft.com/office/infopath/2007/PartnerControls"/>
    <xsd:element name="TitleF" ma:index="2" nillable="true" ma:displayName="TitleF" ma:internalName="TitleF">
      <xsd:simpleType>
        <xsd:restriction base="dms:Text">
          <xsd:maxLength value="255"/>
        </xsd:restriction>
      </xsd:simpleType>
    </xsd:element>
    <xsd:element name="Folder" ma:index="5" nillable="true" ma:displayName="Folder" ma:internalName="Folder" ma:readOnly="false">
      <xsd:simpleType>
        <xsd:restriction base="dms:Text">
          <xsd:maxLength value="255"/>
        </xsd:restriction>
      </xsd:simpleType>
    </xsd:element>
    <xsd:element name="TaxKeywordTaxHTField" ma:index="10" nillable="true" ma:taxonomy="true" ma:internalName="TaxKeywordTaxHTField" ma:taxonomyFieldName="TaxKeyword" ma:displayName="Enterprise Keywords" ma:fieldId="{23f27201-bee3-471e-b2e7-b64fd8b7ca38}" ma:taxonomyMulti="true" ma:sspId="378c3500-659f-482f-8281-8cb6a08fed5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1" nillable="true" ma:displayName="Taxonomy Catch All Column" ma:hidden="true" ma:list="{04cd9242-7729-4d70-a6b3-a3f28ffc0c0a}" ma:internalName="TaxCatchAll" ma:showField="CatchAllData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04cd9242-7729-4d70-a6b3-a3f28ffc0c0a}" ma:internalName="TaxCatchAllLabel" ma:readOnly="true" ma:showField="CatchAllDataLabel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opic" ma:index="21" nillable="true" ma:displayName="Topic" ma:description="Current Topic" ma:internalName="Topic">
      <xsd:simpleType>
        <xsd:restriction base="dms:Text">
          <xsd:maxLength value="255"/>
        </xsd:restriction>
      </xsd:simpleType>
    </xsd:element>
    <xsd:element name="COI" ma:index="22" nillable="true" ma:displayName="COI" ma:default="Public" ma:description="Community of interest" ma:format="RadioButtons" ma:internalName="COI">
      <xsd:simpleType>
        <xsd:restriction base="dms:Choice">
          <xsd:enumeration value="Public"/>
          <xsd:enumeration value="Private"/>
          <xsd:enumeration value="COI"/>
        </xsd:restriction>
      </xsd:simpleType>
    </xsd:element>
    <xsd:element name="TopicLookup" ma:index="23" nillable="true" ma:displayName="TopicLookup" ma:description="Select the desired topic" ma:list="{21e5ce58-977b-4dd6-8ebf-a0daed581f1c}" ma:internalName="TopicLookup" ma:showField="Title" ma:web="341ef2d6-d38c-4729-b0bd-8f06d6b35472">
      <xsd:simpleType>
        <xsd:restriction base="dms:Lookup"/>
      </xsd:simpleType>
    </xsd:element>
    <xsd:element name="TopicLookup_x003a_Sorting" ma:index="24" nillable="true" ma:displayName="TopicLookup:Sorting" ma:list="{21e5ce58-977b-4dd6-8ebf-a0daed581f1c}" ma:internalName="TopicLookup_x003A_Sorting" ma:readOnly="true" ma:showField="Sorting" ma:web="341ef2d6-d38c-4729-b0bd-8f06d6b35472">
      <xsd:simpleType>
        <xsd:restriction base="dms:Lookup"/>
      </xsd:simpleType>
    </xsd:element>
    <xsd:element name="oe6398922b9b4a6d9e2782f0d8298e18" ma:index="25" nillable="true" ma:taxonomy="true" ma:internalName="oe6398922b9b4a6d9e2782f0d8298e18" ma:taxonomyFieldName="TargetAudience" ma:displayName="Target Audience" ma:default="" ma:fieldId="{8e639892-2b9b-4a6d-9e27-82f0d8298e18}" ma:sspId="378c3500-659f-482f-8281-8cb6a08fed53" ma:termSetId="e63ccbde-bdde-4440-b1c9-d7a2a1f887dc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d2ce5f-ca0e-4789-a07b-eddc5a9e9228" elementFormDefault="qualified">
    <xsd:import namespace="http://schemas.microsoft.com/office/2006/documentManagement/types"/>
    <xsd:import namespace="http://schemas.microsoft.com/office/infopath/2007/PartnerControls"/>
    <xsd:element name="Order0" ma:index="3" nillable="true" ma:displayName="Order" ma:internalName="Order0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0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A1A0F1-0B84-44C7-BB47-B5FDC0B71FB1}">
  <ds:schemaRefs>
    <ds:schemaRef ds:uri="http://purl.org/dc/dcmitype/"/>
    <ds:schemaRef ds:uri="http://schemas.microsoft.com/sharepoint/v3"/>
    <ds:schemaRef ds:uri="http://schemas.microsoft.com/sharepoint/v4"/>
    <ds:schemaRef ds:uri="341ef2d6-d38c-4729-b0bd-8f06d6b35472"/>
    <ds:schemaRef ds:uri="http://purl.org/dc/elements/1.1/"/>
    <ds:schemaRef ds:uri="39d2ce5f-ca0e-4789-a07b-eddc5a9e9228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860D377-8FE5-40DB-99DC-B44B30C166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41ef2d6-d38c-4729-b0bd-8f06d6b35472"/>
    <ds:schemaRef ds:uri="39d2ce5f-ca0e-4789-a07b-eddc5a9e9228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C28DAD-1967-4F83-9EA1-5E4C173E132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13A4CB4D-6194-44EA-BED0-81D74208C2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PPT</Template>
  <TotalTime>2457</TotalTime>
  <Words>664</Words>
  <Application>Microsoft Office PowerPoint</Application>
  <PresentationFormat>Widescreen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Palanquin</vt:lpstr>
      <vt:lpstr>Palanquin Bold</vt:lpstr>
      <vt:lpstr>Palanquin Regular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CDN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Soetaert Sammie</dc:creator>
  <cp:keywords>ppt DGMR</cp:keywords>
  <cp:lastModifiedBy>Caussin Frédéric</cp:lastModifiedBy>
  <cp:revision>15</cp:revision>
  <dcterms:created xsi:type="dcterms:W3CDTF">2024-01-02T11:25:35Z</dcterms:created>
  <dcterms:modified xsi:type="dcterms:W3CDTF">2024-03-25T08:40:55Z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TaxKeyword">
    <vt:lpwstr>13389;#ppt DGMR|12af1d77-85ac-40a1-957b-0d43da2d2274</vt:lpwstr>
  </property>
  <property fmtid="{D5CDD505-2E9C-101B-9397-08002B2CF9AE}" pid="4" name="Order">
    <vt:r8>3700</vt:r8>
  </property>
  <property fmtid="{D5CDD505-2E9C-101B-9397-08002B2CF9AE}" pid="5" name="ContentTypeId">
    <vt:lpwstr>0x01010095E4BDC83E04BA4CBC78C6D764BDC577</vt:lpwstr>
  </property>
  <property fmtid="{D5CDD505-2E9C-101B-9397-08002B2CF9AE}" pid="6" name="Beschrijving">
    <vt:lpwstr>Power Point Presentation (voorbeeld)</vt:lpwstr>
  </property>
  <property fmtid="{D5CDD505-2E9C-101B-9397-08002B2CF9AE}" pid="7" name="_dlc_DocIdItemGuid">
    <vt:lpwstr>ac5bf752-e1b8-412c-b8d5-5a0e9faeebf5</vt:lpwstr>
  </property>
  <property fmtid="{D5CDD505-2E9C-101B-9397-08002B2CF9AE}" pid="8" name="TargetAudience">
    <vt:lpwstr/>
  </property>
</Properties>
</file>