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8" r:id="rId5"/>
    <p:sldId id="259" r:id="rId6"/>
    <p:sldId id="266" r:id="rId7"/>
    <p:sldId id="260" r:id="rId8"/>
    <p:sldId id="267" r:id="rId9"/>
    <p:sldId id="263" r:id="rId10"/>
    <p:sldId id="261" r:id="rId11"/>
    <p:sldId id="262" r:id="rId12"/>
    <p:sldId id="264" r:id="rId13"/>
    <p:sldId id="271" r:id="rId14"/>
    <p:sldId id="270" r:id="rId15"/>
    <p:sldId id="265" r:id="rId16"/>
    <p:sldId id="269" r:id="rId17"/>
    <p:sldId id="26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475" y="1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4FA2A-09DD-4A9E-8A6A-9B59D6667A5B}" type="datetimeFigureOut">
              <a:rPr lang="fr-BE" smtClean="0"/>
              <a:t>07/03/2023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B649-A83E-43E1-98EA-56FDEC25028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67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 smtClean="0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7/03/2023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subtitle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solidFill>
                  <a:schemeClr val="bg1">
                    <a:lumMod val="50000"/>
                  </a:schemeClr>
                </a:solidFill>
              </a:rPr>
              <a:t>USAGE INTERNE</a:t>
            </a:r>
            <a:endParaRPr lang="nl-BE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Rapport annuel 2022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Cel AMT Florennes</a:t>
            </a:r>
          </a:p>
          <a:p>
            <a:r>
              <a:rPr lang="nl-BE" dirty="0" smtClean="0"/>
              <a:t>Pour CCB 10</a:t>
            </a:r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Cdt</a:t>
            </a:r>
            <a:r>
              <a:rPr lang="nl-BE" dirty="0" smtClean="0"/>
              <a:t> SOETAERT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424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dans </a:t>
            </a:r>
            <a:r>
              <a:rPr lang="nl-BE" sz="2800" dirty="0" err="1" smtClean="0"/>
              <a:t>le</a:t>
            </a:r>
            <a:r>
              <a:rPr lang="nl-BE" sz="2800" dirty="0" smtClean="0"/>
              <a:t> </a:t>
            </a:r>
            <a:r>
              <a:rPr lang="nl-BE" sz="2800" dirty="0" err="1" smtClean="0"/>
              <a:t>cadre</a:t>
            </a:r>
            <a:r>
              <a:rPr lang="nl-BE" sz="2800" dirty="0" smtClean="0"/>
              <a:t> de la </a:t>
            </a:r>
            <a:r>
              <a:rPr lang="nl-BE" sz="2800" dirty="0" err="1" smtClean="0"/>
              <a:t>protection</a:t>
            </a:r>
            <a:r>
              <a:rPr lang="nl-BE" sz="2800" dirty="0" smtClean="0"/>
              <a:t> de </a:t>
            </a:r>
            <a:r>
              <a:rPr lang="nl-BE" sz="2800" dirty="0" err="1" smtClean="0"/>
              <a:t>maternité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2 (1)</a:t>
            </a:r>
          </a:p>
          <a:p>
            <a:r>
              <a:rPr lang="nl-BE" dirty="0" err="1" smtClean="0"/>
              <a:t>Interdiction</a:t>
            </a:r>
            <a:r>
              <a:rPr lang="nl-BE" dirty="0" smtClean="0"/>
              <a:t> du </a:t>
            </a:r>
            <a:r>
              <a:rPr lang="nl-BE" dirty="0" err="1" smtClean="0"/>
              <a:t>travail</a:t>
            </a:r>
            <a:r>
              <a:rPr lang="nl-BE" dirty="0" smtClean="0"/>
              <a:t> de nuit, de </a:t>
            </a:r>
            <a:r>
              <a:rPr lang="nl-BE" dirty="0" err="1" smtClean="0"/>
              <a:t>l’exposition</a:t>
            </a:r>
            <a:r>
              <a:rPr lang="nl-BE" dirty="0" smtClean="0"/>
              <a:t> au Pb (</a:t>
            </a:r>
            <a:r>
              <a:rPr lang="nl-BE" dirty="0" err="1" smtClean="0"/>
              <a:t>tirs</a:t>
            </a:r>
            <a:r>
              <a:rPr lang="nl-BE" dirty="0" smtClean="0"/>
              <a:t>), au </a:t>
            </a:r>
            <a:r>
              <a:rPr lang="nl-BE" dirty="0" err="1" smtClean="0"/>
              <a:t>bruit</a:t>
            </a:r>
            <a:r>
              <a:rPr lang="nl-BE" dirty="0" smtClean="0"/>
              <a:t> et du port de charges </a:t>
            </a:r>
            <a:r>
              <a:rPr lang="nl-BE" dirty="0" err="1" smtClean="0"/>
              <a:t>lourdes</a:t>
            </a:r>
            <a:r>
              <a:rPr lang="nl-BE" dirty="0" smtClean="0"/>
              <a:t> (</a:t>
            </a:r>
            <a:r>
              <a:rPr lang="nl-BE" dirty="0" err="1" smtClean="0"/>
              <a:t>lors</a:t>
            </a:r>
            <a:r>
              <a:rPr lang="nl-BE" dirty="0" smtClean="0"/>
              <a:t> du 3ème </a:t>
            </a:r>
            <a:r>
              <a:rPr lang="nl-BE" dirty="0" err="1" smtClean="0"/>
              <a:t>trimestre</a:t>
            </a:r>
            <a:r>
              <a:rPr lang="nl-BE" dirty="0" smtClean="0"/>
              <a:t> pour </a:t>
            </a:r>
            <a:r>
              <a:rPr lang="nl-BE" dirty="0" err="1" smtClean="0"/>
              <a:t>ce</a:t>
            </a:r>
            <a:r>
              <a:rPr lang="nl-BE" dirty="0" smtClean="0"/>
              <a:t> dernier </a:t>
            </a:r>
            <a:r>
              <a:rPr lang="nl-BE" dirty="0" err="1" smtClean="0"/>
              <a:t>risque</a:t>
            </a:r>
            <a:r>
              <a:rPr lang="nl-BE" dirty="0" smtClean="0"/>
              <a:t>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5251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Examens </a:t>
            </a:r>
            <a:r>
              <a:rPr lang="nl-BE" sz="2800" dirty="0" err="1" smtClean="0"/>
              <a:t>complémentaires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886968"/>
          </a:xfrm>
        </p:spPr>
        <p:txBody>
          <a:bodyPr/>
          <a:lstStyle/>
          <a:p>
            <a:r>
              <a:rPr lang="nl-BE" dirty="0" err="1" smtClean="0"/>
              <a:t>Acuité</a:t>
            </a:r>
            <a:r>
              <a:rPr lang="nl-BE" dirty="0" smtClean="0"/>
              <a:t> </a:t>
            </a:r>
            <a:r>
              <a:rPr lang="nl-BE" dirty="0" err="1" smtClean="0"/>
              <a:t>visuelle</a:t>
            </a:r>
            <a:r>
              <a:rPr lang="nl-BE" dirty="0" smtClean="0"/>
              <a:t> : 191 (175) base + 148 (60) AC2</a:t>
            </a:r>
          </a:p>
          <a:p>
            <a:r>
              <a:rPr lang="nl-BE" dirty="0" smtClean="0"/>
              <a:t>Audiométrie : 246 (229)</a:t>
            </a:r>
          </a:p>
          <a:p>
            <a:r>
              <a:rPr lang="nl-BE" dirty="0" smtClean="0"/>
              <a:t>ECG : 170 (95)</a:t>
            </a:r>
          </a:p>
          <a:p>
            <a:r>
              <a:rPr lang="nl-BE" dirty="0" smtClean="0"/>
              <a:t>Prise de sang : 157 (111)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0741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Vaccinations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629"/>
            <a:ext cx="8229600" cy="3102993"/>
          </a:xfrm>
        </p:spPr>
        <p:txBody>
          <a:bodyPr/>
          <a:lstStyle/>
          <a:p>
            <a:r>
              <a:rPr lang="nl-BE" dirty="0" err="1" smtClean="0"/>
              <a:t>Encodage</a:t>
            </a:r>
            <a:r>
              <a:rPr lang="nl-BE" dirty="0" smtClean="0"/>
              <a:t> vaccins </a:t>
            </a:r>
            <a:r>
              <a:rPr lang="nl-BE" dirty="0" err="1" smtClean="0"/>
              <a:t>Covid</a:t>
            </a:r>
            <a:r>
              <a:rPr lang="nl-BE" dirty="0" smtClean="0"/>
              <a:t> : 371 (319)</a:t>
            </a:r>
          </a:p>
          <a:p>
            <a:r>
              <a:rPr lang="nl-BE" dirty="0" err="1" smtClean="0"/>
              <a:t>Nombre</a:t>
            </a:r>
            <a:r>
              <a:rPr lang="nl-BE" dirty="0" smtClean="0"/>
              <a:t> de vaccins (ni </a:t>
            </a:r>
            <a:r>
              <a:rPr lang="nl-BE" dirty="0" err="1" smtClean="0"/>
              <a:t>Covid</a:t>
            </a:r>
            <a:r>
              <a:rPr lang="nl-BE" dirty="0" smtClean="0"/>
              <a:t> ni </a:t>
            </a:r>
            <a:r>
              <a:rPr lang="nl-BE" dirty="0" err="1" smtClean="0"/>
              <a:t>fièvre</a:t>
            </a:r>
            <a:r>
              <a:rPr lang="nl-BE" dirty="0" smtClean="0"/>
              <a:t> </a:t>
            </a:r>
            <a:r>
              <a:rPr lang="nl-BE" dirty="0" err="1" smtClean="0"/>
              <a:t>jaune</a:t>
            </a:r>
            <a:r>
              <a:rPr lang="nl-BE" dirty="0" smtClean="0"/>
              <a:t>) </a:t>
            </a:r>
            <a:r>
              <a:rPr lang="nl-BE" dirty="0" err="1" smtClean="0"/>
              <a:t>administrés</a:t>
            </a:r>
            <a:r>
              <a:rPr lang="nl-BE" dirty="0" smtClean="0"/>
              <a:t> : 447 (931)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Absentéisme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Absents sans </a:t>
            </a:r>
            <a:r>
              <a:rPr lang="nl-BE" dirty="0" err="1" smtClean="0"/>
              <a:t>justification</a:t>
            </a:r>
            <a:r>
              <a:rPr lang="nl-BE" dirty="0" smtClean="0"/>
              <a:t> : 20,7 % (10 %)</a:t>
            </a:r>
          </a:p>
          <a:p>
            <a:r>
              <a:rPr lang="nl-BE" dirty="0" smtClean="0"/>
              <a:t>Absents </a:t>
            </a:r>
            <a:r>
              <a:rPr lang="nl-BE" dirty="0" err="1" smtClean="0"/>
              <a:t>avec</a:t>
            </a:r>
            <a:r>
              <a:rPr lang="nl-BE" dirty="0" smtClean="0"/>
              <a:t> </a:t>
            </a:r>
            <a:r>
              <a:rPr lang="nl-BE" dirty="0" err="1" smtClean="0"/>
              <a:t>justification</a:t>
            </a:r>
            <a:r>
              <a:rPr lang="nl-BE" dirty="0" smtClean="0"/>
              <a:t> : 9 % (5 %)</a:t>
            </a:r>
          </a:p>
          <a:p>
            <a:r>
              <a:rPr lang="nl-BE" dirty="0" err="1" smtClean="0"/>
              <a:t>Télé-travail</a:t>
            </a:r>
            <a:r>
              <a:rPr lang="nl-BE" dirty="0" smtClean="0"/>
              <a:t> ? </a:t>
            </a:r>
            <a:r>
              <a:rPr lang="nl-BE" dirty="0" err="1" smtClean="0"/>
              <a:t>Soucis</a:t>
            </a:r>
            <a:r>
              <a:rPr lang="nl-BE" dirty="0" smtClean="0"/>
              <a:t> </a:t>
            </a:r>
            <a:r>
              <a:rPr lang="nl-BE" dirty="0" err="1" smtClean="0"/>
              <a:t>avec</a:t>
            </a:r>
            <a:r>
              <a:rPr lang="nl-BE" dirty="0" smtClean="0"/>
              <a:t> </a:t>
            </a:r>
            <a:r>
              <a:rPr lang="nl-BE" dirty="0" err="1" smtClean="0"/>
              <a:t>Srt</a:t>
            </a:r>
            <a:r>
              <a:rPr lang="nl-BE" dirty="0" smtClean="0"/>
              <a:t> Cel AMT 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58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MENUFIT 1L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err="1" smtClean="0"/>
              <a:t>Difficulté</a:t>
            </a:r>
            <a:r>
              <a:rPr lang="nl-BE" dirty="0" smtClean="0"/>
              <a:t> de </a:t>
            </a:r>
            <a:r>
              <a:rPr lang="nl-BE" dirty="0" err="1" smtClean="0"/>
              <a:t>collaboration</a:t>
            </a:r>
            <a:r>
              <a:rPr lang="nl-BE" dirty="0" smtClean="0"/>
              <a:t> </a:t>
            </a:r>
            <a:r>
              <a:rPr lang="nl-BE" dirty="0" err="1" smtClean="0"/>
              <a:t>avec</a:t>
            </a:r>
            <a:r>
              <a:rPr lang="nl-BE" dirty="0" smtClean="0"/>
              <a:t> CMR</a:t>
            </a:r>
          </a:p>
          <a:p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parti</a:t>
            </a:r>
            <a:r>
              <a:rPr lang="nl-BE" dirty="0" smtClean="0"/>
              <a:t> au 2ème </a:t>
            </a:r>
            <a:r>
              <a:rPr lang="nl-BE" dirty="0" err="1" smtClean="0"/>
              <a:t>cycle</a:t>
            </a:r>
            <a:endParaRPr lang="nl-BE" dirty="0" smtClean="0"/>
          </a:p>
          <a:p>
            <a:r>
              <a:rPr lang="nl-BE" dirty="0" smtClean="0"/>
              <a:t>RI en AMS longue </a:t>
            </a:r>
            <a:r>
              <a:rPr lang="nl-BE" dirty="0" err="1" smtClean="0"/>
              <a:t>durée</a:t>
            </a:r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386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Evaluation de Santé </a:t>
            </a:r>
            <a:r>
              <a:rPr lang="nl-BE" sz="2800" dirty="0" err="1" smtClean="0"/>
              <a:t>périodique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3677"/>
            <a:ext cx="8229600" cy="2670945"/>
          </a:xfrm>
        </p:spPr>
        <p:txBody>
          <a:bodyPr/>
          <a:lstStyle/>
          <a:p>
            <a:r>
              <a:rPr lang="nl-BE" dirty="0" err="1" smtClean="0"/>
              <a:t>Périodicité</a:t>
            </a:r>
            <a:r>
              <a:rPr lang="nl-BE" dirty="0" smtClean="0"/>
              <a:t> </a:t>
            </a:r>
            <a:r>
              <a:rPr lang="nl-BE" dirty="0" err="1" smtClean="0"/>
              <a:t>annuelle</a:t>
            </a:r>
            <a:r>
              <a:rPr lang="nl-BE" dirty="0" smtClean="0"/>
              <a:t> : 225 (175)</a:t>
            </a:r>
          </a:p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 smtClean="0"/>
              <a:t>triannuelle</a:t>
            </a:r>
            <a:r>
              <a:rPr lang="nl-BE" dirty="0" smtClean="0"/>
              <a:t> </a:t>
            </a:r>
            <a:r>
              <a:rPr lang="nl-BE" dirty="0"/>
              <a:t>: </a:t>
            </a:r>
            <a:r>
              <a:rPr lang="nl-BE" dirty="0" smtClean="0"/>
              <a:t>71 (58)</a:t>
            </a:r>
          </a:p>
          <a:p>
            <a:endParaRPr lang="nl-BE" dirty="0"/>
          </a:p>
          <a:p>
            <a:pPr marL="0" indent="0">
              <a:buNone/>
            </a:pPr>
            <a:r>
              <a:rPr lang="nl-BE" dirty="0"/>
              <a:t>(*) = </a:t>
            </a:r>
            <a:r>
              <a:rPr lang="nl-BE" dirty="0" err="1"/>
              <a:t>chiffres</a:t>
            </a:r>
            <a:r>
              <a:rPr lang="nl-BE" dirty="0"/>
              <a:t> 2021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17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2800" dirty="0" smtClean="0"/>
              <a:t>ES de (Pré-)reprise de </a:t>
            </a:r>
            <a:r>
              <a:rPr lang="nl-BE" sz="2800" dirty="0" err="1" smtClean="0"/>
              <a:t>travail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8"/>
            <a:ext cx="8229600" cy="3030984"/>
          </a:xfrm>
        </p:spPr>
        <p:txBody>
          <a:bodyPr/>
          <a:lstStyle/>
          <a:p>
            <a:r>
              <a:rPr lang="nl-BE" dirty="0" smtClean="0"/>
              <a:t>Pré-reprises du </a:t>
            </a:r>
            <a:r>
              <a:rPr lang="nl-BE" dirty="0" err="1" smtClean="0"/>
              <a:t>travail</a:t>
            </a:r>
            <a:r>
              <a:rPr lang="nl-BE" dirty="0" smtClean="0"/>
              <a:t> : 22 (12)</a:t>
            </a:r>
          </a:p>
          <a:p>
            <a:r>
              <a:rPr lang="nl-BE" dirty="0" smtClean="0"/>
              <a:t>Reprises du </a:t>
            </a:r>
            <a:r>
              <a:rPr lang="nl-BE" dirty="0" err="1" smtClean="0"/>
              <a:t>travail</a:t>
            </a:r>
            <a:r>
              <a:rPr lang="nl-BE" dirty="0" smtClean="0"/>
              <a:t> : 64 (38)</a:t>
            </a:r>
          </a:p>
          <a:p>
            <a:endParaRPr lang="nl-BE" dirty="0"/>
          </a:p>
          <a:p>
            <a:r>
              <a:rPr lang="nl-BE" dirty="0" smtClean="0"/>
              <a:t>Pour AMS &gt; 28j, </a:t>
            </a:r>
            <a:r>
              <a:rPr lang="nl-BE" dirty="0" err="1" smtClean="0"/>
              <a:t>endéans</a:t>
            </a:r>
            <a:r>
              <a:rPr lang="nl-BE" dirty="0" smtClean="0"/>
              <a:t> les 10 jours </a:t>
            </a:r>
            <a:r>
              <a:rPr lang="nl-BE" dirty="0" err="1" smtClean="0"/>
              <a:t>ouvrables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980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Evaluation de Santé </a:t>
            </a:r>
            <a:r>
              <a:rPr lang="nl-BE" sz="2800" dirty="0" err="1" smtClean="0"/>
              <a:t>spontanée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 smtClean="0"/>
          </a:p>
          <a:p>
            <a:r>
              <a:rPr lang="nl-BE" dirty="0" smtClean="0"/>
              <a:t>137 (69) </a:t>
            </a:r>
            <a:r>
              <a:rPr lang="nl-BE" dirty="0" err="1" smtClean="0"/>
              <a:t>dont</a:t>
            </a:r>
            <a:r>
              <a:rPr lang="nl-BE" dirty="0" smtClean="0"/>
              <a:t> 40 (36) sans </a:t>
            </a:r>
            <a:r>
              <a:rPr lang="nl-BE" dirty="0" err="1" smtClean="0"/>
              <a:t>décision</a:t>
            </a:r>
            <a:r>
              <a:rPr lang="nl-BE" dirty="0" smtClean="0"/>
              <a:t> </a:t>
            </a:r>
            <a:r>
              <a:rPr lang="nl-BE" dirty="0" err="1" smtClean="0"/>
              <a:t>sur</a:t>
            </a:r>
            <a:r>
              <a:rPr lang="nl-BE" dirty="0" smtClean="0"/>
              <a:t> </a:t>
            </a:r>
            <a:r>
              <a:rPr lang="nl-BE" dirty="0" err="1" smtClean="0"/>
              <a:t>le</a:t>
            </a:r>
            <a:r>
              <a:rPr lang="nl-BE" dirty="0" smtClean="0"/>
              <a:t> formulaire </a:t>
            </a:r>
            <a:r>
              <a:rPr lang="nl-BE" dirty="0" err="1" smtClean="0"/>
              <a:t>d’évaluation</a:t>
            </a:r>
            <a:r>
              <a:rPr lang="nl-BE" dirty="0" smtClean="0"/>
              <a:t> de santé</a:t>
            </a:r>
          </a:p>
          <a:p>
            <a:r>
              <a:rPr lang="nl-BE" dirty="0" err="1" smtClean="0"/>
              <a:t>Accessible</a:t>
            </a:r>
            <a:r>
              <a:rPr lang="nl-BE" dirty="0" smtClean="0"/>
              <a:t> </a:t>
            </a:r>
            <a:r>
              <a:rPr lang="nl-BE" dirty="0" err="1" smtClean="0"/>
              <a:t>aux</a:t>
            </a:r>
            <a:r>
              <a:rPr lang="nl-BE" dirty="0" smtClean="0"/>
              <a:t> </a:t>
            </a:r>
            <a:r>
              <a:rPr lang="nl-BE" dirty="0" err="1" smtClean="0"/>
              <a:t>soumis</a:t>
            </a:r>
            <a:r>
              <a:rPr lang="nl-BE" dirty="0" smtClean="0"/>
              <a:t> et non-</a:t>
            </a:r>
            <a:r>
              <a:rPr lang="nl-BE" dirty="0" err="1" smtClean="0"/>
              <a:t>soumis</a:t>
            </a: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47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à </a:t>
            </a:r>
            <a:r>
              <a:rPr lang="nl-BE" sz="2800" dirty="0" err="1" smtClean="0"/>
              <a:t>l’initiative</a:t>
            </a:r>
            <a:r>
              <a:rPr lang="nl-BE" sz="2800" dirty="0" smtClean="0"/>
              <a:t> de </a:t>
            </a:r>
            <a:r>
              <a:rPr lang="nl-BE" sz="2800" dirty="0" err="1" smtClean="0"/>
              <a:t>l’employeur</a:t>
            </a:r>
            <a:r>
              <a:rPr lang="nl-BE" sz="2800" dirty="0" smtClean="0"/>
              <a:t> </a:t>
            </a:r>
            <a:r>
              <a:rPr lang="nl-BE" sz="2800" dirty="0" err="1" smtClean="0"/>
              <a:t>ou</a:t>
            </a:r>
            <a:r>
              <a:rPr lang="nl-BE" sz="2800" dirty="0" smtClean="0"/>
              <a:t> du CP-MT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9661"/>
            <a:ext cx="8229600" cy="2814961"/>
          </a:xfrm>
        </p:spPr>
        <p:txBody>
          <a:bodyPr/>
          <a:lstStyle/>
          <a:p>
            <a:r>
              <a:rPr lang="nl-BE" dirty="0" smtClean="0"/>
              <a:t>A la </a:t>
            </a:r>
            <a:r>
              <a:rPr lang="nl-BE" dirty="0" err="1" smtClean="0"/>
              <a:t>demande</a:t>
            </a:r>
            <a:r>
              <a:rPr lang="nl-BE" dirty="0" smtClean="0"/>
              <a:t> de </a:t>
            </a:r>
            <a:r>
              <a:rPr lang="nl-BE" dirty="0" err="1" smtClean="0"/>
              <a:t>l’employeur</a:t>
            </a:r>
            <a:r>
              <a:rPr lang="nl-BE" dirty="0"/>
              <a:t> </a:t>
            </a:r>
            <a:r>
              <a:rPr lang="nl-BE" dirty="0" smtClean="0"/>
              <a:t>: 5 (10)</a:t>
            </a:r>
          </a:p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</a:t>
            </a:r>
            <a:r>
              <a:rPr lang="nl-BE" dirty="0" smtClean="0"/>
              <a:t>du CP-MT</a:t>
            </a:r>
            <a:r>
              <a:rPr lang="nl-BE" dirty="0"/>
              <a:t> </a:t>
            </a:r>
            <a:r>
              <a:rPr lang="nl-BE" dirty="0" smtClean="0"/>
              <a:t>: 28 (13)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8299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</a:t>
            </a:r>
            <a:r>
              <a:rPr lang="nl-BE" sz="2800" dirty="0" err="1" smtClean="0"/>
              <a:t>préalable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err="1" smtClean="0"/>
              <a:t>Avant</a:t>
            </a:r>
            <a:r>
              <a:rPr lang="nl-BE" dirty="0" smtClean="0"/>
              <a:t> changement de </a:t>
            </a:r>
            <a:r>
              <a:rPr lang="nl-BE" dirty="0" err="1" smtClean="0"/>
              <a:t>fonction</a:t>
            </a:r>
            <a:r>
              <a:rPr lang="nl-BE" dirty="0" smtClean="0"/>
              <a:t> : 8 (9)</a:t>
            </a:r>
          </a:p>
          <a:p>
            <a:r>
              <a:rPr lang="nl-BE" dirty="0" err="1" smtClean="0"/>
              <a:t>Embauches</a:t>
            </a:r>
            <a:r>
              <a:rPr lang="nl-BE" dirty="0" smtClean="0"/>
              <a:t> (</a:t>
            </a:r>
            <a:r>
              <a:rPr lang="nl-BE" dirty="0" err="1" smtClean="0"/>
              <a:t>incorporation</a:t>
            </a:r>
            <a:r>
              <a:rPr lang="nl-BE" dirty="0" smtClean="0"/>
              <a:t>) : 188 (58)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36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Aptitude</a:t>
            </a:r>
            <a:r>
              <a:rPr lang="nl-BE" sz="2800" dirty="0" smtClean="0"/>
              <a:t> chauffeur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321 (354)</a:t>
            </a:r>
          </a:p>
          <a:p>
            <a:r>
              <a:rPr lang="nl-BE" dirty="0" err="1" smtClean="0"/>
              <a:t>Aptitude</a:t>
            </a:r>
            <a:r>
              <a:rPr lang="nl-BE" dirty="0" smtClean="0"/>
              <a:t> </a:t>
            </a:r>
            <a:r>
              <a:rPr lang="nl-BE" dirty="0" err="1" smtClean="0"/>
              <a:t>visuelle</a:t>
            </a:r>
            <a:r>
              <a:rPr lang="nl-BE" dirty="0"/>
              <a:t> </a:t>
            </a:r>
            <a:r>
              <a:rPr lang="nl-BE" dirty="0" smtClean="0"/>
              <a:t>mais </a:t>
            </a:r>
            <a:r>
              <a:rPr lang="nl-BE" dirty="0" err="1" smtClean="0"/>
              <a:t>également</a:t>
            </a:r>
            <a:r>
              <a:rPr lang="nl-BE" dirty="0" smtClean="0"/>
              <a:t> </a:t>
            </a:r>
            <a:r>
              <a:rPr lang="nl-BE" dirty="0" err="1" smtClean="0"/>
              <a:t>multi-systémique</a:t>
            </a:r>
            <a:r>
              <a:rPr lang="nl-BE" dirty="0" smtClean="0"/>
              <a:t> (</a:t>
            </a:r>
            <a:r>
              <a:rPr lang="nl-BE" dirty="0" err="1" smtClean="0"/>
              <a:t>diabète</a:t>
            </a:r>
            <a:r>
              <a:rPr lang="nl-BE" dirty="0" smtClean="0"/>
              <a:t>, SAHOS, HTA, prise de </a:t>
            </a:r>
            <a:r>
              <a:rPr lang="nl-BE" dirty="0" err="1" smtClean="0"/>
              <a:t>certains</a:t>
            </a:r>
            <a:r>
              <a:rPr lang="nl-BE" dirty="0" smtClean="0"/>
              <a:t> </a:t>
            </a:r>
            <a:r>
              <a:rPr lang="nl-BE" dirty="0" err="1" smtClean="0"/>
              <a:t>médicaments</a:t>
            </a:r>
            <a:r>
              <a:rPr lang="nl-BE" dirty="0" smtClean="0"/>
              <a:t>…)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7531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Aptitude</a:t>
            </a:r>
            <a:r>
              <a:rPr lang="nl-BE" sz="2800" dirty="0" smtClean="0"/>
              <a:t> </a:t>
            </a:r>
            <a:r>
              <a:rPr lang="nl-BE" sz="2800" dirty="0" err="1" smtClean="0"/>
              <a:t>PhEF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613"/>
            <a:ext cx="8229600" cy="3247009"/>
          </a:xfrm>
        </p:spPr>
        <p:txBody>
          <a:bodyPr/>
          <a:lstStyle/>
          <a:p>
            <a:r>
              <a:rPr lang="nl-BE" dirty="0" smtClean="0"/>
              <a:t>622 (385)</a:t>
            </a:r>
          </a:p>
          <a:p>
            <a:r>
              <a:rPr lang="nl-BE" dirty="0" err="1" smtClean="0"/>
              <a:t>Réalisation</a:t>
            </a:r>
            <a:r>
              <a:rPr lang="nl-BE" dirty="0" smtClean="0"/>
              <a:t> </a:t>
            </a:r>
            <a:r>
              <a:rPr lang="nl-BE" dirty="0" err="1" smtClean="0"/>
              <a:t>d’un</a:t>
            </a:r>
            <a:r>
              <a:rPr lang="nl-BE" dirty="0" smtClean="0"/>
              <a:t>  ECG de </a:t>
            </a:r>
            <a:r>
              <a:rPr lang="nl-BE" dirty="0" err="1" smtClean="0"/>
              <a:t>repos</a:t>
            </a:r>
            <a:r>
              <a:rPr lang="nl-BE" dirty="0" smtClean="0"/>
              <a:t>/4 </a:t>
            </a:r>
            <a:r>
              <a:rPr lang="nl-BE" dirty="0" err="1" smtClean="0"/>
              <a:t>ans</a:t>
            </a:r>
            <a:endParaRPr lang="nl-BE" dirty="0" smtClean="0"/>
          </a:p>
          <a:p>
            <a:r>
              <a:rPr lang="nl-BE" dirty="0" err="1" smtClean="0"/>
              <a:t>Inaptitude</a:t>
            </a:r>
            <a:r>
              <a:rPr lang="nl-BE" dirty="0" smtClean="0"/>
              <a:t> temporaire </a:t>
            </a:r>
            <a:r>
              <a:rPr lang="nl-BE" dirty="0" err="1" smtClean="0"/>
              <a:t>PhEF</a:t>
            </a:r>
            <a:r>
              <a:rPr lang="nl-BE" dirty="0" smtClean="0"/>
              <a:t> de 15j post-</a:t>
            </a:r>
            <a:r>
              <a:rPr lang="nl-BE" dirty="0" err="1" smtClean="0"/>
              <a:t>vaccination</a:t>
            </a:r>
            <a:r>
              <a:rPr lang="nl-BE" dirty="0" smtClean="0"/>
              <a:t> Covid-19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Détermination</a:t>
            </a:r>
            <a:r>
              <a:rPr lang="nl-BE" sz="2800" dirty="0" smtClean="0"/>
              <a:t> Cat Ops </a:t>
            </a:r>
            <a:r>
              <a:rPr lang="nl-BE" sz="2800" dirty="0" err="1" smtClean="0"/>
              <a:t>Med</a:t>
            </a:r>
            <a:r>
              <a:rPr lang="nl-BE" sz="2800" dirty="0" smtClean="0"/>
              <a:t>  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1859 (741)</a:t>
            </a:r>
          </a:p>
          <a:p>
            <a:r>
              <a:rPr lang="nl-BE" dirty="0" smtClean="0"/>
              <a:t>Pour mission à </a:t>
            </a:r>
            <a:r>
              <a:rPr lang="nl-BE" dirty="0" err="1" smtClean="0"/>
              <a:t>l’étranger</a:t>
            </a:r>
            <a:r>
              <a:rPr lang="nl-BE" dirty="0" smtClean="0"/>
              <a:t> de plus de 30j, pas pour garde, promotion sociale…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54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537D4BA-8F01-4DE0-88CC-36921933ADB0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357</Words>
  <Application>Microsoft Office PowerPoint</Application>
  <PresentationFormat>On-screen Show (16:9)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Rapport annuel 2022</vt:lpstr>
      <vt:lpstr>Evaluation de Santé périodique</vt:lpstr>
      <vt:lpstr>ES de (Pré-)reprise de travail</vt:lpstr>
      <vt:lpstr>Evaluation de Santé spontanée</vt:lpstr>
      <vt:lpstr>ES à l’initiative de l’employeur ou du CP-MT</vt:lpstr>
      <vt:lpstr>ES préalable</vt:lpstr>
      <vt:lpstr>Aptitude chauffeur</vt:lpstr>
      <vt:lpstr>Aptitude PhEF</vt:lpstr>
      <vt:lpstr>Détermination Cat Ops Med  </vt:lpstr>
      <vt:lpstr>ES dans le cadre de la protection de maternité</vt:lpstr>
      <vt:lpstr>Examens complémentaires</vt:lpstr>
      <vt:lpstr>Vaccinations</vt:lpstr>
      <vt:lpstr>Absentéisme</vt:lpstr>
      <vt:lpstr>MENUFIT 1L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Caussin Frédéric</cp:lastModifiedBy>
  <cp:revision>26</cp:revision>
  <dcterms:created xsi:type="dcterms:W3CDTF">2013-03-07T13:16:22Z</dcterms:created>
  <dcterms:modified xsi:type="dcterms:W3CDTF">2023-03-07T09:43:04Z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