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87" r:id="rId2"/>
    <p:sldId id="297" r:id="rId3"/>
    <p:sldId id="323" r:id="rId4"/>
    <p:sldId id="330" r:id="rId5"/>
    <p:sldId id="329" r:id="rId6"/>
    <p:sldId id="324" r:id="rId7"/>
    <p:sldId id="325" r:id="rId8"/>
    <p:sldId id="327" r:id="rId9"/>
    <p:sldId id="326" r:id="rId10"/>
    <p:sldId id="305" r:id="rId11"/>
    <p:sldId id="322" r:id="rId12"/>
    <p:sldId id="320" r:id="rId13"/>
    <p:sldId id="321" r:id="rId14"/>
    <p:sldId id="332" r:id="rId15"/>
    <p:sldId id="331" r:id="rId16"/>
    <p:sldId id="319" r:id="rId17"/>
    <p:sldId id="317" r:id="rId18"/>
    <p:sldId id="318" r:id="rId19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78480-D6BA-4D19-A6BF-6BBBE291586D}" type="datetimeFigureOut">
              <a:rPr lang="nl-BE" smtClean="0"/>
              <a:t>4/06/2022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F4DB1-E2B0-48EF-84CE-DFF8A501418D}" type="slidenum">
              <a:rPr lang="nl-BE" smtClean="0"/>
              <a:t>‹N°›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4689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33B1DA-55F2-411C-BBAC-73439C2CD9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A306D2-AB95-49FD-9E42-E5ABF00E1CE7}" type="datetime1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4/06/2022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jdelijke aanduiding voor koptekst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335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33B1DA-55F2-411C-BBAC-73439C2CD9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A306D2-AB95-49FD-9E42-E5ABF00E1CE7}" type="datetime1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4/06/2022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jdelijke aanduiding voor koptekst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349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AD5C5-45DB-4D82-B56D-87DB5C190935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02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2E8D-3760-4488-8459-D090A1EF909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069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7C93D-CB54-4185-9F50-546C9219A58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55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67768-2B9E-42D2-AB80-78858564250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540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A4385-3CC3-423E-8AE9-1A17C71026A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68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4333-9903-4303-B759-6A77333E0DE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17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A5842-CA40-4EC6-8D59-678D218F2A7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69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1B83-2D6B-41A9-AA38-5A63A5D0CD5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477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6621-C0FE-41F2-AF97-564D303EDE4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4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8492-11E7-4EB8-B18E-0E4B135EBFD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971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14CD0-CE61-4DC2-B4AC-62B24C06B2A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0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nl-BE" smtClean="0">
                <a:solidFill>
                  <a:prstClr val="black">
                    <a:tint val="75000"/>
                  </a:prstClr>
                </a:solidFill>
              </a:rPr>
              <a:t>Med LtKol Meeusen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15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7EE6EA-155E-4F0F-A25D-00609FA4DBC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2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ante.journaldesfemmes.fr/fiches-nutrition/2804249-iode-definition-role-bienfaits-carence-thyroide-exce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920482" y="1557339"/>
            <a:ext cx="7333861" cy="72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kumimoji="0" lang="nl-BE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CCB 10 du 08Jun22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3648076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0" algn="ctr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nl-BE" sz="2400" dirty="0" smtClean="0">
                <a:solidFill>
                  <a:schemeClr val="bg1">
                    <a:lumMod val="65000"/>
                  </a:schemeClr>
                </a:solidFill>
              </a:rPr>
              <a:t>Plan </a:t>
            </a:r>
            <a:r>
              <a:rPr lang="nl-BE" sz="2400" dirty="0" err="1" smtClean="0">
                <a:solidFill>
                  <a:schemeClr val="bg1">
                    <a:lumMod val="65000"/>
                  </a:schemeClr>
                </a:solidFill>
              </a:rPr>
              <a:t>d’urgence</a:t>
            </a:r>
            <a:r>
              <a:rPr lang="nl-BE" sz="2400" dirty="0" smtClean="0">
                <a:solidFill>
                  <a:schemeClr val="bg1">
                    <a:lumMod val="65000"/>
                  </a:schemeClr>
                </a:solidFill>
              </a:rPr>
              <a:t> nucléaire pour </a:t>
            </a:r>
            <a:r>
              <a:rPr lang="nl-BE" sz="2400" dirty="0" err="1" smtClean="0">
                <a:solidFill>
                  <a:schemeClr val="bg1">
                    <a:lumMod val="65000"/>
                  </a:schemeClr>
                </a:solidFill>
              </a:rPr>
              <a:t>le</a:t>
            </a:r>
            <a:r>
              <a:rPr lang="nl-BE" sz="2400" dirty="0" smtClean="0">
                <a:solidFill>
                  <a:schemeClr val="bg1">
                    <a:lumMod val="65000"/>
                  </a:schemeClr>
                </a:solidFill>
              </a:rPr>
              <a:t> territoire </a:t>
            </a:r>
            <a:r>
              <a:rPr lang="nl-BE" sz="2400" dirty="0" err="1" smtClean="0">
                <a:solidFill>
                  <a:schemeClr val="bg1">
                    <a:lumMod val="65000"/>
                  </a:schemeClr>
                </a:solidFill>
              </a:rPr>
              <a:t>Belge</a:t>
            </a:r>
            <a:endParaRPr lang="en-US" sz="2400" b="1" dirty="0">
              <a:solidFill>
                <a:schemeClr val="bg1">
                  <a:lumMod val="6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9736" y="3489326"/>
            <a:ext cx="410505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Med </a:t>
            </a:r>
            <a:r>
              <a:rPr lang="fr-BE" sz="1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Cdt Soetaert </a:t>
            </a: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– </a:t>
            </a:r>
            <a:r>
              <a:rPr lang="fr-BE" sz="14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Cel</a:t>
            </a:r>
            <a:r>
              <a:rPr lang="fr-BE" sz="1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AMT Florennes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987" y="2735299"/>
            <a:ext cx="876300" cy="900076"/>
          </a:xfrm>
          <a:prstGeom prst="rect">
            <a:avLst/>
          </a:prstGeom>
        </p:spPr>
      </p:pic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/06/2022</a:t>
            </a:r>
            <a:endParaRPr kumimoji="0" lang="nl-B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67768-2B9E-42D2-AB80-788585642500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87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/>
              <a:t>GRB et AMT peuvent être impliqués par les CO dans l'élaboration d'un plan d'urgence </a:t>
            </a:r>
            <a:r>
              <a:rPr lang="fr-FR" sz="2800" dirty="0" smtClean="0"/>
              <a:t>interne (PUI)</a:t>
            </a:r>
          </a:p>
          <a:p>
            <a:r>
              <a:rPr lang="fr-FR" sz="2800" dirty="0" smtClean="0"/>
              <a:t>Étant </a:t>
            </a:r>
            <a:r>
              <a:rPr lang="fr-FR" sz="2800" dirty="0"/>
              <a:t>donné que la Défense dispose de comprimés d’iode, il a été décidé de les répartir dans toutes les casernes. En effet:</a:t>
            </a:r>
          </a:p>
          <a:p>
            <a:pPr lvl="1"/>
            <a:r>
              <a:rPr lang="fr-FR" dirty="0"/>
              <a:t>En cas de calamité, la distribution des comprimés entraînera une charge de travail supplémentaire</a:t>
            </a:r>
          </a:p>
          <a:p>
            <a:pPr lvl="1"/>
            <a:r>
              <a:rPr lang="fr-FR" dirty="0"/>
              <a:t>Les militaires aideront éventuellement à l'</a:t>
            </a:r>
            <a:r>
              <a:rPr lang="fr-FR" dirty="0" err="1"/>
              <a:t>Evac</a:t>
            </a:r>
            <a:r>
              <a:rPr lang="fr-FR" dirty="0"/>
              <a:t> des civils</a:t>
            </a:r>
          </a:p>
          <a:p>
            <a:pPr lvl="1"/>
            <a:r>
              <a:rPr lang="fr-FR" dirty="0"/>
              <a:t>Dans le cadre CBRN, une décentralisation des tablettes conduira à une meilleure protection des troupes</a:t>
            </a:r>
          </a:p>
          <a:p>
            <a:endParaRPr lang="fr-FR" sz="28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820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Détermination de l’</a:t>
            </a:r>
            <a:r>
              <a:rPr lang="fr-FR" sz="2800" dirty="0" smtClean="0"/>
              <a:t>endroit </a:t>
            </a:r>
            <a:r>
              <a:rPr lang="fr-FR" sz="2800" dirty="0"/>
              <a:t>où ces comprimés seront </a:t>
            </a:r>
            <a:r>
              <a:rPr lang="fr-FR" sz="2800" dirty="0" smtClean="0"/>
              <a:t>conservés </a:t>
            </a:r>
            <a:r>
              <a:rPr lang="fr-FR" sz="2800" dirty="0"/>
              <a:t>:</a:t>
            </a:r>
          </a:p>
          <a:p>
            <a:pPr lvl="1"/>
            <a:r>
              <a:rPr lang="fr-FR" dirty="0"/>
              <a:t>C</a:t>
            </a:r>
            <a:r>
              <a:rPr lang="fr-FR" dirty="0" smtClean="0"/>
              <a:t>es </a:t>
            </a:r>
            <a:r>
              <a:rPr lang="fr-FR" dirty="0"/>
              <a:t>comprimés doivent être conservés selon les directives </a:t>
            </a:r>
            <a:r>
              <a:rPr lang="fr-FR" dirty="0" smtClean="0"/>
              <a:t>du </a:t>
            </a:r>
            <a:r>
              <a:rPr lang="fr-FR" dirty="0" err="1" smtClean="0"/>
              <a:t>Pha</a:t>
            </a:r>
            <a:r>
              <a:rPr lang="fr-FR" dirty="0" smtClean="0"/>
              <a:t> mil</a:t>
            </a:r>
            <a:endParaRPr lang="fr-FR" dirty="0"/>
          </a:p>
          <a:p>
            <a:pPr lvl="1"/>
            <a:r>
              <a:rPr lang="fr-FR" dirty="0"/>
              <a:t>Possibilité de distribution de manière contrôlée </a:t>
            </a:r>
            <a:r>
              <a:rPr lang="fr-FR" dirty="0" smtClean="0"/>
              <a:t>et cela à </a:t>
            </a:r>
            <a:r>
              <a:rPr lang="fr-FR" dirty="0"/>
              <a:t>tout </a:t>
            </a:r>
            <a:r>
              <a:rPr lang="fr-FR" dirty="0" smtClean="0"/>
              <a:t>moment dans </a:t>
            </a:r>
          </a:p>
          <a:p>
            <a:pPr marL="457200" lvl="1" indent="0">
              <a:buNone/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smtClean="0"/>
              <a:t>ou </a:t>
            </a:r>
            <a:r>
              <a:rPr lang="fr-FR" dirty="0"/>
              <a:t>à proximité des </a:t>
            </a:r>
            <a:r>
              <a:rPr lang="fr-FR" dirty="0" smtClean="0"/>
              <a:t>abris</a:t>
            </a:r>
            <a:endParaRPr lang="fr-FR" dirty="0"/>
          </a:p>
          <a:p>
            <a:pPr lvl="1"/>
            <a:r>
              <a:rPr lang="fr-FR" dirty="0"/>
              <a:t>Le </a:t>
            </a:r>
            <a:r>
              <a:rPr lang="fr-FR" dirty="0" smtClean="0"/>
              <a:t>CG</a:t>
            </a:r>
            <a:r>
              <a:rPr lang="fr-FR" dirty="0" smtClean="0"/>
              <a:t> </a:t>
            </a:r>
            <a:r>
              <a:rPr lang="fr-FR" dirty="0"/>
              <a:t>semble souvent </a:t>
            </a:r>
            <a:r>
              <a:rPr lang="fr-FR" dirty="0" smtClean="0"/>
              <a:t>l’endroit le </a:t>
            </a:r>
            <a:r>
              <a:rPr lang="fr-FR" dirty="0"/>
              <a:t>plus approprié </a:t>
            </a:r>
            <a:r>
              <a:rPr lang="fr-FR" dirty="0" smtClean="0"/>
              <a:t>dans les </a:t>
            </a:r>
            <a:r>
              <a:rPr lang="fr-FR" dirty="0" err="1" smtClean="0"/>
              <a:t>Qu</a:t>
            </a:r>
            <a:r>
              <a:rPr lang="fr-FR" dirty="0" smtClean="0"/>
              <a:t>, </a:t>
            </a:r>
            <a:r>
              <a:rPr lang="fr-FR" dirty="0"/>
              <a:t>mais à analyser en fonction de la situation </a:t>
            </a:r>
            <a:r>
              <a:rPr lang="fr-FR" dirty="0" smtClean="0"/>
              <a:t>locale</a:t>
            </a:r>
            <a:r>
              <a:rPr lang="nl-BE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BE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789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Comprimé</a:t>
            </a:r>
            <a:r>
              <a:rPr lang="nl-BE" dirty="0" smtClean="0"/>
              <a:t>s </a:t>
            </a:r>
            <a:r>
              <a:rPr lang="nl-BE" dirty="0" err="1" smtClean="0"/>
              <a:t>d’Iodure</a:t>
            </a:r>
            <a:r>
              <a:rPr lang="nl-BE" dirty="0" smtClean="0"/>
              <a:t> de </a:t>
            </a:r>
            <a:r>
              <a:rPr lang="nl-BE" dirty="0" err="1" smtClean="0"/>
              <a:t>Potassium</a:t>
            </a:r>
            <a:r>
              <a:rPr lang="nl-BE" dirty="0" smtClean="0"/>
              <a:t> (KI)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800" dirty="0"/>
              <a:t>Les comprimés d’iode produits en 2010 ou 2011 peuvent encore être utilisés jusqu’en mai 2023 au </a:t>
            </a:r>
            <a:r>
              <a:rPr lang="fr-BE" sz="2800" dirty="0" smtClean="0"/>
              <a:t>moins (étude de stabilité)</a:t>
            </a:r>
            <a:endParaRPr lang="fr-BE" sz="2800" dirty="0"/>
          </a:p>
          <a:p>
            <a:r>
              <a:rPr lang="fr-FR" sz="2800" dirty="0" smtClean="0"/>
              <a:t>Il n’y a pas de date de péremption sur les comprimés de KI, seulement une date de </a:t>
            </a:r>
            <a:r>
              <a:rPr lang="fr-BE" sz="2800" dirty="0" smtClean="0"/>
              <a:t>production</a:t>
            </a:r>
          </a:p>
          <a:p>
            <a:r>
              <a:rPr lang="fr-BE" sz="2800" dirty="0" smtClean="0"/>
              <a:t>Respect des conditions de conservation (emballage d’origine, température ambiante, à l’abris de la lumière et de l’humidité)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18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Prise</a:t>
            </a:r>
            <a:r>
              <a:rPr lang="nl-BE" dirty="0" smtClean="0"/>
              <a:t> </a:t>
            </a:r>
            <a:r>
              <a:rPr lang="nl-BE" dirty="0" err="1" smtClean="0"/>
              <a:t>d’Iodure</a:t>
            </a:r>
            <a:r>
              <a:rPr lang="nl-BE" dirty="0" smtClean="0"/>
              <a:t> de </a:t>
            </a:r>
            <a:r>
              <a:rPr lang="nl-BE" dirty="0" err="1" smtClean="0"/>
              <a:t>Potassium</a:t>
            </a:r>
            <a:r>
              <a:rPr lang="nl-BE" dirty="0" smtClean="0"/>
              <a:t> (KI)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800" dirty="0" smtClean="0"/>
              <a:t>Lors d’un incident nucléaire lors duquel de l’iode radioactif est libéré</a:t>
            </a:r>
          </a:p>
          <a:p>
            <a:r>
              <a:rPr lang="fr-BE" sz="2800" dirty="0" smtClean="0"/>
              <a:t>L’apport d’iode stable (KI) protège la glande thyroïde en la saturant si bien que l’Iode radioactif (I 131) est alors éliminé par les urines</a:t>
            </a:r>
          </a:p>
          <a:p>
            <a:r>
              <a:rPr lang="fr-FR" sz="2800" dirty="0" smtClean="0"/>
              <a:t>Efficacité </a:t>
            </a:r>
            <a:r>
              <a:rPr lang="fr-FR" sz="2800" dirty="0"/>
              <a:t>pour protéger la thyroïde afin d’éviter le développement à long terme de </a:t>
            </a:r>
            <a:r>
              <a:rPr lang="fr-FR" sz="2800" dirty="0" smtClean="0"/>
              <a:t>cancers</a:t>
            </a:r>
            <a:endParaRPr lang="fr-BE" sz="2800" dirty="0" smtClean="0"/>
          </a:p>
          <a:p>
            <a:r>
              <a:rPr lang="fr-BE" sz="2800" dirty="0" smtClean="0"/>
              <a:t>Depuis 1999, distribution prévue dans le périmètre de 20 km autour d’un site nucléaire (10 km pour l’IRE)</a:t>
            </a:r>
          </a:p>
          <a:p>
            <a:r>
              <a:rPr lang="fr-BE" sz="2800" dirty="0" smtClean="0"/>
              <a:t>Depuis 2018, stratégie de </a:t>
            </a:r>
            <a:r>
              <a:rPr lang="fr-BE" sz="2800" dirty="0" err="1" smtClean="0"/>
              <a:t>prédistribution</a:t>
            </a:r>
            <a:r>
              <a:rPr lang="fr-BE" sz="2800" dirty="0" smtClean="0"/>
              <a:t> étendue à toutes les personnes et institutions sur le sol belge qui ont la charge d’enfants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825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Stock</a:t>
            </a:r>
            <a:r>
              <a:rPr lang="nl-BE" dirty="0" smtClean="0"/>
              <a:t> </a:t>
            </a:r>
            <a:r>
              <a:rPr lang="nl-BE" dirty="0" err="1" smtClean="0"/>
              <a:t>d’Iodure</a:t>
            </a:r>
            <a:r>
              <a:rPr lang="nl-BE" dirty="0" smtClean="0"/>
              <a:t> de </a:t>
            </a:r>
            <a:r>
              <a:rPr lang="nl-BE" dirty="0" err="1" smtClean="0"/>
              <a:t>Potassium</a:t>
            </a:r>
            <a:r>
              <a:rPr lang="nl-BE" dirty="0" smtClean="0"/>
              <a:t> (KI)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/>
              <a:t>Selon le NCCN, 720 000 boîtes de comprimés d'iodes circulent déjà au sein de la population </a:t>
            </a:r>
            <a:r>
              <a:rPr lang="fr-FR" sz="2800" dirty="0" smtClean="0"/>
              <a:t>belge</a:t>
            </a:r>
          </a:p>
          <a:p>
            <a:r>
              <a:rPr lang="fr-FR" sz="2800" dirty="0" smtClean="0"/>
              <a:t>Les </a:t>
            </a:r>
            <a:r>
              <a:rPr lang="fr-FR" sz="2800" dirty="0"/>
              <a:t>pharmaciens peuvent encore fournir plus de 1 300 000 </a:t>
            </a:r>
            <a:r>
              <a:rPr lang="fr-FR" sz="2800" dirty="0" smtClean="0"/>
              <a:t>boîtes</a:t>
            </a:r>
          </a:p>
          <a:p>
            <a:r>
              <a:rPr lang="fr-FR" sz="2800" dirty="0" smtClean="0"/>
              <a:t>Les </a:t>
            </a:r>
            <a:r>
              <a:rPr lang="fr-FR" sz="2800" dirty="0"/>
              <a:t>pharmaciens disposent également en officine d'un stock de matière première leur permettant de produire des stocks </a:t>
            </a:r>
            <a:r>
              <a:rPr lang="fr-FR" sz="2800" dirty="0" smtClean="0"/>
              <a:t>supplémentaires</a:t>
            </a:r>
          </a:p>
          <a:p>
            <a:r>
              <a:rPr lang="fr-FR" sz="2800" dirty="0" smtClean="0"/>
              <a:t>La Protection civile dispose de  </a:t>
            </a:r>
            <a:r>
              <a:rPr lang="fr-FR" sz="2800" dirty="0"/>
              <a:t>plus de 700 000 </a:t>
            </a:r>
            <a:r>
              <a:rPr lang="fr-FR" sz="2800" dirty="0" smtClean="0"/>
              <a:t>boîtes</a:t>
            </a:r>
            <a:endParaRPr lang="fr-FR" sz="2800" dirty="0"/>
          </a:p>
          <a:p>
            <a:endParaRPr lang="fr-BE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76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Prise</a:t>
            </a:r>
            <a:r>
              <a:rPr lang="nl-BE" dirty="0" smtClean="0"/>
              <a:t> </a:t>
            </a:r>
            <a:r>
              <a:rPr lang="nl-BE" dirty="0" err="1" smtClean="0"/>
              <a:t>d’Iodure</a:t>
            </a:r>
            <a:r>
              <a:rPr lang="nl-BE" dirty="0" smtClean="0"/>
              <a:t> de </a:t>
            </a:r>
            <a:r>
              <a:rPr lang="nl-BE" dirty="0" err="1" smtClean="0"/>
              <a:t>Potassium</a:t>
            </a:r>
            <a:r>
              <a:rPr lang="nl-BE" dirty="0" smtClean="0"/>
              <a:t> (KI)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24/05/2022</a:t>
            </a: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1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81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920482" y="1557339"/>
            <a:ext cx="7333861" cy="728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kumimoji="0" lang="nl-BE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CCB 10 du 08Jun22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3648076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0" algn="ctr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fr-BE" sz="2400" dirty="0" smtClean="0">
                <a:solidFill>
                  <a:schemeClr val="bg1">
                    <a:lumMod val="65000"/>
                  </a:schemeClr>
                </a:solidFill>
              </a:rPr>
              <a:t>Physical Evaluation of Fitness</a:t>
            </a:r>
            <a:endParaRPr lang="en-US" sz="2400" b="1" dirty="0">
              <a:solidFill>
                <a:schemeClr val="bg1">
                  <a:lumMod val="6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9736" y="3489326"/>
            <a:ext cx="410505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Med </a:t>
            </a:r>
            <a:r>
              <a:rPr lang="fr-BE" sz="1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Cdt Soetaert </a:t>
            </a: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– </a:t>
            </a:r>
            <a:r>
              <a:rPr lang="fr-BE" sz="14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Cel</a:t>
            </a:r>
            <a:r>
              <a:rPr lang="fr-BE" sz="14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AMT Florennes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987" y="2735299"/>
            <a:ext cx="876300" cy="900076"/>
          </a:xfrm>
          <a:prstGeom prst="rect">
            <a:avLst/>
          </a:prstGeom>
        </p:spPr>
      </p:pic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08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/06/2022</a:t>
            </a:r>
            <a:endParaRPr kumimoji="0" lang="nl-B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67768-2B9E-42D2-AB80-788585642500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2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Redémarrage</a:t>
            </a:r>
            <a:r>
              <a:rPr lang="nl-BE" dirty="0" smtClean="0"/>
              <a:t> </a:t>
            </a:r>
            <a:r>
              <a:rPr lang="nl-BE" dirty="0" err="1"/>
              <a:t>PhEF</a:t>
            </a:r>
            <a:r>
              <a:rPr lang="nl-BE" dirty="0"/>
              <a:t> : points </a:t>
            </a:r>
            <a:r>
              <a:rPr lang="nl-BE" dirty="0" err="1"/>
              <a:t>d'attention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Pas encore statutaire pour une grande partie du Mil : inutile de prendre des risques</a:t>
            </a:r>
          </a:p>
          <a:p>
            <a:pPr lvl="1"/>
            <a:r>
              <a:rPr lang="fr-FR" sz="2000" dirty="0"/>
              <a:t>Toute personne malade va d'abord chez le médecin</a:t>
            </a:r>
          </a:p>
          <a:p>
            <a:pPr lvl="1"/>
            <a:r>
              <a:rPr lang="fr-FR" sz="2000" dirty="0"/>
              <a:t>Attention particulière pour le </a:t>
            </a:r>
            <a:r>
              <a:rPr lang="fr-FR" sz="2000" dirty="0" smtClean="0"/>
              <a:t>« </a:t>
            </a:r>
            <a:r>
              <a:rPr lang="fr-FR" sz="2000" dirty="0" smtClean="0"/>
              <a:t>COVID long »</a:t>
            </a:r>
            <a:endParaRPr lang="fr-FR" sz="2000" dirty="0"/>
          </a:p>
          <a:p>
            <a:pPr lvl="1"/>
            <a:r>
              <a:rPr lang="fr-FR" sz="2000" dirty="0"/>
              <a:t>Retour après COVID-19 : </a:t>
            </a:r>
            <a:r>
              <a:rPr lang="fr-FR" sz="2000" dirty="0" smtClean="0"/>
              <a:t>algorithme des </a:t>
            </a:r>
            <a:r>
              <a:rPr lang="fr-FR" sz="2000" dirty="0"/>
              <a:t>médecins du sport pour la reprise des activités sportives</a:t>
            </a:r>
          </a:p>
          <a:p>
            <a:r>
              <a:rPr lang="fr-FR" sz="2400" dirty="0"/>
              <a:t>Arriéré aptitude </a:t>
            </a:r>
            <a:r>
              <a:rPr lang="fr-FR" sz="2400" dirty="0" err="1"/>
              <a:t>PhEF</a:t>
            </a:r>
            <a:r>
              <a:rPr lang="fr-FR" sz="2400" dirty="0"/>
              <a:t> : PRIO à déterminer</a:t>
            </a:r>
          </a:p>
          <a:p>
            <a:pPr lvl="1"/>
            <a:r>
              <a:rPr lang="fr-FR" sz="2000" dirty="0" err="1"/>
              <a:t>PhEF</a:t>
            </a:r>
            <a:r>
              <a:rPr lang="fr-FR" sz="2000" dirty="0"/>
              <a:t> statutaires</a:t>
            </a:r>
          </a:p>
          <a:p>
            <a:pPr lvl="1"/>
            <a:r>
              <a:rPr lang="fr-FR" sz="2000" dirty="0"/>
              <a:t>Mil opérationnels</a:t>
            </a:r>
          </a:p>
          <a:p>
            <a:pPr lvl="1"/>
            <a:r>
              <a:rPr lang="fr-FR" sz="2000" dirty="0"/>
              <a:t>Mil moins de 50 ans</a:t>
            </a:r>
          </a:p>
          <a:p>
            <a:pPr lvl="1"/>
            <a:r>
              <a:rPr lang="fr-FR" sz="2000" dirty="0"/>
              <a:t>Mil de plus de 50 ans</a:t>
            </a:r>
          </a:p>
          <a:p>
            <a:r>
              <a:rPr lang="fr-FR" sz="2400" dirty="0"/>
              <a:t>Besoin </a:t>
            </a:r>
            <a:r>
              <a:rPr lang="fr-FR" sz="2400" dirty="0" smtClean="0"/>
              <a:t>d’entrainement (déconditionnement)</a:t>
            </a:r>
            <a:endParaRPr lang="fr-FR" sz="2400" dirty="0"/>
          </a:p>
          <a:p>
            <a:r>
              <a:rPr lang="fr-FR" sz="2400" dirty="0"/>
              <a:t>Reprise prévue le 01 Sep </a:t>
            </a:r>
            <a:r>
              <a:rPr lang="fr-FR" sz="2400" dirty="0" smtClean="0"/>
              <a:t>22 ?</a:t>
            </a:r>
            <a:endParaRPr lang="nl-BE" dirty="0"/>
          </a:p>
          <a:p>
            <a:pPr lvl="1"/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24/05/2022</a:t>
            </a:r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67768-2B9E-42D2-AB80-788585642500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1755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Exécution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/>
              <a:t>De préférence à l'extérieur</a:t>
            </a:r>
          </a:p>
          <a:p>
            <a:r>
              <a:rPr lang="fr-FR" sz="2800" dirty="0"/>
              <a:t>Si à l’intérieur : ventilation et mesure du CO2</a:t>
            </a:r>
          </a:p>
          <a:p>
            <a:r>
              <a:rPr lang="fr-FR" sz="2800" dirty="0"/>
              <a:t>Évitez les contacts physiques </a:t>
            </a:r>
            <a:r>
              <a:rPr lang="fr-FR" sz="2800" dirty="0" smtClean="0"/>
              <a:t>à moins d’1m50</a:t>
            </a:r>
            <a:endParaRPr lang="fr-FR" sz="2800" dirty="0"/>
          </a:p>
          <a:p>
            <a:r>
              <a:rPr lang="fr-FR" sz="2800" dirty="0"/>
              <a:t>PTI stipule que le personnel ayant des problèmes médicaux doit d'abord consulter un médecin, surtout celui qui :</a:t>
            </a:r>
          </a:p>
          <a:p>
            <a:pPr lvl="1"/>
            <a:r>
              <a:rPr lang="fr-FR" sz="2400" dirty="0"/>
              <a:t>est anormalement fatigué, est plus susceptible d'être </a:t>
            </a:r>
            <a:r>
              <a:rPr lang="fr-FR" sz="2400" dirty="0" smtClean="0"/>
              <a:t>essoufflé à l’effort, </a:t>
            </a:r>
            <a:r>
              <a:rPr lang="fr-FR" sz="2400" dirty="0"/>
              <a:t>a </a:t>
            </a:r>
            <a:r>
              <a:rPr lang="fr-FR" sz="2400" dirty="0" smtClean="0"/>
              <a:t>une oppression thoracique, a présenté une syncope d’effort, </a:t>
            </a:r>
            <a:r>
              <a:rPr lang="fr-FR" sz="2400" dirty="0"/>
              <a:t>a des palpitations, ...</a:t>
            </a:r>
          </a:p>
          <a:p>
            <a:r>
              <a:rPr lang="fr-FR" sz="2800" dirty="0"/>
              <a:t>Med </a:t>
            </a:r>
            <a:r>
              <a:rPr lang="fr-FR" sz="2800" dirty="0" err="1"/>
              <a:t>Sp</a:t>
            </a:r>
            <a:r>
              <a:rPr lang="fr-FR" sz="2800" dirty="0"/>
              <a:t> à fournir</a:t>
            </a:r>
            <a:endParaRPr lang="nl-BE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24/05/2022</a:t>
            </a:r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067768-2B9E-42D2-AB80-788585642500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7282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Législation PUI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2800" dirty="0" smtClean="0"/>
          </a:p>
          <a:p>
            <a:r>
              <a:rPr lang="fr-FR" sz="2800" dirty="0" smtClean="0"/>
              <a:t>Depuis </a:t>
            </a:r>
            <a:r>
              <a:rPr lang="fr-FR" sz="2800" dirty="0"/>
              <a:t>1991, il existe en Belgique un plan d’urgence fédéral pour les situations où de la radioactivité serait ou pourrait être libérée dans </a:t>
            </a:r>
            <a:r>
              <a:rPr lang="fr-FR" sz="2800" dirty="0" smtClean="0"/>
              <a:t>l’environnement</a:t>
            </a:r>
          </a:p>
          <a:p>
            <a:r>
              <a:rPr lang="nl-BE" sz="2800" dirty="0"/>
              <a:t>Ref: </a:t>
            </a:r>
            <a:r>
              <a:rPr lang="fr-FR" sz="2800" dirty="0"/>
              <a:t>AR du 1 mars 2018 : plan d’urgence nucléaire et radiologique pour le territoire belge</a:t>
            </a:r>
            <a:r>
              <a:rPr lang="nl-BE" sz="2800" dirty="0"/>
              <a:t> (M.B. 6 mars 2018)</a:t>
            </a:r>
          </a:p>
          <a:p>
            <a:pPr marL="0" lvl="0" indent="0">
              <a:buNone/>
            </a:pPr>
            <a:endParaRPr lang="nl-BE" sz="2400" dirty="0"/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412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CAT si risque d’exposition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Se </a:t>
            </a:r>
            <a:r>
              <a:rPr lang="fr-FR" sz="2800" dirty="0"/>
              <a:t>mettre à </a:t>
            </a:r>
            <a:r>
              <a:rPr lang="fr-FR" sz="2800" dirty="0" smtClean="0"/>
              <a:t>l'abri dans un bâtiment en dur</a:t>
            </a:r>
          </a:p>
          <a:p>
            <a:r>
              <a:rPr lang="fr-FR" sz="2800" dirty="0" smtClean="0"/>
              <a:t>Fermer portes et fenêtres et couper la ventilation</a:t>
            </a:r>
          </a:p>
          <a:p>
            <a:r>
              <a:rPr lang="fr-FR" sz="2800" dirty="0"/>
              <a:t>Si vous êtes dans un véhicule, gagner </a:t>
            </a:r>
            <a:r>
              <a:rPr lang="fr-FR" sz="2800" dirty="0" smtClean="0"/>
              <a:t>ASAP un </a:t>
            </a:r>
            <a:r>
              <a:rPr lang="fr-FR" sz="2800" dirty="0"/>
              <a:t>abri </a:t>
            </a:r>
            <a:endParaRPr lang="fr-FR" sz="2800" dirty="0" smtClean="0"/>
          </a:p>
          <a:p>
            <a:r>
              <a:rPr lang="fr-FR" sz="2800" dirty="0" smtClean="0"/>
              <a:t>Prévoir </a:t>
            </a:r>
            <a:r>
              <a:rPr lang="fr-FR" sz="2800" dirty="0"/>
              <a:t>suffisamment de nourriture et </a:t>
            </a:r>
            <a:r>
              <a:rPr lang="fr-FR" sz="2800" dirty="0" smtClean="0"/>
              <a:t>d’eau dans les abris</a:t>
            </a:r>
            <a:endParaRPr lang="fr-FR" sz="2800" dirty="0"/>
          </a:p>
          <a:p>
            <a:r>
              <a:rPr lang="fr-FR" sz="2800" dirty="0"/>
              <a:t>Ne pas toucher aux objets (à son véhicule notamment), </a:t>
            </a:r>
            <a:endParaRPr lang="fr-FR" sz="2800" dirty="0" smtClean="0"/>
          </a:p>
          <a:p>
            <a:pPr marL="0" indent="0">
              <a:buNone/>
            </a:pPr>
            <a:r>
              <a:rPr lang="fr-FR" sz="2800" dirty="0"/>
              <a:t> </a:t>
            </a:r>
            <a:r>
              <a:rPr lang="fr-FR" sz="2800" dirty="0" smtClean="0"/>
              <a:t>   aux </a:t>
            </a:r>
            <a:r>
              <a:rPr lang="fr-FR" sz="2800" dirty="0"/>
              <a:t>aliments, à </a:t>
            </a:r>
            <a:r>
              <a:rPr lang="fr-FR" sz="2800" dirty="0" smtClean="0"/>
              <a:t>l'eau à l’extérieur des abris</a:t>
            </a:r>
            <a:endParaRPr lang="fr-FR" sz="2800" dirty="0"/>
          </a:p>
          <a:p>
            <a:r>
              <a:rPr lang="fr-FR" sz="2800" dirty="0"/>
              <a:t>S'il pleut, de laisser à l'extérieur tout ce qui aurait pu être mouillé par la pluie (parapluie, chaussures, manteau, imperméable</a:t>
            </a:r>
            <a:r>
              <a:rPr lang="fr-FR" sz="2800" dirty="0" smtClean="0"/>
              <a:t>...)</a:t>
            </a:r>
          </a:p>
          <a:p>
            <a:r>
              <a:rPr lang="fr-FR" sz="2800" dirty="0"/>
              <a:t>Changer de vêtements au cas où la contamination aurait déjà eu lieu.</a:t>
            </a:r>
          </a:p>
          <a:p>
            <a:pPr marL="0" indent="0">
              <a:buNone/>
            </a:pPr>
            <a:endParaRPr lang="fr-FR" sz="2800" dirty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 smtClean="0"/>
          </a:p>
          <a:p>
            <a:endParaRPr lang="fr-FR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45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CAT si risque d’exposition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Se </a:t>
            </a:r>
            <a:r>
              <a:rPr lang="fr-FR" sz="2800" dirty="0"/>
              <a:t>tenir informé</a:t>
            </a:r>
            <a:r>
              <a:rPr lang="fr-FR" sz="2800" b="1" dirty="0"/>
              <a:t> </a:t>
            </a:r>
            <a:r>
              <a:rPr lang="fr-FR" sz="2800" dirty="0"/>
              <a:t>pour respecter les consignes de protection des pouvoirs publics (sur la prise d'</a:t>
            </a:r>
            <a:r>
              <a:rPr lang="fr-FR" sz="2800" u="sng" dirty="0">
                <a:hlinkClick r:id="rId2" tooltip="Iode"/>
              </a:rPr>
              <a:t>iode</a:t>
            </a:r>
            <a:r>
              <a:rPr lang="fr-FR" sz="2800" dirty="0"/>
              <a:t> notamment) diffusées par les </a:t>
            </a:r>
            <a:r>
              <a:rPr lang="fr-FR" sz="2800" dirty="0" smtClean="0"/>
              <a:t>médias (application </a:t>
            </a:r>
            <a:r>
              <a:rPr lang="fr-FR" sz="2800" dirty="0" err="1" smtClean="0"/>
              <a:t>BeAlert</a:t>
            </a:r>
            <a:r>
              <a:rPr lang="fr-FR" sz="2800" dirty="0" smtClean="0"/>
              <a:t>)</a:t>
            </a:r>
          </a:p>
          <a:p>
            <a:r>
              <a:rPr lang="fr-FR" sz="2800" dirty="0" smtClean="0"/>
              <a:t>Ne </a:t>
            </a:r>
            <a:r>
              <a:rPr lang="fr-FR" sz="2800" dirty="0"/>
              <a:t>pas aller chercher ses enfants à </a:t>
            </a:r>
            <a:r>
              <a:rPr lang="fr-FR" sz="2800" dirty="0" smtClean="0"/>
              <a:t>l'école, ne </a:t>
            </a:r>
            <a:r>
              <a:rPr lang="fr-FR" sz="2800" dirty="0"/>
              <a:t>pas chercher à rejoindre sa </a:t>
            </a:r>
            <a:r>
              <a:rPr lang="fr-FR" sz="2800" dirty="0" smtClean="0"/>
              <a:t>famille</a:t>
            </a:r>
          </a:p>
          <a:p>
            <a:r>
              <a:rPr lang="fr-FR" sz="2800" dirty="0" smtClean="0"/>
              <a:t>Ne </a:t>
            </a:r>
            <a:r>
              <a:rPr lang="fr-FR" sz="2800" dirty="0"/>
              <a:t>pas téléphoner</a:t>
            </a:r>
            <a:r>
              <a:rPr lang="fr-FR" sz="2800" b="1" dirty="0"/>
              <a:t> </a:t>
            </a:r>
            <a:r>
              <a:rPr lang="fr-FR" sz="2800" dirty="0"/>
              <a:t>pour éviter de saturer les communications et empêcher les secours </a:t>
            </a:r>
            <a:r>
              <a:rPr lang="fr-FR" sz="2800" dirty="0" smtClean="0"/>
              <a:t>d'agir</a:t>
            </a:r>
            <a:endParaRPr lang="fr-FR" sz="2800" dirty="0"/>
          </a:p>
          <a:p>
            <a:r>
              <a:rPr lang="fr-FR" sz="2800" dirty="0" smtClean="0"/>
              <a:t>Se </a:t>
            </a:r>
            <a:r>
              <a:rPr lang="fr-FR" sz="2800" dirty="0"/>
              <a:t>préparer à une évacuation </a:t>
            </a:r>
            <a:endParaRPr lang="fr-FR" sz="2800" dirty="0" smtClean="0"/>
          </a:p>
          <a:p>
            <a:r>
              <a:rPr lang="fr-FR" sz="2800" dirty="0" smtClean="0"/>
              <a:t>Un MAG avec filtre à particules peut </a:t>
            </a:r>
            <a:r>
              <a:rPr lang="fr-FR" sz="2800" dirty="0"/>
              <a:t>s’avérer utile en cas d’accident </a:t>
            </a:r>
            <a:r>
              <a:rPr lang="fr-FR" sz="2800" dirty="0" smtClean="0"/>
              <a:t>nucléaire</a:t>
            </a:r>
          </a:p>
          <a:p>
            <a:endParaRPr lang="fr-FR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537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Prise </a:t>
            </a:r>
            <a:r>
              <a:rPr lang="fr-FR" dirty="0"/>
              <a:t>des comprimés d’iode 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/>
              <a:t>A</a:t>
            </a:r>
            <a:r>
              <a:rPr lang="fr-FR" sz="2800" dirty="0" smtClean="0"/>
              <a:t> </a:t>
            </a:r>
            <a:r>
              <a:rPr lang="fr-FR" sz="2800" dirty="0"/>
              <a:t>prendre à la recommandation des autorités </a:t>
            </a:r>
            <a:r>
              <a:rPr lang="fr-FR" sz="2800" dirty="0" smtClean="0"/>
              <a:t>compétentes, </a:t>
            </a:r>
            <a:r>
              <a:rPr lang="fr-FR" sz="2800" dirty="0"/>
              <a:t>idéalement peu de temps avant l’exposition </a:t>
            </a:r>
            <a:r>
              <a:rPr lang="fr-FR" sz="2800" dirty="0" smtClean="0"/>
              <a:t>attendue</a:t>
            </a:r>
          </a:p>
          <a:p>
            <a:r>
              <a:rPr lang="fr-FR" sz="2800" dirty="0" smtClean="0"/>
              <a:t>Des logiciels simulent la localisation et le timing du </a:t>
            </a:r>
            <a:r>
              <a:rPr lang="fr-FR" sz="2800" dirty="0" err="1" smtClean="0"/>
              <a:t>fall</a:t>
            </a:r>
            <a:r>
              <a:rPr lang="fr-FR" sz="2800" dirty="0" smtClean="0"/>
              <a:t>-out</a:t>
            </a:r>
          </a:p>
          <a:p>
            <a:r>
              <a:rPr lang="fr-FR" sz="2800" dirty="0" smtClean="0"/>
              <a:t>Plus </a:t>
            </a:r>
            <a:r>
              <a:rPr lang="fr-FR" sz="2800" dirty="0"/>
              <a:t>l’explosion est forte, plus les particules sur lesquelles se déposent les produits radioactifs sont fines et plus elles peuvent être transportées loin</a:t>
            </a:r>
            <a:endParaRPr lang="fr-FR" sz="2800" dirty="0" smtClean="0"/>
          </a:p>
          <a:p>
            <a:r>
              <a:rPr lang="fr-BE" sz="2800" dirty="0" smtClean="0"/>
              <a:t>P</a:t>
            </a:r>
            <a:r>
              <a:rPr lang="fr-FR" dirty="0" smtClean="0"/>
              <a:t>as pour les plus de </a:t>
            </a:r>
            <a:r>
              <a:rPr lang="fr-FR" dirty="0"/>
              <a:t>45 </a:t>
            </a:r>
            <a:r>
              <a:rPr lang="fr-FR" dirty="0" smtClean="0"/>
              <a:t>ans, pas si dysthyroïdie, pas si FA</a:t>
            </a:r>
          </a:p>
          <a:p>
            <a:r>
              <a:rPr lang="fr-FR" dirty="0" smtClean="0"/>
              <a:t>Autorisé si allergie « à l’iode »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38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</a:t>
            </a:r>
            <a:r>
              <a:rPr lang="fr-FR" dirty="0" smtClean="0"/>
              <a:t>adionucléides produits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I-131 avec une T1/2 : 8</a:t>
            </a:r>
            <a:r>
              <a:rPr lang="fr-FR" dirty="0"/>
              <a:t> </a:t>
            </a:r>
            <a:r>
              <a:rPr lang="fr-FR" dirty="0" smtClean="0"/>
              <a:t>jours</a:t>
            </a:r>
          </a:p>
          <a:p>
            <a:r>
              <a:rPr lang="fr-FR" dirty="0" smtClean="0"/>
              <a:t>Xe : </a:t>
            </a:r>
            <a:r>
              <a:rPr lang="fr-FR" dirty="0"/>
              <a:t>ne s’accumule </a:t>
            </a:r>
            <a:r>
              <a:rPr lang="fr-FR" dirty="0" smtClean="0"/>
              <a:t>pas </a:t>
            </a:r>
            <a:r>
              <a:rPr lang="fr-FR" dirty="0"/>
              <a:t>dans le corps comme l’iode </a:t>
            </a:r>
            <a:endParaRPr lang="fr-FR" dirty="0" smtClean="0"/>
          </a:p>
          <a:p>
            <a:r>
              <a:rPr lang="fr-FR" dirty="0" smtClean="0"/>
              <a:t>Cs-137 avec une T1/2 : 30</a:t>
            </a:r>
            <a:r>
              <a:rPr lang="fr-FR" dirty="0"/>
              <a:t> </a:t>
            </a:r>
            <a:r>
              <a:rPr lang="fr-FR" dirty="0" smtClean="0"/>
              <a:t>ans</a:t>
            </a:r>
          </a:p>
          <a:p>
            <a:r>
              <a:rPr lang="fr-FR" dirty="0" smtClean="0"/>
              <a:t>Le césium </a:t>
            </a:r>
            <a:r>
              <a:rPr lang="fr-FR" dirty="0"/>
              <a:t>peut provoquer une contamination à long terme du sol, ce qui – comme à Fukushima – empêche les gens de demeurer ou de vivre dans certaines régions pendant une longue période.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7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Effet de l’I-131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 À Tchernobyl, nous </a:t>
            </a:r>
            <a:r>
              <a:rPr lang="fr-FR" dirty="0" smtClean="0"/>
              <a:t>a </a:t>
            </a:r>
            <a:r>
              <a:rPr lang="fr-FR" dirty="0"/>
              <a:t>constaté que la glande thyroïde des personnes immédiatement exposées à de fortes doses était complètement détruite, de sorte que ces personnes devaient ensuite prendre des hormones thyroïdiennes à vie. </a:t>
            </a:r>
            <a:endParaRPr lang="fr-FR" dirty="0" smtClean="0"/>
          </a:p>
          <a:p>
            <a:r>
              <a:rPr lang="fr-FR" dirty="0"/>
              <a:t>A</a:t>
            </a:r>
            <a:r>
              <a:rPr lang="fr-FR" dirty="0" smtClean="0"/>
              <a:t>u </a:t>
            </a:r>
            <a:r>
              <a:rPr lang="fr-FR" dirty="0"/>
              <a:t>fil du temps, il s’est avéré que de nombreux enfants exposés à de plus faibles doses après la catastrophe ont développé un cancer de la thyroïde des années plus tard</a:t>
            </a:r>
            <a:r>
              <a:rPr lang="fr-FR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21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Effet de l’I-131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Chez </a:t>
            </a:r>
            <a:r>
              <a:rPr lang="fr-FR" dirty="0"/>
              <a:t>les adultes, il n’y a eu aucune augmentation du nombre de diagnostics de cancer de la thyroïde</a:t>
            </a:r>
            <a:r>
              <a:rPr lang="fr-FR" dirty="0" smtClean="0"/>
              <a:t>.</a:t>
            </a:r>
          </a:p>
          <a:p>
            <a:r>
              <a:rPr lang="fr-FR" dirty="0"/>
              <a:t>Il est également frappant de constater que l’incidence d’autres types de cancer n’a pas non plus augmenté, pas même dans les structures environnantes telles que l’œsophage ou la </a:t>
            </a:r>
            <a:r>
              <a:rPr lang="fr-FR" dirty="0" smtClean="0"/>
              <a:t>trachée</a:t>
            </a:r>
          </a:p>
          <a:p>
            <a:r>
              <a:rPr lang="fr-FR" dirty="0" smtClean="0"/>
              <a:t>Il </a:t>
            </a:r>
            <a:r>
              <a:rPr lang="fr-FR" dirty="0"/>
              <a:t>n’y a pas eu non plus d’augmentation des anomalies congénitales après les catastrophes de Tchernobyl et de Fukushima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987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Effet de l’I-131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</a:t>
            </a:r>
            <a:r>
              <a:rPr lang="fr-FR" dirty="0" smtClean="0"/>
              <a:t>xposition en </a:t>
            </a:r>
            <a:r>
              <a:rPr lang="fr-FR" dirty="0"/>
              <a:t>partie par inhalation, mais surtout par la consommation d’aliments contenant de l’iode </a:t>
            </a:r>
            <a:r>
              <a:rPr lang="fr-FR" dirty="0" smtClean="0"/>
              <a:t>radioactif</a:t>
            </a:r>
          </a:p>
          <a:p>
            <a:r>
              <a:rPr lang="fr-FR" dirty="0" smtClean="0"/>
              <a:t>On </a:t>
            </a:r>
            <a:r>
              <a:rPr lang="fr-FR" dirty="0"/>
              <a:t>a constaté </a:t>
            </a:r>
            <a:r>
              <a:rPr lang="fr-FR" dirty="0" smtClean="0"/>
              <a:t>à Tchernobyl que </a:t>
            </a:r>
            <a:r>
              <a:rPr lang="fr-FR" dirty="0"/>
              <a:t>le lait en particulier contenait des concentrations élevées: la radioactivité est en quelque sorte concentrée dans le lait parce que les vaches broutent une grande surface </a:t>
            </a:r>
            <a:r>
              <a:rPr lang="fr-FR" dirty="0" smtClean="0"/>
              <a:t>d’herbe contaminée</a:t>
            </a:r>
          </a:p>
          <a:p>
            <a:r>
              <a:rPr lang="fr-FR" dirty="0"/>
              <a:t>L</a:t>
            </a:r>
            <a:r>
              <a:rPr lang="fr-FR" dirty="0" smtClean="0"/>
              <a:t>e </a:t>
            </a:r>
            <a:r>
              <a:rPr lang="fr-FR" dirty="0"/>
              <a:t>plan d’urgence en Belgique prévoit des valeurs limites très basses pour la chaîne </a:t>
            </a:r>
            <a:r>
              <a:rPr lang="fr-FR" dirty="0" smtClean="0"/>
              <a:t>alimentaire.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08</a:t>
            </a: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/06/2022</a:t>
            </a: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67768-2B9E-42D2-AB80-78858564250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2504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PT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898</Words>
  <Application>Microsoft Office PowerPoint</Application>
  <PresentationFormat>Grand écran</PresentationFormat>
  <Paragraphs>139</Paragraphs>
  <Slides>18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Courier New</vt:lpstr>
      <vt:lpstr>Times New Roman</vt:lpstr>
      <vt:lpstr>Template_PPT_V4</vt:lpstr>
      <vt:lpstr>Présentation PowerPoint</vt:lpstr>
      <vt:lpstr>Législation PUI</vt:lpstr>
      <vt:lpstr>CAT si risque d’exposition</vt:lpstr>
      <vt:lpstr>CAT si risque d’exposition</vt:lpstr>
      <vt:lpstr>Prise des comprimés d’iode </vt:lpstr>
      <vt:lpstr>Radionucléides produits</vt:lpstr>
      <vt:lpstr>Effet de l’I-131</vt:lpstr>
      <vt:lpstr>Effet de l’I-131</vt:lpstr>
      <vt:lpstr>Effet de l’I-131</vt:lpstr>
      <vt:lpstr>Actions</vt:lpstr>
      <vt:lpstr>Actions</vt:lpstr>
      <vt:lpstr>Comprimés d’Iodure de Potassium (KI)</vt:lpstr>
      <vt:lpstr>Prise d’Iodure de Potassium (KI)</vt:lpstr>
      <vt:lpstr>Stock d’Iodure de Potassium (KI)</vt:lpstr>
      <vt:lpstr>Prise d’Iodure de Potassium (KI)</vt:lpstr>
      <vt:lpstr>Présentation PowerPoint</vt:lpstr>
      <vt:lpstr>Redémarrage PhEF : points d'attention</vt:lpstr>
      <vt:lpstr>Exécution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Ben Meeusen</dc:creator>
  <cp:lastModifiedBy>Compte Microsoft</cp:lastModifiedBy>
  <cp:revision>90</cp:revision>
  <dcterms:created xsi:type="dcterms:W3CDTF">2020-04-29T10:24:32Z</dcterms:created>
  <dcterms:modified xsi:type="dcterms:W3CDTF">2022-06-04T22:26:34Z</dcterms:modified>
</cp:coreProperties>
</file>