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1"/>
  </p:notesMasterIdLst>
  <p:sldIdLst>
    <p:sldId id="256" r:id="rId5"/>
    <p:sldId id="257" r:id="rId6"/>
    <p:sldId id="259" r:id="rId7"/>
    <p:sldId id="260" r:id="rId8"/>
    <p:sldId id="262" r:id="rId9"/>
    <p:sldId id="263" r:id="rId10"/>
    <p:sldId id="264" r:id="rId11"/>
    <p:sldId id="288" r:id="rId12"/>
    <p:sldId id="289" r:id="rId13"/>
    <p:sldId id="291" r:id="rId14"/>
    <p:sldId id="292" r:id="rId15"/>
    <p:sldId id="293" r:id="rId16"/>
    <p:sldId id="287" r:id="rId17"/>
    <p:sldId id="266" r:id="rId18"/>
    <p:sldId id="285" r:id="rId19"/>
    <p:sldId id="268" r:id="rId20"/>
    <p:sldId id="269" r:id="rId21"/>
    <p:sldId id="274" r:id="rId22"/>
    <p:sldId id="278" r:id="rId23"/>
    <p:sldId id="279" r:id="rId24"/>
    <p:sldId id="290" r:id="rId25"/>
    <p:sldId id="294" r:id="rId26"/>
    <p:sldId id="295" r:id="rId27"/>
    <p:sldId id="280" r:id="rId28"/>
    <p:sldId id="284" r:id="rId29"/>
    <p:sldId id="258" r:id="rId3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115" autoAdjust="0"/>
  </p:normalViewPr>
  <p:slideViewPr>
    <p:cSldViewPr>
      <p:cViewPr varScale="1">
        <p:scale>
          <a:sx n="88" d="100"/>
          <a:sy n="88" d="100"/>
        </p:scale>
        <p:origin x="654" y="90"/>
      </p:cViewPr>
      <p:guideLst>
        <p:guide orient="horz" pos="2160"/>
        <p:guide pos="2880"/>
      </p:guideLst>
    </p:cSldViewPr>
  </p:slideViewPr>
  <p:notesTextViewPr>
    <p:cViewPr>
      <p:scale>
        <a:sx n="1" d="1"/>
        <a:sy n="1" d="1"/>
      </p:scale>
      <p:origin x="0" y="0"/>
    </p:cViewPr>
  </p:notesTextViewPr>
  <p:sorterViewPr>
    <p:cViewPr>
      <p:scale>
        <a:sx n="100" d="100"/>
        <a:sy n="100" d="100"/>
      </p:scale>
      <p:origin x="0" y="-658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F14659-5901-49A0-8315-D64DBED41E62}" type="datetimeFigureOut">
              <a:rPr lang="fr-BE" smtClean="0"/>
              <a:t>07/03/2022</a:t>
            </a:fld>
            <a:endParaRPr lang="fr-B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B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B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41AE3F-CADB-473B-B645-18E12119140F}" type="slidenum">
              <a:rPr lang="fr-BE" smtClean="0"/>
              <a:t>‹#›</a:t>
            </a:fld>
            <a:endParaRPr lang="fr-BE"/>
          </a:p>
        </p:txBody>
      </p:sp>
    </p:spTree>
    <p:extLst>
      <p:ext uri="{BB962C8B-B14F-4D97-AF65-F5344CB8AC3E}">
        <p14:creationId xmlns:p14="http://schemas.microsoft.com/office/powerpoint/2010/main" val="3527394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dekast.mil.intra/Records/ArchiefLijn/158/2021/20211222_IU_21-50240456_Analyses_des_risques_exposition_amiante_maintenances_correctives_12_5_et_45_kVa.docx"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dekast.mil.intra/Records/ArchiefLijn/11/COMOPSAIR/2022/20220119_IU_22-50009690-guidelines_asbestos_on_power_generators_erratum.docx"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file:///\\idcn.mil.intra\unitdata\2WTAC\0_WB\SLPPT\Dossier%20Atelier\dossier%20atelier.docx"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file:///\\idcn.mil.intra\UnitData\2WTAC\9_ICS\INDIC\Steering\tableau%20de%20bord%20WB@FS.xlsx" TargetMode="Externa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dekast.mil.intra/Records/ArchiefLijn/158/2021/20210414_IU_21-50067887-Pr%C3%A9vention%20silice.docx"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intranet.mil.intra/sites/Portal/Documents/2021/20210309_DGHWB_CampagneOSGW_01_F.pdf"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dekast.mil.intra/Records/ArchiefLijn/689/2018/20180807_BU_18-50038561-S%C3%A9curit%C3%A9%20des%20machines.docx" TargetMode="External"/><Relationship Id="rId2" Type="http://schemas.openxmlformats.org/officeDocument/2006/relationships/slide" Target="../slides/slide7.xml"/><Relationship Id="rId1" Type="http://schemas.openxmlformats.org/officeDocument/2006/relationships/notesMaster" Target="../notesMasters/notesMaster1.xml"/><Relationship Id="rId5" Type="http://schemas.openxmlformats.org/officeDocument/2006/relationships/hyperlink" Target="file:///\\idcn.mil.intra\UnitData\2WTAC\FLS\00.COMMON\08.BIEN-ETRE\07.SLPPT\01.CCB\CCB%202019\DEC19\Ateliers%20fer" TargetMode="External"/><Relationship Id="rId4" Type="http://schemas.openxmlformats.org/officeDocument/2006/relationships/hyperlink" Target="https://dekast.mil.intra/Records/ArchiefLijn/689/2019/20191129_BU_19-50267247-Machineveiligheid_StaVaZa.docx"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qrnode.mil.intra/LRF/XMLWeb/ProcessDescriptor/descriptor/ILIAS/budget/Budget_Pord.xml?@BudgetYear=2020&amp;@Catalog=288&amp;@PR=EBUT&amp;@SubSys=TVX&amp;@PurOrg=02UC&amp;@DOPA=5003&amp;@BA=121101&amp;@ProcOff=VISO&amp;execute=TRUE&amp;collapse=TRUE"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s://qrnode.mil.intra/LRF/XMLWeb/ProcessDescriptor/descriptor/ILIAS/budget/Budget_Pord.xml?@BudgetYear=2020&amp;@Catalog=518&amp;@PR=42UT&amp;@SubSys=TVX&amp;@PurOrg=02UC&amp;@DOPA=5031&amp;@BA=720001&amp;@ProcOff=VISO&amp;execute=TRUE&amp;collapse=TRUE"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file:///\\idcn.mil.intra\UnitData\2WTAC\0_ORG\GPM\QUAL_MGNT\02.PREVENTION\Produits%20dangereux\Prod%20Dang%20FS.xlsx"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POC :</a:t>
            </a:r>
            <a:r>
              <a:rPr lang="fr-BE" baseline="0" dirty="0" smtClean="0"/>
              <a:t> DGHR – </a:t>
            </a:r>
            <a:r>
              <a:rPr lang="fr-BE" sz="1200" kern="1200" dirty="0" smtClean="0">
                <a:solidFill>
                  <a:schemeClr val="tx1"/>
                </a:solidFill>
                <a:effectLst/>
                <a:latin typeface="+mn-lt"/>
                <a:ea typeface="+mn-ea"/>
                <a:cs typeface="+mn-cs"/>
              </a:rPr>
              <a:t>LtCol SNELDERS</a:t>
            </a:r>
            <a:endParaRPr lang="fr-BE" dirty="0" smtClean="0"/>
          </a:p>
          <a:p>
            <a:r>
              <a:rPr lang="fr-BE" dirty="0" smtClean="0"/>
              <a:t>28 Nov 19 (OSDS) : Projet débuté fin 2019.</a:t>
            </a:r>
          </a:p>
          <a:p>
            <a:pPr marL="0" indent="0">
              <a:buFontTx/>
              <a:buNone/>
            </a:pPr>
            <a:r>
              <a:rPr lang="fr-BE" sz="1200" kern="1200" dirty="0" smtClean="0">
                <a:solidFill>
                  <a:schemeClr val="tx1"/>
                </a:solidFill>
                <a:effectLst/>
                <a:latin typeface="+mn-lt"/>
                <a:ea typeface="+mn-ea"/>
                <a:cs typeface="+mn-cs"/>
              </a:rPr>
              <a:t>090903 </a:t>
            </a:r>
            <a:r>
              <a:rPr lang="fr-BE" sz="1200" kern="1200" dirty="0" err="1" smtClean="0">
                <a:solidFill>
                  <a:schemeClr val="tx1"/>
                </a:solidFill>
                <a:effectLst/>
                <a:latin typeface="+mn-lt"/>
                <a:ea typeface="+mn-ea"/>
                <a:cs typeface="+mn-cs"/>
              </a:rPr>
              <a:t>Dec</a:t>
            </a:r>
            <a:r>
              <a:rPr lang="fr-BE" sz="1200" kern="1200" dirty="0" smtClean="0">
                <a:solidFill>
                  <a:schemeClr val="tx1"/>
                </a:solidFill>
                <a:effectLst/>
                <a:latin typeface="+mn-lt"/>
                <a:ea typeface="+mn-ea"/>
                <a:cs typeface="+mn-cs"/>
              </a:rPr>
              <a:t> 2020 (OSDS) : les contacts sont désormais établis avec l’AWSR :</a:t>
            </a:r>
          </a:p>
          <a:p>
            <a:pPr marL="171450" indent="-171450">
              <a:buFontTx/>
              <a:buChar char="-"/>
            </a:pPr>
            <a:r>
              <a:rPr lang="fr-BE" sz="1200" kern="1200" dirty="0" smtClean="0">
                <a:solidFill>
                  <a:schemeClr val="tx1"/>
                </a:solidFill>
                <a:effectLst/>
                <a:latin typeface="+mn-lt"/>
                <a:ea typeface="+mn-ea"/>
                <a:cs typeface="+mn-cs"/>
              </a:rPr>
              <a:t>Les messages lancés par l’AWSR dans le cadre de leurs campagnes de sécurité sont désormais reçus sous format digital et transmis systématiquement par AMU.</a:t>
            </a:r>
          </a:p>
          <a:p>
            <a:pPr marL="171450" indent="-171450">
              <a:buFontTx/>
              <a:buChar char="-"/>
            </a:pPr>
            <a:r>
              <a:rPr lang="fr-BE" sz="1200" kern="1200" dirty="0" smtClean="0">
                <a:solidFill>
                  <a:schemeClr val="tx1"/>
                </a:solidFill>
                <a:effectLst/>
                <a:latin typeface="+mn-lt"/>
                <a:ea typeface="+mn-ea"/>
                <a:cs typeface="+mn-cs"/>
              </a:rPr>
              <a:t>Pour les grandes affiches destinées aux 2 postes de garde, les éléments demandés ont été transmis à l’AWSR. L’AWSR essaie d’intégrer cela dans sa campagne 2021.</a:t>
            </a:r>
          </a:p>
          <a:p>
            <a:pPr marL="171450" indent="-171450">
              <a:buFontTx/>
              <a:buChar char="-"/>
            </a:pPr>
            <a:r>
              <a:rPr lang="fr-BE" sz="1200" kern="1200" dirty="0" smtClean="0">
                <a:solidFill>
                  <a:schemeClr val="tx1"/>
                </a:solidFill>
                <a:effectLst/>
                <a:latin typeface="+mn-lt"/>
                <a:ea typeface="+mn-ea"/>
                <a:cs typeface="+mn-cs"/>
              </a:rPr>
              <a:t>Le 1W a été contacté et s’est montré intéressé. Il participera aussi au projet.</a:t>
            </a:r>
          </a:p>
          <a:p>
            <a:r>
              <a:rPr lang="fr-BE" sz="1200" kern="1200" dirty="0" smtClean="0">
                <a:solidFill>
                  <a:schemeClr val="tx1"/>
                </a:solidFill>
                <a:effectLst/>
                <a:latin typeface="+mn-lt"/>
                <a:ea typeface="+mn-ea"/>
                <a:cs typeface="+mn-cs"/>
              </a:rPr>
              <a:t>131057</a:t>
            </a:r>
            <a:r>
              <a:rPr lang="fr-BE" sz="1200" kern="1200" baseline="0" dirty="0" smtClean="0">
                <a:solidFill>
                  <a:schemeClr val="tx1"/>
                </a:solidFill>
                <a:effectLst/>
                <a:latin typeface="+mn-lt"/>
                <a:ea typeface="+mn-ea"/>
                <a:cs typeface="+mn-cs"/>
              </a:rPr>
              <a:t> Sep 21 - OSDS : Campagne d’affichage antidrogue de DGH&amp;WB communiquée aux Srt via </a:t>
            </a:r>
            <a:r>
              <a:rPr lang="fr-BE" sz="1200" kern="1200" baseline="0" dirty="0" err="1" smtClean="0">
                <a:solidFill>
                  <a:schemeClr val="tx1"/>
                </a:solidFill>
                <a:effectLst/>
                <a:latin typeface="+mn-lt"/>
                <a:ea typeface="+mn-ea"/>
                <a:cs typeface="+mn-cs"/>
              </a:rPr>
              <a:t>enote</a:t>
            </a:r>
            <a:r>
              <a:rPr lang="fr-BE" sz="1200" kern="1200" baseline="0" dirty="0" smtClean="0">
                <a:solidFill>
                  <a:schemeClr val="tx1"/>
                </a:solidFill>
                <a:effectLst/>
                <a:latin typeface="+mn-lt"/>
                <a:ea typeface="+mn-ea"/>
                <a:cs typeface="+mn-cs"/>
              </a:rPr>
              <a:t> https://dekast.mil.intra/Records/ArchiefLijn/11/DG%20HR/2021/20210706_IU_21-50129956-Note-Campagne%20Antidrugs-Antidrogue.docx</a:t>
            </a:r>
            <a:br>
              <a:rPr lang="fr-BE" sz="1200" kern="1200" baseline="0" dirty="0" smtClean="0">
                <a:solidFill>
                  <a:schemeClr val="tx1"/>
                </a:solidFill>
                <a:effectLst/>
                <a:latin typeface="+mn-lt"/>
                <a:ea typeface="+mn-ea"/>
                <a:cs typeface="+mn-cs"/>
              </a:rPr>
            </a:br>
            <a:r>
              <a:rPr lang="fr-BE" sz="1200" kern="1200" dirty="0" smtClean="0">
                <a:solidFill>
                  <a:schemeClr val="tx1"/>
                </a:solidFill>
                <a:effectLst/>
                <a:latin typeface="+mn-lt"/>
                <a:ea typeface="+mn-ea"/>
                <a:cs typeface="+mn-cs"/>
              </a:rPr>
              <a:t>Bâches AWSR réceptionnées. Ont été placées</a:t>
            </a:r>
            <a:r>
              <a:rPr lang="fr-BE" sz="1200" kern="1200" baseline="0" dirty="0" smtClean="0">
                <a:solidFill>
                  <a:schemeClr val="tx1"/>
                </a:solidFill>
                <a:effectLst/>
                <a:latin typeface="+mn-lt"/>
                <a:ea typeface="+mn-ea"/>
                <a:cs typeface="+mn-cs"/>
              </a:rPr>
              <a:t> aux 2 entrées de la base </a:t>
            </a:r>
            <a:r>
              <a:rPr lang="fr-BE" sz="1200" kern="1200" dirty="0" smtClean="0">
                <a:solidFill>
                  <a:schemeClr val="tx1"/>
                </a:solidFill>
                <a:effectLst/>
                <a:latin typeface="+mn-lt"/>
                <a:ea typeface="+mn-ea"/>
                <a:cs typeface="+mn-cs"/>
              </a:rPr>
              <a:t>(visuel de la campagne actuelle). Les autres bâches seront placées aux moments opportuns.</a:t>
            </a:r>
            <a:endParaRPr lang="fr-BE" sz="1200" kern="1200" baseline="0" dirty="0" smtClean="0">
              <a:solidFill>
                <a:schemeClr val="tx1"/>
              </a:solidFill>
              <a:effectLst/>
              <a:latin typeface="+mn-lt"/>
              <a:ea typeface="+mn-ea"/>
              <a:cs typeface="+mn-cs"/>
            </a:endParaRPr>
          </a:p>
          <a:p>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3</a:t>
            </a:fld>
            <a:endParaRPr lang="fr-BE"/>
          </a:p>
        </p:txBody>
      </p:sp>
    </p:spTree>
    <p:extLst>
      <p:ext uri="{BB962C8B-B14F-4D97-AF65-F5344CB8AC3E}">
        <p14:creationId xmlns:p14="http://schemas.microsoft.com/office/powerpoint/2010/main" val="11716680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 H&amp;WB</a:t>
            </a:r>
            <a:r>
              <a:rPr lang="fr-BE" baseline="0" dirty="0" smtClean="0"/>
              <a:t> </a:t>
            </a:r>
            <a:r>
              <a:rPr lang="fr-BE" dirty="0" smtClean="0"/>
              <a:t>– KVK RUTTEN</a:t>
            </a: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180821 Mar 21, Mail BCO à Maj d’Avi BEM HAMELS: POC’s pour 2W = WASO et </a:t>
            </a:r>
            <a:r>
              <a:rPr lang="fr-BE" baseline="0" dirty="0" err="1" smtClean="0"/>
              <a:t>Resp</a:t>
            </a:r>
            <a:r>
              <a:rPr lang="fr-BE" baseline="0" dirty="0" smtClean="0"/>
              <a:t> AFA</a:t>
            </a:r>
          </a:p>
        </p:txBody>
      </p:sp>
      <p:sp>
        <p:nvSpPr>
          <p:cNvPr id="4" name="Slide Number Placeholder 3"/>
          <p:cNvSpPr>
            <a:spLocks noGrp="1"/>
          </p:cNvSpPr>
          <p:nvPr>
            <p:ph type="sldNum" sz="quarter" idx="10"/>
          </p:nvPr>
        </p:nvSpPr>
        <p:spPr/>
        <p:txBody>
          <a:bodyPr/>
          <a:lstStyle/>
          <a:p>
            <a:fld id="{1C41AE3F-CADB-473B-B645-18E12119140F}" type="slidenum">
              <a:rPr lang="fr-BE" smtClean="0"/>
              <a:t>12</a:t>
            </a:fld>
            <a:endParaRPr lang="fr-BE"/>
          </a:p>
        </p:txBody>
      </p:sp>
    </p:spTree>
    <p:extLst>
      <p:ext uri="{BB962C8B-B14F-4D97-AF65-F5344CB8AC3E}">
        <p14:creationId xmlns:p14="http://schemas.microsoft.com/office/powerpoint/2010/main" val="17903619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13</a:t>
            </a:fld>
            <a:endParaRPr lang="fr-BE"/>
          </a:p>
        </p:txBody>
      </p:sp>
    </p:spTree>
    <p:extLst>
      <p:ext uri="{BB962C8B-B14F-4D97-AF65-F5344CB8AC3E}">
        <p14:creationId xmlns:p14="http://schemas.microsoft.com/office/powerpoint/2010/main" val="20265026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22 Sep 2021 :</a:t>
            </a:r>
            <a:r>
              <a:rPr lang="fr-BE" baseline="0" dirty="0" smtClean="0"/>
              <a:t> Reprise des VLT sur décision CHOD https://dekast.mil.intra/Records/ArchiefLijn/942/CHOD/2021/20210921_IU_21-50179554-Reprise%20visite%20annuelle%20des%20lieux%20de%20travail.docx</a:t>
            </a:r>
          </a:p>
          <a:p>
            <a:r>
              <a:rPr lang="fr-BE" baseline="0" dirty="0" smtClean="0"/>
              <a:t>031148 Dec 2021 – S. Verast : Calendrier 1</a:t>
            </a:r>
            <a:r>
              <a:rPr lang="fr-BE" baseline="30000" dirty="0" smtClean="0"/>
              <a:t>er</a:t>
            </a:r>
            <a:r>
              <a:rPr lang="fr-BE" baseline="0" dirty="0" smtClean="0"/>
              <a:t> Trim 2022 publié.</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220920 Fev</a:t>
            </a:r>
            <a:r>
              <a:rPr lang="fr-BE" baseline="0" dirty="0" smtClean="0"/>
              <a:t> 2022: VLT accomplies : </a:t>
            </a:r>
            <a:r>
              <a:rPr lang="fr-BE" sz="1200" baseline="0" dirty="0" smtClean="0"/>
              <a:t>B10 (Maint), F56 (MUG), F59 (POL), F61/F62 (FP), F66 (métaux), F80 (Fl Sim), F91/A33 (postes garde), F92 (parc déchets), G10 (Maint), G64 (Mag)</a:t>
            </a:r>
          </a:p>
          <a:p>
            <a:r>
              <a:rPr lang="fr-BE" sz="1200" baseline="0" dirty="0" smtClean="0"/>
              <a:t>Planning 2</a:t>
            </a:r>
            <a:r>
              <a:rPr lang="fr-BE" sz="1200" baseline="30000" dirty="0" smtClean="0"/>
              <a:t>ème</a:t>
            </a:r>
            <a:r>
              <a:rPr lang="fr-BE" sz="1200" baseline="0" dirty="0" smtClean="0"/>
              <a:t> Trim : </a:t>
            </a:r>
            <a:r>
              <a:rPr lang="fr-BE" dirty="0" smtClean="0">
                <a:effectLst/>
              </a:rPr>
              <a:t>C9 (GSE, Eng shop, AFA) / B16 (survie), B23 et B05 (</a:t>
            </a:r>
            <a:r>
              <a:rPr lang="fr-BE" dirty="0" err="1" smtClean="0">
                <a:effectLst/>
              </a:rPr>
              <a:t>GazCo</a:t>
            </a:r>
            <a:r>
              <a:rPr lang="fr-BE" dirty="0" smtClean="0">
                <a:effectLst/>
              </a:rPr>
              <a:t>), G40 (bunker H70) / B25 (</a:t>
            </a:r>
            <a:r>
              <a:rPr lang="fr-BE" dirty="0" err="1" smtClean="0">
                <a:effectLst/>
              </a:rPr>
              <a:t>Egress</a:t>
            </a:r>
            <a:r>
              <a:rPr lang="fr-BE" dirty="0" smtClean="0">
                <a:effectLst/>
              </a:rPr>
              <a:t>), C54 (banc essais moteurs) / A8, A9, A10 (Infra), A12 (villa rose Infra) / G66 (L&amp;A, survie), D50 (</a:t>
            </a:r>
            <a:r>
              <a:rPr lang="fr-BE" dirty="0" err="1" smtClean="0">
                <a:effectLst/>
              </a:rPr>
              <a:t>washing</a:t>
            </a:r>
            <a:r>
              <a:rPr lang="fr-BE" dirty="0" smtClean="0">
                <a:effectLst/>
              </a:rPr>
              <a:t>) / G68 (peinture), G67 (WFB) /</a:t>
            </a:r>
            <a:r>
              <a:rPr lang="fr-BE" baseline="0" dirty="0" smtClean="0">
                <a:effectLst/>
              </a:rPr>
              <a:t> </a:t>
            </a:r>
            <a:r>
              <a:rPr lang="fr-BE" dirty="0" smtClean="0">
                <a:effectLst/>
              </a:rPr>
              <a:t>D55 (MT/GSE), D52 (chauffeurs </a:t>
            </a:r>
            <a:r>
              <a:rPr lang="fr-BE" dirty="0" err="1" smtClean="0">
                <a:effectLst/>
              </a:rPr>
              <a:t>bowsers</a:t>
            </a:r>
            <a:r>
              <a:rPr lang="fr-BE" dirty="0" smtClean="0">
                <a:effectLst/>
              </a:rPr>
              <a:t>) / E13 (Armt), E40 (petites armes, AME GUN) / D60 (MT), D57 (</a:t>
            </a:r>
            <a:r>
              <a:rPr lang="fr-BE" dirty="0" err="1" smtClean="0">
                <a:effectLst/>
              </a:rPr>
              <a:t>StaPol</a:t>
            </a:r>
            <a:r>
              <a:rPr lang="fr-BE" dirty="0" smtClean="0">
                <a:effectLst/>
              </a:rPr>
              <a:t>) / D54 (sport), D70 (</a:t>
            </a:r>
            <a:r>
              <a:rPr lang="fr-BE" dirty="0" err="1" smtClean="0">
                <a:effectLst/>
              </a:rPr>
              <a:t>Msl</a:t>
            </a:r>
            <a:r>
              <a:rPr lang="fr-BE" dirty="0" smtClean="0">
                <a:effectLst/>
              </a:rPr>
              <a:t> </a:t>
            </a:r>
            <a:r>
              <a:rPr lang="fr-BE" dirty="0" err="1" smtClean="0">
                <a:effectLst/>
              </a:rPr>
              <a:t>Bld</a:t>
            </a:r>
            <a:r>
              <a:rPr lang="fr-BE" dirty="0" smtClean="0">
                <a:effectLst/>
              </a:rPr>
              <a:t>) / F68 (mess), F69 (Gest Mess), F85 (Cx Massaux) : TOTAL de 26 Zones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200" dirty="0" smtClean="0"/>
          </a:p>
          <a:p>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15</a:t>
            </a:fld>
            <a:endParaRPr lang="fr-BE"/>
          </a:p>
        </p:txBody>
      </p:sp>
    </p:spTree>
    <p:extLst>
      <p:ext uri="{BB962C8B-B14F-4D97-AF65-F5344CB8AC3E}">
        <p14:creationId xmlns:p14="http://schemas.microsoft.com/office/powerpoint/2010/main" val="37073479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IED = Inspecteur Engins Dangereux</a:t>
            </a:r>
          </a:p>
          <a:p>
            <a:r>
              <a:rPr lang="fr-BE" dirty="0" smtClean="0"/>
              <a:t>25 Nov 19 (Cdt d’Avi S. VERAST) : La SABCA/SONACA s’occupe personnellement des contrôles si ceux-ci doivent être réalisés (donc, pas pour Adjt E. Duchemin)</a:t>
            </a:r>
          </a:p>
          <a:p>
            <a:r>
              <a:rPr lang="fr-BE" dirty="0" smtClean="0"/>
              <a:t>151027 Mar 2021 – S.</a:t>
            </a:r>
            <a:r>
              <a:rPr lang="fr-BE" baseline="0" dirty="0" smtClean="0"/>
              <a:t> Verast:  Le </a:t>
            </a:r>
            <a:r>
              <a:rPr lang="fr-BE" sz="1200" kern="1200" dirty="0" smtClean="0">
                <a:solidFill>
                  <a:schemeClr val="tx1"/>
                </a:solidFill>
                <a:effectLst/>
                <a:latin typeface="+mn-lt"/>
                <a:ea typeface="+mn-ea"/>
                <a:cs typeface="+mn-cs"/>
              </a:rPr>
              <a:t>09</a:t>
            </a:r>
            <a:r>
              <a:rPr lang="fr-BE" sz="1200" kern="1200" baseline="0" dirty="0" smtClean="0">
                <a:solidFill>
                  <a:schemeClr val="tx1"/>
                </a:solidFill>
                <a:effectLst/>
                <a:latin typeface="+mn-lt"/>
                <a:ea typeface="+mn-ea"/>
                <a:cs typeface="+mn-cs"/>
              </a:rPr>
              <a:t> Fev </a:t>
            </a:r>
            <a:r>
              <a:rPr lang="fr-BE" sz="1200" kern="1200" dirty="0" smtClean="0">
                <a:solidFill>
                  <a:schemeClr val="tx1"/>
                </a:solidFill>
                <a:effectLst/>
                <a:latin typeface="+mn-lt"/>
                <a:ea typeface="+mn-ea"/>
                <a:cs typeface="+mn-cs"/>
              </a:rPr>
              <a:t>2021, le SLPPT a rendu un avis négatif sur la mise en service d’une grue d’atelier (girafe) au G67 WFB. La grue, peu utilisée, a été fortement modifiée par le Pers (allongement de la flèche), sans avis du fabriquant.</a:t>
            </a:r>
          </a:p>
          <a:p>
            <a:r>
              <a:rPr lang="fr-BE" sz="1200" kern="1200" dirty="0" smtClean="0">
                <a:solidFill>
                  <a:schemeClr val="tx1"/>
                </a:solidFill>
                <a:effectLst/>
                <a:latin typeface="+mn-lt"/>
                <a:ea typeface="+mn-ea"/>
                <a:cs typeface="+mn-cs"/>
              </a:rPr>
              <a:t>221141 Mar 21 – E. Duchemin: Les contrôles ont bien eu lieu en janvier. Prochains les 28, 29 et 30 avril. Comme demandé par l’OST, ces contrôles vont être délégués. 3 grandes entités ont été relevées : le GSE, l’Armt et le Fl moteur, ils possèdent les plus grandes quantités de Mat à contrôler. Pour la clôture des ODM le batch du bureau analyse sera utilisé par le GSE (à voir ce vendredi 19/3, que lui ou chaque entité ?) pour tous les ODM. Pour les petites entités elles seront soit intégrées dans une grande (Ex : F43 = Armt), soit dévolues à un responsable (MAvn Sud= F </a:t>
            </a:r>
            <a:r>
              <a:rPr lang="fr-BE" sz="1200" kern="1200" dirty="0" err="1" smtClean="0">
                <a:solidFill>
                  <a:schemeClr val="tx1"/>
                </a:solidFill>
                <a:effectLst/>
                <a:latin typeface="+mn-lt"/>
                <a:ea typeface="+mn-ea"/>
                <a:cs typeface="+mn-cs"/>
              </a:rPr>
              <a:t>Hérin</a:t>
            </a:r>
            <a:r>
              <a:rPr lang="fr-BE" sz="1200" kern="1200" dirty="0" smtClean="0">
                <a:solidFill>
                  <a:schemeClr val="tx1"/>
                </a:solidFill>
                <a:effectLst/>
                <a:latin typeface="+mn-lt"/>
                <a:ea typeface="+mn-ea"/>
                <a:cs typeface="+mn-cs"/>
              </a:rPr>
              <a:t>). Les contacts ont été pris, les minutes de réunions sont à la correction du Pers impliqué.</a:t>
            </a:r>
          </a:p>
          <a:p>
            <a:r>
              <a:rPr lang="fr-BE" dirty="0" smtClean="0"/>
              <a:t>231305 Mar 21 – S. Verast : Nouveaux</a:t>
            </a:r>
            <a:r>
              <a:rPr lang="fr-BE" baseline="0" dirty="0" smtClean="0"/>
              <a:t> rapports trimestriels DG-H&amp;WB</a:t>
            </a:r>
            <a:r>
              <a:rPr lang="fr-BE" sz="1200" kern="1200" dirty="0" smtClean="0">
                <a:solidFill>
                  <a:schemeClr val="tx1"/>
                </a:solidFill>
                <a:effectLst/>
                <a:latin typeface="+mn-lt"/>
                <a:ea typeface="+mn-ea"/>
                <a:cs typeface="+mn-cs"/>
              </a:rPr>
              <a:t>.</a:t>
            </a:r>
          </a:p>
          <a:p>
            <a:r>
              <a:rPr lang="fr-BE" sz="1200" kern="1200" dirty="0" smtClean="0">
                <a:solidFill>
                  <a:schemeClr val="tx1"/>
                </a:solidFill>
                <a:effectLst/>
                <a:latin typeface="+mn-lt"/>
                <a:ea typeface="+mn-ea"/>
                <a:cs typeface="+mn-cs"/>
              </a:rPr>
              <a:t>- DG H&amp;WB dispose maintenant d’un nouvel outil pour l’encodage des activités de ses services. En conséquence, la structure du rapport Trim en est modifiée et se trouve maintenant sous une forme Excel. Par facilité, Sylvain a créé 2 onglets dans le rapport :</a:t>
            </a:r>
          </a:p>
          <a:p>
            <a:pPr marL="171450" lvl="0" indent="-171450">
              <a:buFontTx/>
              <a:buChar char="-"/>
            </a:pPr>
            <a:r>
              <a:rPr lang="fr-BE" sz="1200" kern="1200" dirty="0" smtClean="0">
                <a:solidFill>
                  <a:schemeClr val="tx1"/>
                </a:solidFill>
                <a:effectLst/>
                <a:latin typeface="+mn-lt"/>
                <a:ea typeface="+mn-ea"/>
                <a:cs typeface="+mn-cs"/>
              </a:rPr>
              <a:t>Onglet 1 : résumé des éléments importants du rapport</a:t>
            </a:r>
          </a:p>
          <a:p>
            <a:pPr marL="171450" lvl="0" indent="-171450">
              <a:buFontTx/>
              <a:buChar char="-"/>
            </a:pPr>
            <a:r>
              <a:rPr lang="fr-BE" sz="1200" kern="1200" dirty="0" smtClean="0">
                <a:solidFill>
                  <a:schemeClr val="tx1"/>
                </a:solidFill>
                <a:effectLst/>
                <a:latin typeface="+mn-lt"/>
                <a:ea typeface="+mn-ea"/>
                <a:cs typeface="+mn-cs"/>
              </a:rPr>
              <a:t>Onglet 2 : le rapport complet.</a:t>
            </a:r>
          </a:p>
          <a:p>
            <a:pPr marL="0" lvl="0" indent="0">
              <a:buFontTx/>
              <a:buNone/>
            </a:pPr>
            <a:r>
              <a:rPr lang="fr-BE" sz="1200" kern="1200" dirty="0" smtClean="0">
                <a:solidFill>
                  <a:schemeClr val="tx1"/>
                </a:solidFill>
                <a:effectLst/>
                <a:latin typeface="+mn-lt"/>
                <a:ea typeface="+mn-ea"/>
                <a:cs typeface="+mn-cs"/>
              </a:rPr>
              <a:t>31 Mar (durant CCB)</a:t>
            </a:r>
            <a:r>
              <a:rPr lang="fr-BE" sz="1200" kern="1200" baseline="0" dirty="0" smtClean="0">
                <a:solidFill>
                  <a:schemeClr val="tx1"/>
                </a:solidFill>
                <a:effectLst/>
                <a:latin typeface="+mn-lt"/>
                <a:ea typeface="+mn-ea"/>
                <a:cs typeface="+mn-cs"/>
              </a:rPr>
              <a:t> : Besoin de sensibiliser le Pers par la LH quant à l’interdiction de modification du matériel (exemple: grue) sans autorisation</a:t>
            </a:r>
          </a:p>
          <a:p>
            <a:pPr marL="0" lvl="0" indent="0">
              <a:buFontTx/>
              <a:buNone/>
            </a:pPr>
            <a:r>
              <a:rPr lang="fr-BE" sz="1200" kern="1200" dirty="0" smtClean="0">
                <a:solidFill>
                  <a:schemeClr val="tx1"/>
                </a:solidFill>
                <a:effectLst/>
                <a:latin typeface="+mn-lt"/>
                <a:ea typeface="+mn-ea"/>
                <a:cs typeface="+mn-cs"/>
              </a:rPr>
              <a:t>090848 Jun 21 – E. Duchemin:</a:t>
            </a:r>
            <a:r>
              <a:rPr lang="fr-BE" sz="1200" kern="1200" baseline="0" dirty="0" smtClean="0">
                <a:solidFill>
                  <a:schemeClr val="tx1"/>
                </a:solidFill>
                <a:effectLst/>
                <a:latin typeface="+mn-lt"/>
                <a:ea typeface="+mn-ea"/>
                <a:cs typeface="+mn-cs"/>
              </a:rPr>
              <a:t> Suite à la délégation de responsabilité vers le </a:t>
            </a:r>
            <a:r>
              <a:rPr lang="fr-BE" sz="1200" kern="1200" dirty="0" smtClean="0">
                <a:solidFill>
                  <a:schemeClr val="tx1"/>
                </a:solidFill>
                <a:effectLst/>
                <a:latin typeface="+mn-lt"/>
                <a:ea typeface="+mn-ea"/>
                <a:cs typeface="+mn-cs"/>
              </a:rPr>
              <a:t>GSE, l’Armt ainsi que le Fl moteur au lieu d’un seul contrôleur au niveau du GpM, 88% du Mat a pu être contrôlé. Le prochain contrôle trimestriel</a:t>
            </a:r>
            <a:r>
              <a:rPr lang="fr-BE" sz="1200" kern="1200" baseline="0" dirty="0" smtClean="0">
                <a:solidFill>
                  <a:schemeClr val="tx1"/>
                </a:solidFill>
                <a:effectLst/>
                <a:latin typeface="+mn-lt"/>
                <a:ea typeface="+mn-ea"/>
                <a:cs typeface="+mn-cs"/>
              </a:rPr>
              <a:t> par la firme civile aura lieu du 02 au 04 Aou.</a:t>
            </a:r>
          </a:p>
          <a:p>
            <a:pPr marL="0" lvl="0" indent="0">
              <a:buFontTx/>
              <a:buNone/>
            </a:pPr>
            <a:r>
              <a:rPr lang="fr-BE" sz="1200" kern="1200" baseline="0" dirty="0" smtClean="0">
                <a:solidFill>
                  <a:schemeClr val="tx1"/>
                </a:solidFill>
                <a:effectLst/>
                <a:latin typeface="+mn-lt"/>
                <a:ea typeface="+mn-ea"/>
                <a:cs typeface="+mn-cs"/>
              </a:rPr>
              <a:t>221446 Sep 21 – E. Duchemin: </a:t>
            </a:r>
            <a:r>
              <a:rPr lang="fr-BE" sz="1200" kern="1200" dirty="0" smtClean="0">
                <a:solidFill>
                  <a:schemeClr val="tx1"/>
                </a:solidFill>
                <a:effectLst/>
                <a:latin typeface="+mn-lt"/>
                <a:ea typeface="+mn-ea"/>
                <a:cs typeface="+mn-cs"/>
              </a:rPr>
              <a:t>91% des engins de levage ont été contrôlés en juillet. A titre d’information, nos inspecteurs engins dangereux</a:t>
            </a:r>
            <a:r>
              <a:rPr lang="fr-BE" sz="1200" kern="1200" baseline="0" dirty="0" smtClean="0">
                <a:solidFill>
                  <a:schemeClr val="tx1"/>
                </a:solidFill>
                <a:effectLst/>
                <a:latin typeface="+mn-lt"/>
                <a:ea typeface="+mn-ea"/>
                <a:cs typeface="+mn-cs"/>
              </a:rPr>
              <a:t> ont réalisé</a:t>
            </a:r>
            <a:r>
              <a:rPr lang="fr-BE" sz="1200" kern="1200" dirty="0" smtClean="0">
                <a:solidFill>
                  <a:schemeClr val="tx1"/>
                </a:solidFill>
                <a:effectLst/>
                <a:latin typeface="+mn-lt"/>
                <a:ea typeface="+mn-ea"/>
                <a:cs typeface="+mn-cs"/>
              </a:rPr>
              <a:t> 97% de leurs inspections annuelles.</a:t>
            </a:r>
          </a:p>
          <a:p>
            <a:pPr marL="0" lvl="0" indent="0">
              <a:buFontTx/>
              <a:buNone/>
            </a:pPr>
            <a:r>
              <a:rPr lang="fr-BE" sz="1200" kern="1200" baseline="0" dirty="0" smtClean="0">
                <a:solidFill>
                  <a:schemeClr val="tx1"/>
                </a:solidFill>
                <a:effectLst/>
                <a:latin typeface="+mn-lt"/>
                <a:ea typeface="+mn-ea"/>
                <a:cs typeface="+mn-cs"/>
              </a:rPr>
              <a:t>- Il y a 4 matériels en C (c’est-à-dire à réparer avant de réutiliser) : 3 pour fuite d’huile ( 2 plates-formes et 1 climax) et 1 palan dont il faut changer 1 crochet.</a:t>
            </a:r>
            <a:br>
              <a:rPr lang="fr-BE" sz="1200" kern="1200" baseline="0" dirty="0" smtClean="0">
                <a:solidFill>
                  <a:schemeClr val="tx1"/>
                </a:solidFill>
                <a:effectLst/>
                <a:latin typeface="+mn-lt"/>
                <a:ea typeface="+mn-ea"/>
                <a:cs typeface="+mn-cs"/>
              </a:rPr>
            </a:br>
            <a:r>
              <a:rPr lang="fr-BE" sz="1200" kern="1200" baseline="0" dirty="0" smtClean="0">
                <a:solidFill>
                  <a:schemeClr val="tx1"/>
                </a:solidFill>
                <a:effectLst/>
                <a:latin typeface="+mn-lt"/>
                <a:ea typeface="+mn-ea"/>
                <a:cs typeface="+mn-cs"/>
              </a:rPr>
              <a:t>- Le contrôleur a souligné que le matériel était très bien entretenu et que l’on voyait que le Pers en prenait soin.</a:t>
            </a:r>
          </a:p>
          <a:p>
            <a:pPr marL="0" lvl="0" indent="0">
              <a:buFontTx/>
              <a:buNone/>
            </a:pPr>
            <a:r>
              <a:rPr lang="fr-BE" sz="1200" kern="1200" baseline="0" dirty="0" smtClean="0">
                <a:solidFill>
                  <a:schemeClr val="tx1"/>
                </a:solidFill>
                <a:effectLst/>
                <a:latin typeface="+mn-lt"/>
                <a:ea typeface="+mn-ea"/>
                <a:cs typeface="+mn-cs"/>
              </a:rPr>
              <a:t>- Les rapports sont placés ici : N:\0_MAT\ENGNS_DNGX\01.Engins de Levage\Rapports Officiels  BTI + Adjt </a:t>
            </a:r>
            <a:r>
              <a:rPr lang="fr-BE" sz="1200" kern="1200" baseline="0" dirty="0" err="1" smtClean="0">
                <a:solidFill>
                  <a:schemeClr val="tx1"/>
                </a:solidFill>
                <a:effectLst/>
                <a:latin typeface="+mn-lt"/>
                <a:ea typeface="+mn-ea"/>
                <a:cs typeface="+mn-cs"/>
              </a:rPr>
              <a:t>Godfrin</a:t>
            </a:r>
            <a:endParaRPr lang="fr-BE" sz="1200" kern="1200" baseline="0" dirty="0" smtClean="0">
              <a:solidFill>
                <a:schemeClr val="tx1"/>
              </a:solidFill>
              <a:effectLst/>
              <a:latin typeface="+mn-lt"/>
              <a:ea typeface="+mn-ea"/>
              <a:cs typeface="+mn-cs"/>
            </a:endParaRPr>
          </a:p>
          <a:p>
            <a:r>
              <a:rPr lang="fr-BE" sz="1200" kern="1200" baseline="0" dirty="0" smtClean="0">
                <a:solidFill>
                  <a:schemeClr val="tx1"/>
                </a:solidFill>
                <a:effectLst/>
                <a:latin typeface="+mn-lt"/>
                <a:ea typeface="+mn-ea"/>
                <a:cs typeface="+mn-cs"/>
              </a:rPr>
              <a:t>141204 Dec 2021 – E. Duchemin: </a:t>
            </a:r>
            <a:r>
              <a:rPr lang="fr-BE" sz="1200" kern="1200" dirty="0" smtClean="0">
                <a:solidFill>
                  <a:schemeClr val="tx1"/>
                </a:solidFill>
                <a:effectLst/>
                <a:latin typeface="+mn-lt"/>
                <a:ea typeface="+mn-ea"/>
                <a:cs typeface="+mn-cs"/>
              </a:rPr>
              <a:t>Les contrôles des 27/28/29 Oct ont eu lieu.</a:t>
            </a:r>
          </a:p>
          <a:p>
            <a:pPr marL="171450" indent="-171450">
              <a:buFontTx/>
              <a:buChar char="-"/>
            </a:pPr>
            <a:r>
              <a:rPr lang="fr-BE" sz="1200" kern="1200" dirty="0" smtClean="0">
                <a:solidFill>
                  <a:schemeClr val="tx1"/>
                </a:solidFill>
                <a:effectLst/>
                <a:latin typeface="+mn-lt"/>
                <a:ea typeface="+mn-ea"/>
                <a:cs typeface="+mn-cs"/>
              </a:rPr>
              <a:t>4 matériels (2 plateformes, 1 palan et 1 MJ1) sont écartés d’utilisation et mis en réparation.</a:t>
            </a:r>
          </a:p>
          <a:p>
            <a:pPr marL="171450" indent="-171450">
              <a:buFontTx/>
              <a:buChar char="-"/>
            </a:pPr>
            <a:r>
              <a:rPr lang="fr-BE" sz="1200" kern="1200" dirty="0" smtClean="0">
                <a:solidFill>
                  <a:schemeClr val="tx1"/>
                </a:solidFill>
                <a:effectLst/>
                <a:latin typeface="+mn-lt"/>
                <a:ea typeface="+mn-ea"/>
                <a:cs typeface="+mn-cs"/>
              </a:rPr>
              <a:t>Un climax, toujours utilisable,  nécessite</a:t>
            </a:r>
            <a:r>
              <a:rPr lang="fr-BE" sz="1200" kern="1200" baseline="0" dirty="0" smtClean="0">
                <a:solidFill>
                  <a:schemeClr val="tx1"/>
                </a:solidFill>
                <a:effectLst/>
                <a:latin typeface="+mn-lt"/>
                <a:ea typeface="+mn-ea"/>
                <a:cs typeface="+mn-cs"/>
              </a:rPr>
              <a:t> la réparation d’un</a:t>
            </a:r>
            <a:r>
              <a:rPr lang="fr-BE" sz="1200" kern="1200" dirty="0" smtClean="0">
                <a:solidFill>
                  <a:schemeClr val="tx1"/>
                </a:solidFill>
                <a:effectLst/>
                <a:latin typeface="+mn-lt"/>
                <a:ea typeface="+mn-ea"/>
                <a:cs typeface="+mn-cs"/>
              </a:rPr>
              <a:t> spot de travail et du gyrophare.</a:t>
            </a:r>
          </a:p>
          <a:p>
            <a:pPr marL="171450" indent="-171450">
              <a:buFontTx/>
              <a:buChar char="-"/>
            </a:pPr>
            <a:r>
              <a:rPr lang="fr-BE" sz="1200" kern="1200" dirty="0" smtClean="0">
                <a:solidFill>
                  <a:schemeClr val="tx1"/>
                </a:solidFill>
                <a:effectLst/>
                <a:latin typeface="+mn-lt"/>
                <a:ea typeface="+mn-ea"/>
                <a:cs typeface="+mn-cs"/>
              </a:rPr>
              <a:t>Le</a:t>
            </a:r>
            <a:r>
              <a:rPr lang="fr-BE" sz="1200" kern="1200" baseline="0" dirty="0" smtClean="0">
                <a:solidFill>
                  <a:schemeClr val="tx1"/>
                </a:solidFill>
                <a:effectLst/>
                <a:latin typeface="+mn-lt"/>
                <a:ea typeface="+mn-ea"/>
                <a:cs typeface="+mn-cs"/>
              </a:rPr>
              <a:t> planning des contrôles 2022 a été demandé auprès de la firme en date le</a:t>
            </a:r>
            <a:r>
              <a:rPr lang="fr-BE" sz="1200" kern="1200" dirty="0" smtClean="0">
                <a:solidFill>
                  <a:schemeClr val="tx1"/>
                </a:solidFill>
                <a:effectLst/>
                <a:latin typeface="+mn-lt"/>
                <a:ea typeface="+mn-ea"/>
                <a:cs typeface="+mn-cs"/>
              </a:rPr>
              <a:t> 26 Oct,</a:t>
            </a:r>
            <a:r>
              <a:rPr lang="fr-BE" sz="1200" kern="1200" baseline="0" dirty="0" smtClean="0">
                <a:solidFill>
                  <a:schemeClr val="tx1"/>
                </a:solidFill>
                <a:effectLst/>
                <a:latin typeface="+mn-lt"/>
                <a:ea typeface="+mn-ea"/>
                <a:cs typeface="+mn-cs"/>
              </a:rPr>
              <a:t> mai</a:t>
            </a:r>
            <a:r>
              <a:rPr lang="fr-BE" sz="1200" kern="1200" dirty="0" smtClean="0">
                <a:solidFill>
                  <a:schemeClr val="tx1"/>
                </a:solidFill>
                <a:effectLst/>
                <a:latin typeface="+mn-lt"/>
                <a:ea typeface="+mn-ea"/>
                <a:cs typeface="+mn-cs"/>
              </a:rPr>
              <a:t>s nous n’avons toujours pas reçu de réponse. Un</a:t>
            </a:r>
            <a:r>
              <a:rPr lang="fr-BE" sz="1200" kern="1200" baseline="0" dirty="0" smtClean="0">
                <a:solidFill>
                  <a:schemeClr val="tx1"/>
                </a:solidFill>
                <a:effectLst/>
                <a:latin typeface="+mn-lt"/>
                <a:ea typeface="+mn-ea"/>
                <a:cs typeface="+mn-cs"/>
              </a:rPr>
              <a:t> rappel sera envoyé à la firme début janvier si les dates n’ont pas été fournies d’ici-là.</a:t>
            </a:r>
          </a:p>
          <a:p>
            <a:r>
              <a:rPr lang="fr-BE" sz="1200" kern="1200" baseline="0" dirty="0" smtClean="0">
                <a:solidFill>
                  <a:schemeClr val="tx1"/>
                </a:solidFill>
                <a:effectLst/>
                <a:latin typeface="+mn-lt"/>
                <a:ea typeface="+mn-ea"/>
                <a:cs typeface="+mn-cs"/>
              </a:rPr>
              <a:t>281143 Jan 2022 – BCO : (20220119_IU_21-50233829_Directives_pour_la_désignation_du_personnel_compétent_pour_les_inspections_réglementaires.docx - https://dekast.mil.intra/Records/ArchiefLijn/669/2022/20220119_IU_21-50233829_Directives_pour_la_d%C3%A9signation_du_personnel_comp%C3%A9tent_pour_les_inspections_r%C3%A9glementaires.docx)</a:t>
            </a:r>
            <a:br>
              <a:rPr lang="fr-BE" sz="1200" kern="1200" baseline="0" dirty="0" smtClean="0">
                <a:solidFill>
                  <a:schemeClr val="tx1"/>
                </a:solidFill>
                <a:effectLst/>
                <a:latin typeface="+mn-lt"/>
                <a:ea typeface="+mn-ea"/>
                <a:cs typeface="+mn-cs"/>
              </a:rPr>
            </a:br>
            <a:r>
              <a:rPr lang="fr-BE" sz="1200" kern="1200" baseline="0" dirty="0" smtClean="0">
                <a:solidFill>
                  <a:schemeClr val="tx1"/>
                </a:solidFill>
                <a:effectLst/>
                <a:latin typeface="+mn-lt"/>
                <a:ea typeface="+mn-ea"/>
                <a:cs typeface="+mn-cs"/>
              </a:rPr>
              <a:t>- </a:t>
            </a:r>
            <a:r>
              <a:rPr lang="fr-BE" sz="1200" kern="1200" dirty="0" smtClean="0">
                <a:solidFill>
                  <a:schemeClr val="tx1"/>
                </a:solidFill>
                <a:effectLst/>
                <a:latin typeface="+mn-lt"/>
                <a:ea typeface="+mn-ea"/>
                <a:cs typeface="+mn-cs"/>
              </a:rPr>
              <a:t>La note en Ref ne demande pas porter la désignation du Pers au sein du CCB mais de discuter de cette note de manière générale au CCB, ce que nous ferons.</a:t>
            </a:r>
          </a:p>
          <a:p>
            <a:pPr marL="171450" indent="-171450">
              <a:buFontTx/>
              <a:buChar char="-"/>
            </a:pPr>
            <a:r>
              <a:rPr lang="fr-BE" sz="1200" kern="1200" dirty="0" smtClean="0">
                <a:solidFill>
                  <a:schemeClr val="tx1"/>
                </a:solidFill>
                <a:effectLst/>
                <a:latin typeface="+mn-lt"/>
                <a:ea typeface="+mn-ea"/>
                <a:cs typeface="+mn-cs"/>
              </a:rPr>
              <a:t>D’autre part, le BCO demande au SLPPT de lui fournir la liste du matériel (registre des équipements » soumis à ces inspections réglementaires.</a:t>
            </a:r>
          </a:p>
          <a:p>
            <a:pPr marL="0" indent="0">
              <a:buFontTx/>
              <a:buNone/>
            </a:pPr>
            <a:r>
              <a:rPr lang="fr-BE" sz="1200" kern="1200" dirty="0" smtClean="0">
                <a:solidFill>
                  <a:schemeClr val="tx1"/>
                </a:solidFill>
                <a:effectLst/>
                <a:latin typeface="+mn-lt"/>
                <a:ea typeface="+mn-ea"/>
                <a:cs typeface="+mn-cs"/>
              </a:rPr>
              <a:t>221234</a:t>
            </a:r>
            <a:r>
              <a:rPr lang="fr-BE" sz="1200" kern="1200" baseline="0" dirty="0" smtClean="0">
                <a:solidFill>
                  <a:schemeClr val="tx1"/>
                </a:solidFill>
                <a:effectLst/>
                <a:latin typeface="+mn-lt"/>
                <a:ea typeface="+mn-ea"/>
                <a:cs typeface="+mn-cs"/>
              </a:rPr>
              <a:t> Fev 2022 – S. Verast : a</a:t>
            </a:r>
            <a:r>
              <a:rPr lang="fr-BE" sz="1200" kern="1200" dirty="0" smtClean="0">
                <a:solidFill>
                  <a:schemeClr val="tx1"/>
                </a:solidFill>
                <a:effectLst/>
                <a:latin typeface="+mn-lt"/>
                <a:ea typeface="+mn-ea"/>
                <a:cs typeface="+mn-cs"/>
              </a:rPr>
              <a:t> répondu au Chef de Corps par email du 28/01/2022</a:t>
            </a:r>
            <a:r>
              <a:rPr lang="fr-BE" sz="1200" kern="1200" baseline="0" dirty="0" smtClean="0">
                <a:solidFill>
                  <a:schemeClr val="tx1"/>
                </a:solidFill>
                <a:effectLst/>
                <a:latin typeface="+mn-lt"/>
                <a:ea typeface="+mn-ea"/>
                <a:cs typeface="+mn-cs"/>
              </a:rPr>
              <a:t> contenant les</a:t>
            </a:r>
            <a:r>
              <a:rPr lang="fr-BE" sz="1200" kern="1200" dirty="0" smtClean="0">
                <a:solidFill>
                  <a:schemeClr val="tx1"/>
                </a:solidFill>
                <a:effectLst/>
                <a:latin typeface="+mn-lt"/>
                <a:ea typeface="+mn-ea"/>
                <a:cs typeface="+mn-cs"/>
              </a:rPr>
              <a:t> liens vers les fichiers/listes du mat concerné, listes gérées par le 2 W Tac (+/-</a:t>
            </a:r>
            <a:r>
              <a:rPr lang="fr-BE" sz="1200" kern="1200" baseline="0" dirty="0" smtClean="0">
                <a:solidFill>
                  <a:schemeClr val="tx1"/>
                </a:solidFill>
                <a:effectLst/>
                <a:latin typeface="+mn-lt"/>
                <a:ea typeface="+mn-ea"/>
                <a:cs typeface="+mn-cs"/>
              </a:rPr>
              <a:t> 500 fiches)</a:t>
            </a:r>
            <a:r>
              <a:rPr lang="fr-BE" sz="1200" kern="1200" dirty="0" smtClean="0">
                <a:solidFill>
                  <a:schemeClr val="tx1"/>
                </a:solidFill>
                <a:effectLst/>
                <a:latin typeface="+mn-lt"/>
                <a:ea typeface="+mn-ea"/>
                <a:cs typeface="+mn-cs"/>
              </a:rPr>
              <a:t>. Inventaire BQM</a:t>
            </a:r>
            <a:r>
              <a:rPr lang="fr-BE" sz="1200" kern="1200" baseline="0" dirty="0" smtClean="0">
                <a:solidFill>
                  <a:schemeClr val="tx1"/>
                </a:solidFill>
                <a:effectLst/>
                <a:latin typeface="+mn-lt"/>
                <a:ea typeface="+mn-ea"/>
                <a:cs typeface="+mn-cs"/>
              </a:rPr>
              <a:t> des produits dangereux.</a:t>
            </a:r>
          </a:p>
          <a:p>
            <a:pPr marL="0" indent="0">
              <a:buFontTx/>
              <a:buNone/>
            </a:pPr>
            <a:r>
              <a:rPr lang="fr-BE" sz="1200" kern="1200" baseline="0" dirty="0" smtClean="0">
                <a:solidFill>
                  <a:schemeClr val="tx1"/>
                </a:solidFill>
                <a:effectLst/>
                <a:latin typeface="+mn-lt"/>
                <a:ea typeface="+mn-ea"/>
                <a:cs typeface="+mn-cs"/>
              </a:rPr>
              <a:t>+ Réponse 22-10-OM-06 durant CCB du 09 Mar (présentation des actions par OST</a:t>
            </a:r>
            <a:r>
              <a:rPr lang="fr-BE" sz="1200" kern="1200" baseline="0" dirty="0" smtClean="0">
                <a:solidFill>
                  <a:schemeClr val="tx1"/>
                </a:solidFill>
                <a:effectLst/>
                <a:latin typeface="+mn-lt"/>
                <a:ea typeface="+mn-ea"/>
                <a:cs typeface="+mn-cs"/>
              </a:rPr>
              <a:t>).</a:t>
            </a:r>
          </a:p>
          <a:p>
            <a:pPr lvl="0"/>
            <a:r>
              <a:rPr lang="fr-BE" sz="1200" kern="1200" baseline="0" dirty="0" smtClean="0">
                <a:solidFill>
                  <a:schemeClr val="tx1"/>
                </a:solidFill>
                <a:effectLst/>
                <a:latin typeface="+mn-lt"/>
                <a:ea typeface="+mn-ea"/>
                <a:cs typeface="+mn-cs"/>
              </a:rPr>
              <a:t>020757 Mar 2022 – E. Duchemin: </a:t>
            </a:r>
            <a:r>
              <a:rPr lang="fr-BE" sz="1200" kern="1200" dirty="0" smtClean="0">
                <a:solidFill>
                  <a:schemeClr val="tx1"/>
                </a:solidFill>
                <a:effectLst/>
                <a:latin typeface="+mn-lt"/>
                <a:ea typeface="+mn-ea"/>
                <a:cs typeface="+mn-cs"/>
              </a:rPr>
              <a:t>Les contrôles « 3 jours » pour 2022 sont planifiés :</a:t>
            </a:r>
          </a:p>
          <a:p>
            <a:pPr lvl="1"/>
            <a:r>
              <a:rPr lang="fr-BE" sz="1200" kern="1200" dirty="0" smtClean="0">
                <a:solidFill>
                  <a:schemeClr val="tx1"/>
                </a:solidFill>
                <a:effectLst/>
                <a:latin typeface="+mn-lt"/>
                <a:ea typeface="+mn-ea"/>
                <a:cs typeface="+mn-cs"/>
              </a:rPr>
              <a:t>Du 26 au 28 Jan</a:t>
            </a:r>
          </a:p>
          <a:p>
            <a:pPr lvl="1"/>
            <a:r>
              <a:rPr lang="fr-BE" sz="1200" kern="1200" dirty="0" smtClean="0">
                <a:solidFill>
                  <a:schemeClr val="tx1"/>
                </a:solidFill>
                <a:effectLst/>
                <a:latin typeface="+mn-lt"/>
                <a:ea typeface="+mn-ea"/>
                <a:cs typeface="+mn-cs"/>
              </a:rPr>
              <a:t>Du 27 au 29 Avr</a:t>
            </a:r>
          </a:p>
          <a:p>
            <a:pPr lvl="1"/>
            <a:r>
              <a:rPr lang="fr-BE" sz="1200" kern="1200" dirty="0" smtClean="0">
                <a:solidFill>
                  <a:schemeClr val="tx1"/>
                </a:solidFill>
                <a:effectLst/>
                <a:latin typeface="+mn-lt"/>
                <a:ea typeface="+mn-ea"/>
                <a:cs typeface="+mn-cs"/>
              </a:rPr>
              <a:t>Du 01 au 03 Aou</a:t>
            </a:r>
          </a:p>
          <a:p>
            <a:pPr lvl="1"/>
            <a:r>
              <a:rPr lang="fr-BE" sz="1200" kern="1200" dirty="0" smtClean="0">
                <a:solidFill>
                  <a:schemeClr val="tx1"/>
                </a:solidFill>
                <a:effectLst/>
                <a:latin typeface="+mn-lt"/>
                <a:ea typeface="+mn-ea"/>
                <a:cs typeface="+mn-cs"/>
              </a:rPr>
              <a:t>Du 19 au 21 Oct</a:t>
            </a:r>
          </a:p>
          <a:p>
            <a:pPr lvl="0"/>
            <a:r>
              <a:rPr lang="fr-BE" sz="1200" kern="1200" dirty="0" smtClean="0">
                <a:solidFill>
                  <a:schemeClr val="tx1"/>
                </a:solidFill>
                <a:effectLst/>
                <a:latin typeface="+mn-lt"/>
                <a:ea typeface="+mn-ea"/>
                <a:cs typeface="+mn-cs"/>
              </a:rPr>
              <a:t>Résultat du contrôle de janvier : 4 matériels ont été retiré d’emploi</a:t>
            </a:r>
          </a:p>
          <a:p>
            <a:pPr lvl="1"/>
            <a:r>
              <a:rPr lang="fr-BE" sz="1200" kern="1200" dirty="0" smtClean="0">
                <a:solidFill>
                  <a:schemeClr val="tx1"/>
                </a:solidFill>
                <a:effectLst/>
                <a:latin typeface="+mn-lt"/>
                <a:ea typeface="+mn-ea"/>
                <a:cs typeface="+mn-cs"/>
              </a:rPr>
              <a:t>Une plateforme présentant une fuite d’huile</a:t>
            </a:r>
          </a:p>
          <a:p>
            <a:pPr lvl="1"/>
            <a:r>
              <a:rPr lang="fr-BE" sz="1200" kern="1200" dirty="0" smtClean="0">
                <a:solidFill>
                  <a:schemeClr val="tx1"/>
                </a:solidFill>
                <a:effectLst/>
                <a:latin typeface="+mn-lt"/>
                <a:ea typeface="+mn-ea"/>
                <a:cs typeface="+mn-cs"/>
              </a:rPr>
              <a:t>Une 2</a:t>
            </a:r>
            <a:r>
              <a:rPr lang="fr-BE" sz="1200" kern="1200" baseline="30000" dirty="0" smtClean="0">
                <a:solidFill>
                  <a:schemeClr val="tx1"/>
                </a:solidFill>
                <a:effectLst/>
                <a:latin typeface="+mn-lt"/>
                <a:ea typeface="+mn-ea"/>
                <a:cs typeface="+mn-cs"/>
              </a:rPr>
              <a:t>ème</a:t>
            </a:r>
            <a:r>
              <a:rPr lang="fr-BE" sz="1200" kern="1200" dirty="0" smtClean="0">
                <a:solidFill>
                  <a:schemeClr val="tx1"/>
                </a:solidFill>
                <a:effectLst/>
                <a:latin typeface="+mn-lt"/>
                <a:ea typeface="+mn-ea"/>
                <a:cs typeface="+mn-cs"/>
              </a:rPr>
              <a:t> plateforme présentant une fuite d’huile ainsi qu’un vérin de levage hors service</a:t>
            </a:r>
          </a:p>
          <a:p>
            <a:pPr lvl="1"/>
            <a:r>
              <a:rPr lang="fr-BE" sz="1200" kern="1200" dirty="0" smtClean="0">
                <a:solidFill>
                  <a:schemeClr val="tx1"/>
                </a:solidFill>
                <a:effectLst/>
                <a:latin typeface="+mn-lt"/>
                <a:ea typeface="+mn-ea"/>
                <a:cs typeface="+mn-cs"/>
              </a:rPr>
              <a:t>Une 3</a:t>
            </a:r>
            <a:r>
              <a:rPr lang="fr-BE" sz="1200" kern="1200" baseline="30000" dirty="0" smtClean="0">
                <a:solidFill>
                  <a:schemeClr val="tx1"/>
                </a:solidFill>
                <a:effectLst/>
                <a:latin typeface="+mn-lt"/>
                <a:ea typeface="+mn-ea"/>
                <a:cs typeface="+mn-cs"/>
              </a:rPr>
              <a:t>ème</a:t>
            </a:r>
            <a:r>
              <a:rPr lang="fr-BE" sz="1200" kern="1200" dirty="0" smtClean="0">
                <a:solidFill>
                  <a:schemeClr val="tx1"/>
                </a:solidFill>
                <a:effectLst/>
                <a:latin typeface="+mn-lt"/>
                <a:ea typeface="+mn-ea"/>
                <a:cs typeface="+mn-cs"/>
              </a:rPr>
              <a:t> plateforme présentant un stabilisateur hors service</a:t>
            </a:r>
          </a:p>
          <a:p>
            <a:r>
              <a:rPr lang="fr-BE" sz="1200" kern="1200" baseline="0" dirty="0" smtClean="0">
                <a:solidFill>
                  <a:schemeClr val="tx1"/>
                </a:solidFill>
                <a:effectLst/>
                <a:latin typeface="+mn-lt"/>
                <a:ea typeface="+mn-ea"/>
                <a:cs typeface="+mn-cs"/>
              </a:rPr>
              <a:t>            </a:t>
            </a:r>
            <a:r>
              <a:rPr lang="fr-BE" sz="1200" kern="1200" dirty="0" smtClean="0">
                <a:solidFill>
                  <a:schemeClr val="tx1"/>
                </a:solidFill>
                <a:effectLst/>
                <a:latin typeface="+mn-lt"/>
                <a:ea typeface="+mn-ea"/>
                <a:cs typeface="+mn-cs"/>
              </a:rPr>
              <a:t>Un palan dont le crochet de levage fait défaut</a:t>
            </a:r>
          </a:p>
          <a:p>
            <a:endParaRPr lang="fr-BE" sz="14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C41AE3F-CADB-473B-B645-18E12119140F}" type="slidenum">
              <a:rPr lang="fr-BE" smtClean="0"/>
              <a:t>16</a:t>
            </a:fld>
            <a:endParaRPr lang="fr-BE"/>
          </a:p>
        </p:txBody>
      </p:sp>
    </p:spTree>
    <p:extLst>
      <p:ext uri="{BB962C8B-B14F-4D97-AF65-F5344CB8AC3E}">
        <p14:creationId xmlns:p14="http://schemas.microsoft.com/office/powerpoint/2010/main" val="39988794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dirty="0" smtClean="0"/>
              <a:t>2</a:t>
            </a:r>
            <a:r>
              <a:rPr lang="fr-BE" baseline="0" dirty="0" smtClean="0"/>
              <a:t>2 Sep 2020 : </a:t>
            </a:r>
            <a:r>
              <a:rPr kumimoji="0" lang="fr-BE" sz="1200" b="0" i="0" u="none" strike="noStrike" kern="1200" cap="none" normalizeH="0" baseline="0" dirty="0" smtClean="0">
                <a:ln>
                  <a:noFill/>
                </a:ln>
                <a:solidFill>
                  <a:schemeClr val="tx1"/>
                </a:solidFill>
                <a:effectLst/>
                <a:latin typeface="+mn-lt"/>
                <a:ea typeface="+mn-ea"/>
                <a:cs typeface="+mn-cs"/>
              </a:rPr>
              <a:t>Remarques récurrentes VLT : extincteurs non attachés à leur Sp, non signalés par un </a:t>
            </a:r>
            <a:r>
              <a:rPr kumimoji="0" lang="fr-BE" sz="1200" b="0" i="0" u="none" strike="noStrike" kern="1200" cap="none" normalizeH="0" baseline="0" dirty="0" err="1" smtClean="0">
                <a:ln>
                  <a:noFill/>
                </a:ln>
                <a:solidFill>
                  <a:schemeClr val="tx1"/>
                </a:solidFill>
                <a:effectLst/>
                <a:latin typeface="+mn-lt"/>
                <a:ea typeface="+mn-ea"/>
                <a:cs typeface="+mn-cs"/>
              </a:rPr>
              <a:t>picto</a:t>
            </a:r>
            <a:r>
              <a:rPr kumimoji="0" lang="fr-BE" sz="1200" b="0" i="0" u="none" strike="noStrike" kern="1200" cap="none" normalizeH="0" baseline="0" dirty="0" smtClean="0">
                <a:ln>
                  <a:noFill/>
                </a:ln>
                <a:solidFill>
                  <a:schemeClr val="tx1"/>
                </a:solidFill>
                <a:effectLst/>
                <a:latin typeface="+mn-lt"/>
                <a:ea typeface="+mn-ea"/>
                <a:cs typeface="+mn-cs"/>
              </a:rPr>
              <a:t>, non accessibilité (objets devant) + éclairage de sécurité à faire vérifier =&gt; Point </a:t>
            </a:r>
            <a:r>
              <a:rPr kumimoji="0" lang="fr-BE" sz="1200" b="0" i="0" u="none" strike="noStrike" kern="1200" cap="none" normalizeH="0" baseline="0" dirty="0" err="1" smtClean="0">
                <a:ln>
                  <a:noFill/>
                </a:ln>
                <a:solidFill>
                  <a:schemeClr val="tx1"/>
                </a:solidFill>
                <a:effectLst/>
                <a:latin typeface="+mn-lt"/>
                <a:ea typeface="+mn-ea"/>
                <a:cs typeface="+mn-cs"/>
              </a:rPr>
              <a:t>Attn</a:t>
            </a:r>
            <a:r>
              <a:rPr kumimoji="0" lang="fr-BE" sz="1200" b="0" i="0" u="none" strike="noStrike" kern="1200" cap="none" normalizeH="0" baseline="0" dirty="0" smtClean="0">
                <a:ln>
                  <a:noFill/>
                </a:ln>
                <a:solidFill>
                  <a:schemeClr val="tx1"/>
                </a:solidFill>
                <a:effectLst/>
                <a:latin typeface="+mn-lt"/>
                <a:ea typeface="+mn-ea"/>
                <a:cs typeface="+mn-cs"/>
              </a:rPr>
              <a:t> particulier et rappel AMU 21 Sep</a:t>
            </a:r>
            <a:endParaRPr lang="fr-BE" dirty="0" smtClean="0"/>
          </a:p>
          <a:p>
            <a:r>
              <a:rPr lang="fr-BE" dirty="0" smtClean="0"/>
              <a:t>021134 </a:t>
            </a:r>
            <a:r>
              <a:rPr lang="fr-BE" dirty="0" err="1" smtClean="0"/>
              <a:t>Dec</a:t>
            </a:r>
            <a:r>
              <a:rPr lang="fr-BE" dirty="0" smtClean="0"/>
              <a:t> 2020</a:t>
            </a:r>
            <a:r>
              <a:rPr lang="fr-BE" baseline="0" dirty="0" smtClean="0"/>
              <a:t> – S. Verast: </a:t>
            </a:r>
            <a:r>
              <a:rPr lang="fr-BE" sz="1200" kern="1200" baseline="0" dirty="0" smtClean="0">
                <a:solidFill>
                  <a:schemeClr val="tx1"/>
                </a:solidFill>
                <a:effectLst/>
                <a:latin typeface="+mn-lt"/>
                <a:ea typeface="+mn-ea"/>
                <a:cs typeface="+mn-cs"/>
              </a:rPr>
              <a:t>L</a:t>
            </a:r>
            <a:r>
              <a:rPr lang="fr-BE" sz="1200" kern="1200" dirty="0" smtClean="0">
                <a:solidFill>
                  <a:schemeClr val="tx1"/>
                </a:solidFill>
                <a:effectLst/>
                <a:latin typeface="+mn-lt"/>
                <a:ea typeface="+mn-ea"/>
                <a:cs typeface="+mn-cs"/>
              </a:rPr>
              <a:t>a pension de l’Adjt Bertrand Y. en 2022 a été évoquée. Un appel à remplaçant sera fait (Pour ton info, l’Adjt De Vecchi m’a contacté pour le remplacer en tant que coordinateur incendie).</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dirty="0" smtClean="0">
                <a:solidFill>
                  <a:schemeClr val="tx1"/>
                </a:solidFill>
                <a:effectLst/>
                <a:latin typeface="+mn-lt"/>
                <a:ea typeface="+mn-ea"/>
                <a:cs typeface="+mn-cs"/>
              </a:rPr>
              <a:t>101523 Mai 21 (EDT) : https://dekast.mil.intra/Records/ArchiefLijn/11/MRC&amp;I/2021/20210414_IU_21-50070800-brandveiligheid%20kwartieren.docx, note parue pour sensibiliser à la vérification du matériel anti-feu,</a:t>
            </a:r>
            <a:r>
              <a:rPr lang="fr-BE" sz="1200" kern="1200" baseline="0" dirty="0" smtClean="0">
                <a:solidFill>
                  <a:schemeClr val="tx1"/>
                </a:solidFill>
                <a:effectLst/>
                <a:latin typeface="+mn-lt"/>
                <a:ea typeface="+mn-ea"/>
                <a:cs typeface="+mn-cs"/>
              </a:rPr>
              <a:t> les hydrants, … Transmise ALL Esc pour sensibilisation du Pers (délégués Infra, responsables anti-feu des Esc/Gp).</a:t>
            </a:r>
          </a:p>
          <a:p>
            <a:r>
              <a:rPr lang="fr-BE" dirty="0" smtClean="0"/>
              <a:t>281143 Jan 2022 – BCO: Les inspections réglementaires annuelles du Mat incendie sera désormais pris en charge par la Sec Pompier</a:t>
            </a:r>
            <a:r>
              <a:rPr lang="fr-BE" baseline="0" dirty="0" smtClean="0"/>
              <a:t>. L’OSN coordonne avec la Sec FF.</a:t>
            </a:r>
          </a:p>
          <a:p>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17</a:t>
            </a:fld>
            <a:endParaRPr lang="fr-BE"/>
          </a:p>
        </p:txBody>
      </p:sp>
    </p:spTree>
    <p:extLst>
      <p:ext uri="{BB962C8B-B14F-4D97-AF65-F5344CB8AC3E}">
        <p14:creationId xmlns:p14="http://schemas.microsoft.com/office/powerpoint/2010/main" val="24299781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aseline="0" dirty="0" smtClean="0"/>
              <a:t>12 Dec 19 : Tâche effectuée sur contrat via WO, ceci est actuellement dans les mains du Capt d’Avi R. Marchal qui en fait le suivi récurrent, en substitution du contrat piste &amp; route. La suite des marquages sera effectuée via le contrat P&amp;R (pistes et Taxi) en fonction des budgets disponibles.</a:t>
            </a:r>
            <a:br>
              <a:rPr lang="fr-BE" baseline="0" dirty="0" smtClean="0"/>
            </a:br>
            <a:r>
              <a:rPr lang="fr-BE" sz="1200" kern="1200" dirty="0" smtClean="0">
                <a:solidFill>
                  <a:schemeClr val="tx1"/>
                </a:solidFill>
                <a:effectLst/>
                <a:latin typeface="+mn-lt"/>
                <a:ea typeface="+mn-ea"/>
                <a:cs typeface="+mn-cs"/>
              </a:rPr>
              <a:t>090903 </a:t>
            </a:r>
            <a:r>
              <a:rPr lang="fr-BE" sz="1200" kern="1200" dirty="0" err="1" smtClean="0">
                <a:solidFill>
                  <a:schemeClr val="tx1"/>
                </a:solidFill>
                <a:effectLst/>
                <a:latin typeface="+mn-lt"/>
                <a:ea typeface="+mn-ea"/>
                <a:cs typeface="+mn-cs"/>
              </a:rPr>
              <a:t>Dec</a:t>
            </a:r>
            <a:r>
              <a:rPr lang="fr-BE" sz="1200" kern="1200" dirty="0" smtClean="0">
                <a:solidFill>
                  <a:schemeClr val="tx1"/>
                </a:solidFill>
                <a:effectLst/>
                <a:latin typeface="+mn-lt"/>
                <a:ea typeface="+mn-ea"/>
                <a:cs typeface="+mn-cs"/>
              </a:rPr>
              <a:t> 2020 (OSDS)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baseline="0" dirty="0" smtClean="0">
                <a:solidFill>
                  <a:schemeClr val="tx1"/>
                </a:solidFill>
                <a:effectLst/>
                <a:latin typeface="+mn-lt"/>
                <a:ea typeface="+mn-ea"/>
                <a:cs typeface="+mn-cs"/>
              </a:rPr>
              <a:t>L</a:t>
            </a:r>
            <a:r>
              <a:rPr lang="fr-BE" sz="1200" kern="1200" dirty="0" smtClean="0">
                <a:solidFill>
                  <a:schemeClr val="tx1"/>
                </a:solidFill>
                <a:effectLst/>
                <a:latin typeface="+mn-lt"/>
                <a:ea typeface="+mn-ea"/>
                <a:cs typeface="+mn-cs"/>
              </a:rPr>
              <a:t>es campagnes de sensibilisation de l’AWSR sont désormais reçues sous format digital et transmises systématiquement par AMU.</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Pour les grandes affiches destinées aux 2 postes de garde, en attente d’info de l’AWSR</a:t>
            </a:r>
            <a:r>
              <a:rPr lang="fr-BE" sz="1200" kern="1200" baseline="0" dirty="0" smtClean="0">
                <a:solidFill>
                  <a:schemeClr val="tx1"/>
                </a:solidFill>
                <a:effectLst/>
                <a:latin typeface="+mn-lt"/>
                <a:ea typeface="+mn-ea"/>
                <a:cs typeface="+mn-cs"/>
              </a:rPr>
              <a:t> qui essaie d’intégrer cela dans sa campagne 2021.</a:t>
            </a:r>
            <a:endParaRPr lang="fr-BE" sz="1600" kern="1200" dirty="0" smtClean="0">
              <a:solidFill>
                <a:schemeClr val="tx1"/>
              </a:solidFill>
              <a:effectLst/>
              <a:latin typeface="+mn-lt"/>
              <a:ea typeface="+mn-ea"/>
              <a:cs typeface="+mn-cs"/>
            </a:endParaRPr>
          </a:p>
          <a:p>
            <a:r>
              <a:rPr lang="fr-BE" sz="1200" kern="1200" dirty="0" smtClean="0">
                <a:solidFill>
                  <a:schemeClr val="tx1"/>
                </a:solidFill>
                <a:effectLst/>
                <a:latin typeface="+mn-lt"/>
                <a:ea typeface="+mn-ea"/>
                <a:cs typeface="+mn-cs"/>
              </a:rPr>
              <a:t>140955 Dec 21 – Rudy</a:t>
            </a:r>
            <a:r>
              <a:rPr lang="fr-BE" sz="1200" kern="1200" baseline="0" dirty="0" smtClean="0">
                <a:solidFill>
                  <a:schemeClr val="tx1"/>
                </a:solidFill>
                <a:effectLst/>
                <a:latin typeface="+mn-lt"/>
                <a:ea typeface="+mn-ea"/>
                <a:cs typeface="+mn-cs"/>
              </a:rPr>
              <a:t> Marchal: plus de budget pour le marquage au sol des parkings, tout a été utilisé pour les pistes et routes. Il conseille à la Sécurité de réintroduire le besoin via WO attendu la mise en place du nouveau contrat y lié.</a:t>
            </a:r>
            <a:endParaRPr lang="fr-BE" sz="1200" kern="1200" dirty="0" smtClean="0">
              <a:solidFill>
                <a:schemeClr val="tx1"/>
              </a:solidFill>
              <a:effectLst/>
              <a:latin typeface="+mn-lt"/>
              <a:ea typeface="+mn-ea"/>
              <a:cs typeface="+mn-cs"/>
            </a:endParaRPr>
          </a:p>
          <a:p>
            <a:r>
              <a:rPr lang="fr-BE" sz="1200" kern="1200" dirty="0" smtClean="0">
                <a:solidFill>
                  <a:schemeClr val="tx1"/>
                </a:solidFill>
                <a:effectLst/>
                <a:latin typeface="+mn-lt"/>
                <a:ea typeface="+mn-ea"/>
                <a:cs typeface="+mn-cs"/>
              </a:rPr>
              <a:t>141828 Dec 21 – Offr Sécurité</a:t>
            </a:r>
            <a:r>
              <a:rPr lang="fr-BE" sz="1200" kern="1200" baseline="0" dirty="0" smtClean="0">
                <a:solidFill>
                  <a:schemeClr val="tx1"/>
                </a:solidFill>
                <a:effectLst/>
                <a:latin typeface="+mn-lt"/>
                <a:ea typeface="+mn-ea"/>
                <a:cs typeface="+mn-cs"/>
              </a:rPr>
              <a:t> (Capt d’Avi VAN NUFFEL):</a:t>
            </a:r>
          </a:p>
          <a:p>
            <a:pPr marL="171450" lvl="0" indent="-171450">
              <a:buFontTx/>
              <a:buChar char="-"/>
            </a:pPr>
            <a:r>
              <a:rPr lang="fr-BE" sz="1200" kern="1200" dirty="0" smtClean="0">
                <a:solidFill>
                  <a:schemeClr val="tx1"/>
                </a:solidFill>
                <a:effectLst/>
                <a:latin typeface="+mn-lt"/>
                <a:ea typeface="+mn-ea"/>
                <a:cs typeface="+mn-cs"/>
              </a:rPr>
              <a:t>Campagne de sensibilisation du 08 Nov 21 au 24 Dec 21 (Interrompue au vu de l’annulation des festivités);</a:t>
            </a:r>
          </a:p>
          <a:p>
            <a:pPr marL="171450" lvl="0" indent="-171450">
              <a:buFontTx/>
              <a:buChar char="-"/>
            </a:pPr>
            <a:r>
              <a:rPr lang="fr-BE" sz="1200" kern="1200" dirty="0" smtClean="0">
                <a:solidFill>
                  <a:schemeClr val="tx1"/>
                </a:solidFill>
                <a:effectLst/>
                <a:latin typeface="+mn-lt"/>
                <a:ea typeface="+mn-ea"/>
                <a:cs typeface="+mn-cs"/>
              </a:rPr>
              <a:t>Inventaire en cours pour une commande de nouveau matériel (panneaux, ralentisseurs, lampes de signalisation, etc.) afin d’améliorer la signalisation des futurs travaux -&gt; Réunion de coordination avec la CTD déjà réalisée ;</a:t>
            </a:r>
          </a:p>
          <a:p>
            <a:pPr marL="171450" lvl="0" indent="-171450">
              <a:buFontTx/>
              <a:buChar char="-"/>
            </a:pPr>
            <a:r>
              <a:rPr lang="fr-BE" sz="1200" kern="1200" dirty="0" smtClean="0">
                <a:solidFill>
                  <a:schemeClr val="tx1"/>
                </a:solidFill>
                <a:effectLst/>
                <a:latin typeface="+mn-lt"/>
                <a:ea typeface="+mn-ea"/>
                <a:cs typeface="+mn-cs"/>
              </a:rPr>
              <a:t>Etude réalisée par l’ADC PIRET afin d’améliorer la circulation sur Base, notamment, les panneaux « STOP » à remplacer par des « Céder le passage » ou à ajouter à certains carrefours dangereux</a:t>
            </a:r>
          </a:p>
          <a:p>
            <a:pPr marL="0" lvl="0" indent="0">
              <a:buFontTx/>
              <a:buNone/>
            </a:pPr>
            <a:endParaRPr lang="fr-BE"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C41AE3F-CADB-473B-B645-18E12119140F}" type="slidenum">
              <a:rPr lang="fr-BE" smtClean="0"/>
              <a:t>18</a:t>
            </a:fld>
            <a:endParaRPr lang="fr-BE"/>
          </a:p>
        </p:txBody>
      </p:sp>
    </p:spTree>
    <p:extLst>
      <p:ext uri="{BB962C8B-B14F-4D97-AF65-F5344CB8AC3E}">
        <p14:creationId xmlns:p14="http://schemas.microsoft.com/office/powerpoint/2010/main" val="24907787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28 Jan 2020</a:t>
            </a:r>
            <a:r>
              <a:rPr lang="fr-BE" baseline="0" dirty="0" smtClean="0"/>
              <a:t> : Processus relancé par Offr Synth auprès de l’Adjt Y. BERTRAND le 091120 Jan 2020</a:t>
            </a:r>
            <a:br>
              <a:rPr lang="fr-BE" baseline="0" dirty="0" smtClean="0"/>
            </a:br>
            <a:r>
              <a:rPr lang="fr-BE" sz="1200" kern="1200" dirty="0" smtClean="0">
                <a:solidFill>
                  <a:schemeClr val="tx1"/>
                </a:solidFill>
                <a:effectLst/>
                <a:latin typeface="+mn-lt"/>
                <a:ea typeface="+mn-ea"/>
                <a:cs typeface="+mn-cs"/>
              </a:rPr>
              <a:t>151027 Mar 2021 – S.</a:t>
            </a:r>
            <a:r>
              <a:rPr lang="fr-BE" sz="1200" kern="1200" baseline="0" dirty="0" smtClean="0">
                <a:solidFill>
                  <a:schemeClr val="tx1"/>
                </a:solidFill>
                <a:effectLst/>
                <a:latin typeface="+mn-lt"/>
                <a:ea typeface="+mn-ea"/>
                <a:cs typeface="+mn-cs"/>
              </a:rPr>
              <a:t> Verast : Le </a:t>
            </a:r>
            <a:r>
              <a:rPr lang="fr-BE" sz="1200" kern="1200" dirty="0" smtClean="0">
                <a:solidFill>
                  <a:schemeClr val="tx1"/>
                </a:solidFill>
                <a:effectLst/>
                <a:latin typeface="+mn-lt"/>
                <a:ea typeface="+mn-ea"/>
                <a:cs typeface="+mn-cs"/>
              </a:rPr>
              <a:t>08/01/2021, le SLPPT a assisté à une réunion préparatoire du CC Infra concernant le retrait de plaques d’amiante au BM G10</a:t>
            </a:r>
          </a:p>
          <a:p>
            <a:r>
              <a:rPr lang="fr-BE" sz="1200" kern="1200" dirty="0" smtClean="0">
                <a:solidFill>
                  <a:schemeClr val="tx1"/>
                </a:solidFill>
                <a:effectLst/>
                <a:latin typeface="+mn-lt"/>
                <a:ea typeface="+mn-ea"/>
                <a:cs typeface="+mn-cs"/>
              </a:rPr>
              <a:t>240809 Mar 21 – </a:t>
            </a:r>
            <a:r>
              <a:rPr lang="fr-BE" sz="1200" kern="1200" dirty="0" err="1" smtClean="0">
                <a:solidFill>
                  <a:schemeClr val="tx1"/>
                </a:solidFill>
                <a:effectLst/>
                <a:latin typeface="+mn-lt"/>
                <a:ea typeface="+mn-ea"/>
                <a:cs typeface="+mn-cs"/>
              </a:rPr>
              <a:t>eNote</a:t>
            </a:r>
            <a:r>
              <a:rPr lang="fr-BE" sz="1200" kern="1200" baseline="0" dirty="0" smtClean="0">
                <a:solidFill>
                  <a:schemeClr val="tx1"/>
                </a:solidFill>
                <a:effectLst/>
                <a:latin typeface="+mn-lt"/>
                <a:ea typeface="+mn-ea"/>
                <a:cs typeface="+mn-cs"/>
              </a:rPr>
              <a:t> 21-50056066, désamiantage du 11 au 22 Jan 21 terminé (+/- 42m²)</a:t>
            </a:r>
          </a:p>
          <a:p>
            <a:r>
              <a:rPr lang="fr-BE" dirty="0" smtClean="0"/>
              <a:t>061518 Dec 21 – S. Verast : P</a:t>
            </a:r>
            <a:r>
              <a:rPr lang="fr-BE" sz="1200" kern="1200" dirty="0" smtClean="0">
                <a:solidFill>
                  <a:schemeClr val="tx1"/>
                </a:solidFill>
                <a:effectLst/>
                <a:latin typeface="+mn-lt"/>
                <a:ea typeface="+mn-ea"/>
                <a:cs typeface="+mn-cs"/>
              </a:rPr>
              <a:t>résence possible d’amiante sur les freins des remorques de Gp électrogènes 45 et 12,5 kva: diffusion des directives COA et Gest Mat vers les unités (précédemment un OAvert d’arrêt de la Maint des freins de ces remorques avait été demandé par le Gest Mat en attendant la diffusion de directives).</a:t>
            </a:r>
          </a:p>
          <a:p>
            <a:r>
              <a:rPr lang="fr-BE" sz="1200" kern="1200" dirty="0" smtClean="0">
                <a:solidFill>
                  <a:schemeClr val="tx1"/>
                </a:solidFill>
                <a:effectLst/>
                <a:latin typeface="+mn-lt"/>
                <a:ea typeface="+mn-ea"/>
                <a:cs typeface="+mn-cs"/>
              </a:rPr>
              <a:t>231144 Dec 21 – S. Verast : SPPT MR a rédigé une analyse de risque pour l’Expo aux fibres d’amiante pour la Maint de ce Mat. </a:t>
            </a:r>
          </a:p>
          <a:p>
            <a:r>
              <a:rPr lang="fr-BE" sz="1200" u="sng" kern="1200" dirty="0" smtClean="0">
                <a:solidFill>
                  <a:schemeClr val="tx1"/>
                </a:solidFill>
                <a:effectLst/>
                <a:latin typeface="+mn-lt"/>
                <a:ea typeface="+mn-ea"/>
                <a:cs typeface="+mn-cs"/>
              </a:rPr>
              <a:t>Résumé</a:t>
            </a:r>
            <a:r>
              <a:rPr lang="fr-BE" sz="1200" kern="1200" dirty="0" smtClean="0">
                <a:solidFill>
                  <a:schemeClr val="tx1"/>
                </a:solidFill>
                <a:effectLst/>
                <a:latin typeface="+mn-lt"/>
                <a:ea typeface="+mn-ea"/>
                <a:cs typeface="+mn-cs"/>
              </a:rPr>
              <a:t> : </a:t>
            </a:r>
          </a:p>
          <a:p>
            <a:r>
              <a:rPr lang="fr-BE" sz="1200" kern="1200" dirty="0" smtClean="0">
                <a:solidFill>
                  <a:schemeClr val="tx1"/>
                </a:solidFill>
                <a:effectLst/>
                <a:latin typeface="+mn-lt"/>
                <a:ea typeface="+mn-ea"/>
                <a:cs typeface="+mn-cs"/>
              </a:rPr>
              <a:t>Dans l’attente d’analyse des risques supplémentaires, seuls ces procédés sont donc encore considérés sans risques de contamination inhalatrice par les fibres d’amiante :</a:t>
            </a:r>
          </a:p>
          <a:p>
            <a:pPr marL="228600" indent="-228600">
              <a:buAutoNum type="alphaLcPeriod"/>
            </a:pPr>
            <a:r>
              <a:rPr lang="fr-BE" sz="1200" kern="1200" baseline="0" dirty="0" smtClean="0">
                <a:solidFill>
                  <a:schemeClr val="tx1"/>
                </a:solidFill>
                <a:effectLst/>
                <a:latin typeface="+mn-lt"/>
                <a:ea typeface="+mn-ea"/>
                <a:cs typeface="+mn-cs"/>
              </a:rPr>
              <a:t>L</a:t>
            </a:r>
            <a:r>
              <a:rPr lang="fr-BE" sz="1200" kern="1200" dirty="0" smtClean="0">
                <a:solidFill>
                  <a:schemeClr val="tx1"/>
                </a:solidFill>
                <a:effectLst/>
                <a:latin typeface="+mn-lt"/>
                <a:ea typeface="+mn-ea"/>
                <a:cs typeface="+mn-cs"/>
              </a:rPr>
              <a:t>e démontage et remplacement des roues des remorques </a:t>
            </a:r>
            <a:r>
              <a:rPr lang="fr-BE" sz="1200" kern="1200" dirty="0" err="1" smtClean="0">
                <a:solidFill>
                  <a:schemeClr val="tx1"/>
                </a:solidFill>
                <a:effectLst/>
                <a:latin typeface="+mn-lt"/>
                <a:ea typeface="+mn-ea"/>
                <a:cs typeface="+mn-cs"/>
              </a:rPr>
              <a:t>kVA</a:t>
            </a:r>
            <a:r>
              <a:rPr lang="fr-BE" sz="1200" kern="1200" dirty="0" smtClean="0">
                <a:solidFill>
                  <a:schemeClr val="tx1"/>
                </a:solidFill>
                <a:effectLst/>
                <a:latin typeface="+mn-lt"/>
                <a:ea typeface="+mn-ea"/>
                <a:cs typeface="+mn-cs"/>
              </a:rPr>
              <a:t> à l’air libre.</a:t>
            </a:r>
          </a:p>
          <a:p>
            <a:pPr marL="228600" indent="-228600">
              <a:buAutoNum type="alphaLcPeriod"/>
            </a:pPr>
            <a:r>
              <a:rPr lang="fr-BE" sz="1200" kern="1200" dirty="0" smtClean="0">
                <a:solidFill>
                  <a:schemeClr val="tx1"/>
                </a:solidFill>
                <a:effectLst/>
                <a:latin typeface="+mn-lt"/>
                <a:ea typeface="+mn-ea"/>
                <a:cs typeface="+mn-cs"/>
              </a:rPr>
              <a:t>L’inspection visuelle sans démontage des roues en extérieur</a:t>
            </a:r>
          </a:p>
          <a:p>
            <a:pPr marL="228600" indent="-228600">
              <a:buAutoNum type="alphaLcPeriod"/>
            </a:pPr>
            <a:r>
              <a:rPr lang="fr-BE" sz="1200" kern="1200" dirty="0" smtClean="0">
                <a:solidFill>
                  <a:schemeClr val="tx1"/>
                </a:solidFill>
                <a:effectLst/>
                <a:latin typeface="+mn-lt"/>
                <a:ea typeface="+mn-ea"/>
                <a:cs typeface="+mn-cs"/>
              </a:rPr>
              <a:t>L’inspection visuelle du châssis en extérieur</a:t>
            </a:r>
          </a:p>
          <a:p>
            <a:r>
              <a:rPr lang="fr-BE" sz="1200" kern="1200" dirty="0" smtClean="0">
                <a:solidFill>
                  <a:schemeClr val="tx1"/>
                </a:solidFill>
                <a:effectLst/>
                <a:latin typeface="+mn-lt"/>
                <a:ea typeface="+mn-ea"/>
                <a:cs typeface="+mn-cs"/>
              </a:rPr>
              <a:t>Pour ces processus, les conditions de ventilation sont telles que le recours à des EPI dédicacés n’est pas obligatoire mais peut faire l’objet de mesures de précaution. </a:t>
            </a:r>
          </a:p>
          <a:p>
            <a:r>
              <a:rPr lang="fr-BE" sz="1200" kern="1200" dirty="0" smtClean="0">
                <a:solidFill>
                  <a:schemeClr val="tx1"/>
                </a:solidFill>
                <a:effectLst/>
                <a:latin typeface="+mn-lt"/>
                <a:ea typeface="+mn-ea"/>
                <a:cs typeface="+mn-cs"/>
              </a:rPr>
              <a:t>Pour plus de détails, voir la note complète </a:t>
            </a:r>
            <a:r>
              <a:rPr lang="fr-BE" sz="1200" u="none" strike="noStrike" kern="1200" dirty="0" smtClean="0">
                <a:solidFill>
                  <a:schemeClr val="tx1"/>
                </a:solidFill>
                <a:effectLst/>
                <a:latin typeface="+mn-lt"/>
                <a:ea typeface="+mn-ea"/>
                <a:cs typeface="+mn-cs"/>
                <a:hlinkClick r:id="rId3"/>
              </a:rPr>
              <a:t>20211222 IU Analyses des risques exposition amiante maintenances correctives 12 5 et 45 k Va.docx (21-50240456)</a:t>
            </a:r>
            <a:r>
              <a:rPr lang="fr-BE" sz="1200" u="none" strike="noStrike" kern="1200" baseline="0" dirty="0" smtClean="0">
                <a:solidFill>
                  <a:schemeClr val="tx1"/>
                </a:solidFill>
                <a:effectLst/>
                <a:latin typeface="+mn-lt"/>
                <a:ea typeface="+mn-ea"/>
                <a:cs typeface="+mn-cs"/>
              </a:rPr>
              <a:t> (https://dekast.mil.intra/Records/ArchiefLijn/158/2021/20211222_IU_21-50240456_Analyses_des_risques_exposition_amiante_maintenances_correctives_12_5_et_45_kVa.docx)</a:t>
            </a:r>
            <a:r>
              <a:rPr lang="fr-BE" sz="1200" kern="1200" dirty="0" smtClean="0">
                <a:solidFill>
                  <a:schemeClr val="tx1"/>
                </a:solidFill>
                <a:effectLst/>
                <a:latin typeface="+mn-lt"/>
                <a:ea typeface="+mn-ea"/>
                <a:cs typeface="+mn-cs"/>
              </a:rPr>
              <a:t>.</a:t>
            </a:r>
          </a:p>
          <a:p>
            <a:r>
              <a:rPr lang="fr-BE" sz="1200" kern="1200" dirty="0" smtClean="0">
                <a:solidFill>
                  <a:schemeClr val="tx1"/>
                </a:solidFill>
                <a:effectLst/>
                <a:latin typeface="+mn-lt"/>
                <a:ea typeface="+mn-ea"/>
                <a:cs typeface="+mn-cs"/>
              </a:rPr>
              <a:t>Le Pers/ La LH concerné(e) en a été informé(e). N’oubliez pas que l’Esc MT/GSE dispose d’un assistant en prévention (Sgt Gilson B).</a:t>
            </a:r>
          </a:p>
          <a:p>
            <a:r>
              <a:rPr lang="fr-BE" sz="1200" kern="1200" dirty="0" smtClean="0">
                <a:solidFill>
                  <a:schemeClr val="tx1"/>
                </a:solidFill>
                <a:effectLst/>
                <a:latin typeface="+mn-lt"/>
                <a:ea typeface="+mn-ea"/>
                <a:cs typeface="+mn-cs"/>
              </a:rPr>
              <a:t>+ Erratum </a:t>
            </a:r>
            <a:r>
              <a:rPr lang="fr-BE" sz="1200" u="none" strike="noStrike" kern="1200" dirty="0" smtClean="0">
                <a:solidFill>
                  <a:schemeClr val="tx1"/>
                </a:solidFill>
                <a:effectLst/>
                <a:latin typeface="+mn-lt"/>
                <a:ea typeface="+mn-ea"/>
                <a:cs typeface="+mn-cs"/>
                <a:hlinkClick r:id="rId4"/>
              </a:rPr>
              <a:t>20220119 IU -guidelines </a:t>
            </a:r>
            <a:r>
              <a:rPr lang="fr-BE" sz="1200" u="none" strike="noStrike" kern="1200" dirty="0" err="1" smtClean="0">
                <a:solidFill>
                  <a:schemeClr val="tx1"/>
                </a:solidFill>
                <a:effectLst/>
                <a:latin typeface="+mn-lt"/>
                <a:ea typeface="+mn-ea"/>
                <a:cs typeface="+mn-cs"/>
                <a:hlinkClick r:id="rId4"/>
              </a:rPr>
              <a:t>asbestos</a:t>
            </a:r>
            <a:r>
              <a:rPr lang="fr-BE" sz="1200" u="none" strike="noStrike" kern="1200" dirty="0" smtClean="0">
                <a:solidFill>
                  <a:schemeClr val="tx1"/>
                </a:solidFill>
                <a:effectLst/>
                <a:latin typeface="+mn-lt"/>
                <a:ea typeface="+mn-ea"/>
                <a:cs typeface="+mn-cs"/>
                <a:hlinkClick r:id="rId4"/>
              </a:rPr>
              <a:t> on power </a:t>
            </a:r>
            <a:r>
              <a:rPr lang="fr-BE" sz="1200" u="none" strike="noStrike" kern="1200" dirty="0" err="1" smtClean="0">
                <a:solidFill>
                  <a:schemeClr val="tx1"/>
                </a:solidFill>
                <a:effectLst/>
                <a:latin typeface="+mn-lt"/>
                <a:ea typeface="+mn-ea"/>
                <a:cs typeface="+mn-cs"/>
                <a:hlinkClick r:id="rId4"/>
              </a:rPr>
              <a:t>generators</a:t>
            </a:r>
            <a:r>
              <a:rPr lang="fr-BE" sz="1200" u="none" strike="noStrike" kern="1200" dirty="0" smtClean="0">
                <a:solidFill>
                  <a:schemeClr val="tx1"/>
                </a:solidFill>
                <a:effectLst/>
                <a:latin typeface="+mn-lt"/>
                <a:ea typeface="+mn-ea"/>
                <a:cs typeface="+mn-cs"/>
                <a:hlinkClick r:id="rId4"/>
              </a:rPr>
              <a:t> erratum.docx (22-50009690) </a:t>
            </a:r>
            <a:r>
              <a:rPr lang="fr-BE" sz="1200" kern="1200" baseline="0" dirty="0" smtClean="0">
                <a:solidFill>
                  <a:schemeClr val="tx1"/>
                </a:solidFill>
                <a:effectLst/>
                <a:latin typeface="+mn-lt"/>
                <a:ea typeface="+mn-ea"/>
                <a:cs typeface="+mn-cs"/>
              </a:rPr>
              <a:t>(https://dekast.mil.intra/Records/ArchiefLijn/11/COMOPSAIR/2022/20220119_IU_22-50009690-guidelines_asbestos_on_power_generators_erratum.docx) qui concerne les </a:t>
            </a:r>
            <a:r>
              <a:rPr lang="fr-BE" sz="1200" kern="1200" baseline="0" dirty="0" err="1" smtClean="0">
                <a:solidFill>
                  <a:schemeClr val="tx1"/>
                </a:solidFill>
                <a:effectLst/>
                <a:latin typeface="+mn-lt"/>
                <a:ea typeface="+mn-ea"/>
                <a:cs typeface="+mn-cs"/>
              </a:rPr>
              <a:t>Dir</a:t>
            </a:r>
            <a:r>
              <a:rPr lang="fr-BE" sz="1200" kern="1200" baseline="0" dirty="0" smtClean="0">
                <a:solidFill>
                  <a:schemeClr val="tx1"/>
                </a:solidFill>
                <a:effectLst/>
                <a:latin typeface="+mn-lt"/>
                <a:ea typeface="+mn-ea"/>
                <a:cs typeface="+mn-cs"/>
              </a:rPr>
              <a:t> pour l’entretien et les réparations des Sys de freins sur les Gp Electro 12,5 et 45 </a:t>
            </a:r>
            <a:r>
              <a:rPr lang="fr-BE" sz="1200" kern="1200" baseline="0" dirty="0" err="1" smtClean="0">
                <a:solidFill>
                  <a:schemeClr val="tx1"/>
                </a:solidFill>
                <a:effectLst/>
                <a:latin typeface="+mn-lt"/>
                <a:ea typeface="+mn-ea"/>
                <a:cs typeface="+mn-cs"/>
              </a:rPr>
              <a:t>kVA</a:t>
            </a:r>
            <a:r>
              <a:rPr lang="fr-BE" sz="1200" kern="1200" baseline="0" dirty="0" smtClean="0">
                <a:solidFill>
                  <a:schemeClr val="tx1"/>
                </a:solidFill>
                <a:effectLst/>
                <a:latin typeface="+mn-lt"/>
                <a:ea typeface="+mn-ea"/>
                <a:cs typeface="+mn-cs"/>
              </a:rPr>
              <a:t>.</a:t>
            </a:r>
          </a:p>
          <a:p>
            <a:r>
              <a:rPr lang="fr-BE" sz="1200" kern="1200" baseline="0" dirty="0" smtClean="0">
                <a:solidFill>
                  <a:schemeClr val="tx1"/>
                </a:solidFill>
                <a:effectLst/>
                <a:latin typeface="+mn-lt"/>
                <a:ea typeface="+mn-ea"/>
                <a:cs typeface="+mn-cs"/>
              </a:rPr>
              <a:t>OST a donné ACK et diffusé les directives en interne (211350 Jan 22)</a:t>
            </a:r>
          </a:p>
          <a:p>
            <a:r>
              <a:rPr lang="fr-BE" sz="1200" kern="1200" dirty="0" smtClean="0">
                <a:solidFill>
                  <a:schemeClr val="tx1"/>
                </a:solidFill>
                <a:effectLst/>
                <a:latin typeface="+mn-lt"/>
                <a:ea typeface="+mn-ea"/>
                <a:cs typeface="+mn-cs"/>
              </a:rPr>
              <a:t>221234 Fev 2022 – S. Verast : Lors de la </a:t>
            </a:r>
            <a:r>
              <a:rPr lang="fr-BE" sz="1200" kern="1200" dirty="0" err="1" smtClean="0">
                <a:solidFill>
                  <a:schemeClr val="tx1"/>
                </a:solidFill>
                <a:effectLst/>
                <a:latin typeface="+mn-lt"/>
                <a:ea typeface="+mn-ea"/>
                <a:cs typeface="+mn-cs"/>
              </a:rPr>
              <a:t>VLTdu</a:t>
            </a:r>
            <a:r>
              <a:rPr lang="fr-BE" sz="1200" kern="1200" dirty="0" smtClean="0">
                <a:solidFill>
                  <a:schemeClr val="tx1"/>
                </a:solidFill>
                <a:effectLst/>
                <a:latin typeface="+mn-lt"/>
                <a:ea typeface="+mn-ea"/>
                <a:cs typeface="+mn-cs"/>
              </a:rPr>
              <a:t> G10 (15 Fev), il a été constaté que la porte du container POL placé à proximité était cassée et l’isolation visible. La présence d’amiante est suspectée. Un échantillon d’amiante a été pris et envoyé au laboratoire de l’ERM pour infirmer ou confirmer la présence d’amiante. En attendant, sur demande du SLPPT, la ligne hiérarchique a pris les mesures suivantes : container fermé, zone balisée (interdiction de circulation), Pers informé du risque. L’unité sera prévenue des résultats de l’analyse dès qu’ils seront connus.</a:t>
            </a:r>
          </a:p>
        </p:txBody>
      </p:sp>
      <p:sp>
        <p:nvSpPr>
          <p:cNvPr id="4" name="Slide Number Placeholder 3"/>
          <p:cNvSpPr>
            <a:spLocks noGrp="1"/>
          </p:cNvSpPr>
          <p:nvPr>
            <p:ph type="sldNum" sz="quarter" idx="10"/>
          </p:nvPr>
        </p:nvSpPr>
        <p:spPr/>
        <p:txBody>
          <a:bodyPr/>
          <a:lstStyle/>
          <a:p>
            <a:fld id="{1C41AE3F-CADB-473B-B645-18E12119140F}" type="slidenum">
              <a:rPr lang="fr-BE" smtClean="0"/>
              <a:t>19</a:t>
            </a:fld>
            <a:endParaRPr lang="fr-BE"/>
          </a:p>
        </p:txBody>
      </p:sp>
    </p:spTree>
    <p:extLst>
      <p:ext uri="{BB962C8B-B14F-4D97-AF65-F5344CB8AC3E}">
        <p14:creationId xmlns:p14="http://schemas.microsoft.com/office/powerpoint/2010/main" val="5628414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28 Jan 2020 : Point suivi par SLPPT (Cdt d’Avi S. VERAST) à la demande</a:t>
            </a:r>
            <a:r>
              <a:rPr lang="fr-BE" baseline="0" dirty="0" smtClean="0"/>
              <a:t> du BCO</a:t>
            </a:r>
          </a:p>
          <a:p>
            <a:r>
              <a:rPr lang="fr-BE" baseline="0" dirty="0" smtClean="0"/>
              <a:t>21 Fev 2020 : G. DECHANY, note de réponse à ILE transmise pour la note spécifique liée à l’incident H70 du 09 Sep 19 (19-50282778) https://dekast.mil.intra/Records/ArchiefLijn/11/2%20W%20Tac/2020/20200219_BU</a:t>
            </a:r>
            <a:r>
              <a:rPr lang="fr-BE" b="1" baseline="0" dirty="0" smtClean="0"/>
              <a:t>_20-50035497</a:t>
            </a:r>
            <a:r>
              <a:rPr lang="fr-BE" baseline="0" dirty="0" smtClean="0"/>
              <a:t>-PlanActionSuiteIncidentH70du09Sep19.docx</a:t>
            </a:r>
          </a:p>
          <a:p>
            <a:r>
              <a:rPr lang="fr-BE" baseline="0" dirty="0" smtClean="0"/>
              <a:t>241419 Avr 2020 : S. VERAST – SLPPT a entamé ce 24 Avr la relecture de l’ACOT-GID-SAFETY-AEXC-805 relative à la manipulation H70 dans le cadre de sa révision périodique.</a:t>
            </a:r>
          </a:p>
          <a:p>
            <a:r>
              <a:rPr lang="fr-BE" baseline="0" dirty="0" smtClean="0"/>
              <a:t>06 Mai 2020 : Note 20-50035157 (</a:t>
            </a:r>
            <a:r>
              <a:rPr lang="fr-BE" sz="1200" kern="1200" dirty="0" smtClean="0">
                <a:solidFill>
                  <a:schemeClr val="tx1"/>
                </a:solidFill>
                <a:effectLst/>
                <a:latin typeface="+mn-lt"/>
                <a:ea typeface="+mn-ea"/>
                <a:cs typeface="+mn-cs"/>
              </a:rPr>
              <a:t>Expression de besoin au profit du 2WTac : infrastructure en zone de purge H70) - https://dekast.mil.intra/Records/ArchiefLijn/11/2%20W%20Tac/2020/20200504_BU_20-50035157-2W-GMMA-ExpressionDeBesoin_InfrastrucutreDecontaminationH70.docx</a:t>
            </a:r>
          </a:p>
          <a:p>
            <a:r>
              <a:rPr lang="fr-BE" baseline="0" dirty="0" smtClean="0"/>
              <a:t>24 Jun 2020 (Cdt d’Avi S. VERAST) : réunion le 04/06 avec SIPPT MR (Cdt Dubois) pour la définition d'un ordre de priorité concernant les analyses de risques préparatoires pour la réalisation des documents de zonage confiés à une entreprise. Le G68 est dans les </a:t>
            </a:r>
            <a:r>
              <a:rPr lang="fr-BE" baseline="0" dirty="0" err="1" smtClean="0"/>
              <a:t>prio</a:t>
            </a:r>
            <a:r>
              <a:rPr lang="fr-BE" baseline="0" dirty="0" smtClean="0"/>
              <a:t> 1. (</a:t>
            </a:r>
            <a:r>
              <a:rPr lang="fr-BE" baseline="0" dirty="0" err="1" smtClean="0"/>
              <a:t>Cfr</a:t>
            </a:r>
            <a:r>
              <a:rPr lang="fr-BE" baseline="0" dirty="0" smtClean="0"/>
              <a:t> point 20-2W-04 – Risque ATEX)</a:t>
            </a:r>
          </a:p>
          <a:p>
            <a:r>
              <a:rPr lang="fr-BE" dirty="0" smtClean="0"/>
              <a:t>021134 </a:t>
            </a:r>
            <a:r>
              <a:rPr lang="fr-BE" dirty="0" err="1" smtClean="0"/>
              <a:t>Dec</a:t>
            </a:r>
            <a:r>
              <a:rPr lang="fr-BE" dirty="0" smtClean="0"/>
              <a:t> 2020 – S.</a:t>
            </a:r>
            <a:r>
              <a:rPr lang="fr-BE" baseline="0" dirty="0" smtClean="0"/>
              <a:t> Verast: </a:t>
            </a:r>
            <a:r>
              <a:rPr lang="fr-BE" sz="1200" kern="1200" dirty="0" smtClean="0">
                <a:solidFill>
                  <a:schemeClr val="tx1"/>
                </a:solidFill>
                <a:effectLst/>
                <a:latin typeface="+mn-lt"/>
                <a:ea typeface="+mn-ea"/>
                <a:cs typeface="+mn-cs"/>
              </a:rPr>
              <a:t>j’ai ajouté des remarques au tableau de suivi (inspection ILE G68), en rouge</a:t>
            </a:r>
          </a:p>
          <a:p>
            <a:r>
              <a:rPr lang="fr-BE" sz="1200" kern="1200" dirty="0" smtClean="0">
                <a:solidFill>
                  <a:schemeClr val="tx1"/>
                </a:solidFill>
                <a:effectLst/>
                <a:latin typeface="+mn-lt"/>
                <a:ea typeface="+mn-ea"/>
                <a:cs typeface="+mn-cs"/>
              </a:rPr>
              <a:t>151027 Mar 2021 – S. Verast: J’ai ajouté des commentaires en rouge dans le fichier</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dirty="0" smtClean="0">
                <a:solidFill>
                  <a:schemeClr val="tx1"/>
                </a:solidFill>
                <a:effectLst/>
                <a:latin typeface="+mn-lt"/>
                <a:ea typeface="+mn-ea"/>
                <a:cs typeface="+mn-cs"/>
              </a:rPr>
              <a:t>021054 Jun 2021 – S. Verast: Le SLPPT a relu le document,  indiqué en rouge les changements (à sa connaissance) et mis en vert les points terminés.</a:t>
            </a:r>
          </a:p>
          <a:p>
            <a:r>
              <a:rPr lang="fr-BE" sz="1200" kern="1200" dirty="0" smtClean="0">
                <a:solidFill>
                  <a:schemeClr val="tx1"/>
                </a:solidFill>
                <a:effectLst/>
                <a:latin typeface="+mn-lt"/>
                <a:ea typeface="+mn-ea"/>
                <a:cs typeface="+mn-cs"/>
              </a:rPr>
              <a:t>211041 Sep 2021 – S. Verast: Aucun changement à noter</a:t>
            </a:r>
          </a:p>
          <a:p>
            <a:endParaRPr lang="fr-BE" sz="1200" kern="1200" dirty="0" smtClean="0">
              <a:solidFill>
                <a:schemeClr val="tx1"/>
              </a:solidFill>
              <a:effectLst/>
              <a:latin typeface="+mn-lt"/>
              <a:ea typeface="+mn-ea"/>
              <a:cs typeface="+mn-cs"/>
            </a:endParaRPr>
          </a:p>
          <a:p>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20</a:t>
            </a:fld>
            <a:endParaRPr lang="fr-BE"/>
          </a:p>
        </p:txBody>
      </p:sp>
    </p:spTree>
    <p:extLst>
      <p:ext uri="{BB962C8B-B14F-4D97-AF65-F5344CB8AC3E}">
        <p14:creationId xmlns:p14="http://schemas.microsoft.com/office/powerpoint/2010/main" val="19260178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DGMR – Cdt</a:t>
            </a:r>
            <a:r>
              <a:rPr lang="fr-BE" baseline="0" dirty="0" smtClean="0"/>
              <a:t> d’Avi DEDEURWAERDER Wim</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141159 Jan 21 (S. Verast)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La base dispose d’un plan de gestion (2Ech Infra) du risque légionnelle rédigé en 2015 pour BM suivants : logements F69, F71, F72, F73, F74, SG8 et section sport D54. (aussi en format papier au 1Ech Infra).</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Chocs thermiques si besoin.</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Pas de « bras morts » supérieurs à 5m.</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Echantillonnage prélevé annuellement sur 36 installations du réseau ECS. Rapports échantillonnage transmis au 1Ech Infra, au SLPPT, UTE + publication des rapports dans CMI (+ AMT si légionnelle) par 1Ech Infra</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fr-BE"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21</a:t>
            </a:fld>
            <a:endParaRPr lang="fr-BE"/>
          </a:p>
        </p:txBody>
      </p:sp>
    </p:spTree>
    <p:extLst>
      <p:ext uri="{BB962C8B-B14F-4D97-AF65-F5344CB8AC3E}">
        <p14:creationId xmlns:p14="http://schemas.microsoft.com/office/powerpoint/2010/main" val="16821905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 H&amp;WB</a:t>
            </a:r>
            <a:r>
              <a:rPr lang="fr-BE" baseline="0" dirty="0" smtClean="0"/>
              <a:t> </a:t>
            </a:r>
            <a:r>
              <a:rPr lang="fr-BE" dirty="0" smtClean="0"/>
              <a:t>– Maj d’Avi BEM HAMELS Steve, Ir</a:t>
            </a: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180821 Mar 21, mail BCO au Maj HAMELS: POC’s 2W = WASO et </a:t>
            </a:r>
            <a:r>
              <a:rPr lang="fr-BE" baseline="0" dirty="0" err="1" smtClean="0"/>
              <a:t>Resp</a:t>
            </a:r>
            <a:r>
              <a:rPr lang="fr-BE" baseline="0" smtClean="0"/>
              <a:t> AFA</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baseline="0"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22</a:t>
            </a:fld>
            <a:endParaRPr lang="fr-BE"/>
          </a:p>
        </p:txBody>
      </p:sp>
    </p:spTree>
    <p:extLst>
      <p:ext uri="{BB962C8B-B14F-4D97-AF65-F5344CB8AC3E}">
        <p14:creationId xmlns:p14="http://schemas.microsoft.com/office/powerpoint/2010/main" val="17596569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POC :</a:t>
            </a:r>
            <a:r>
              <a:rPr lang="fr-BE" baseline="0" dirty="0" smtClean="0"/>
              <a:t> DGMR – </a:t>
            </a:r>
            <a:r>
              <a:rPr lang="fr-BE" sz="1200" kern="1200" dirty="0" smtClean="0">
                <a:solidFill>
                  <a:schemeClr val="tx1"/>
                </a:solidFill>
                <a:effectLst/>
                <a:latin typeface="+mn-lt"/>
                <a:ea typeface="+mn-ea"/>
                <a:cs typeface="+mn-cs"/>
              </a:rPr>
              <a:t>Cdt </a:t>
            </a:r>
            <a:r>
              <a:rPr lang="fr-BE" sz="1200" kern="1200" dirty="0" err="1" smtClean="0">
                <a:solidFill>
                  <a:schemeClr val="tx1"/>
                </a:solidFill>
                <a:effectLst/>
                <a:latin typeface="+mn-lt"/>
                <a:ea typeface="+mn-ea"/>
                <a:cs typeface="+mn-cs"/>
              </a:rPr>
              <a:t>Jonet</a:t>
            </a:r>
            <a:r>
              <a:rPr lang="fr-BE" sz="1200" kern="1200" dirty="0" smtClean="0">
                <a:solidFill>
                  <a:schemeClr val="tx1"/>
                </a:solidFill>
                <a:effectLst/>
                <a:latin typeface="+mn-lt"/>
                <a:ea typeface="+mn-ea"/>
                <a:cs typeface="+mn-cs"/>
              </a:rPr>
              <a:t> Arnaud</a:t>
            </a:r>
          </a:p>
          <a:p>
            <a:r>
              <a:rPr lang="fr-BE" baseline="0" dirty="0" smtClean="0"/>
              <a:t>24 Dec 19 : Note 19-50269137 (https://dekast.mil.intra/Records/ArchiefLijn/11/MRC&amp;I/2019/20191118_BU_19-50269137-Rappel_SPS_WDA.docx) MR-C&amp;I-I du 23/12/2019 (inventaire OK pour Florennes)</a:t>
            </a:r>
          </a:p>
          <a:p>
            <a:pPr lvl="0"/>
            <a:r>
              <a:rPr lang="fr-BE" sz="1200" kern="1200" dirty="0" smtClean="0">
                <a:solidFill>
                  <a:schemeClr val="tx1"/>
                </a:solidFill>
                <a:effectLst/>
                <a:latin typeface="+mn-lt"/>
                <a:ea typeface="+mn-ea"/>
                <a:cs typeface="+mn-cs"/>
              </a:rPr>
              <a:t>021134 </a:t>
            </a:r>
            <a:r>
              <a:rPr lang="fr-BE" sz="1200" kern="1200" dirty="0" err="1" smtClean="0">
                <a:solidFill>
                  <a:schemeClr val="tx1"/>
                </a:solidFill>
                <a:effectLst/>
                <a:latin typeface="+mn-lt"/>
                <a:ea typeface="+mn-ea"/>
                <a:cs typeface="+mn-cs"/>
              </a:rPr>
              <a:t>Dec</a:t>
            </a:r>
            <a:r>
              <a:rPr lang="fr-BE" sz="1200" kern="1200" dirty="0" smtClean="0">
                <a:solidFill>
                  <a:schemeClr val="tx1"/>
                </a:solidFill>
                <a:effectLst/>
                <a:latin typeface="+mn-lt"/>
                <a:ea typeface="+mn-ea"/>
                <a:cs typeface="+mn-cs"/>
              </a:rPr>
              <a:t> 20 – S. Verast: Erik Duchemin suit la situation. Nous avons ajoutés ensemble des liens supplémentaires sur le document de base pour la réalisation du dossier atelier. Ce document se trouve ici : </a:t>
            </a:r>
            <a:r>
              <a:rPr lang="fr-BE" sz="1200" u="sng" kern="1200" dirty="0" smtClean="0">
                <a:solidFill>
                  <a:schemeClr val="tx1"/>
                </a:solidFill>
                <a:effectLst/>
                <a:latin typeface="+mn-lt"/>
                <a:ea typeface="+mn-ea"/>
                <a:cs typeface="+mn-cs"/>
                <a:hlinkClick r:id="rId3"/>
              </a:rPr>
              <a:t>Z:\0_WB\SLPPT\Dossier Atelier\dossier atelier.docx</a:t>
            </a:r>
            <a:r>
              <a:rPr lang="fr-BE" sz="1200" kern="1200" dirty="0" smtClean="0">
                <a:solidFill>
                  <a:schemeClr val="tx1"/>
                </a:solidFill>
                <a:effectLst/>
                <a:latin typeface="+mn-lt"/>
                <a:ea typeface="+mn-ea"/>
                <a:cs typeface="+mn-cs"/>
              </a:rPr>
              <a:t>. Le document est connu par le Pers et je communique le lien en cas de question</a:t>
            </a:r>
          </a:p>
          <a:p>
            <a:pPr lvl="0"/>
            <a:r>
              <a:rPr lang="fr-BE" sz="1200" kern="1200" dirty="0" smtClean="0">
                <a:solidFill>
                  <a:schemeClr val="tx1"/>
                </a:solidFill>
                <a:effectLst/>
                <a:latin typeface="+mn-lt"/>
                <a:ea typeface="+mn-ea"/>
                <a:cs typeface="+mn-cs"/>
              </a:rPr>
              <a:t>081437 </a:t>
            </a:r>
            <a:r>
              <a:rPr lang="fr-BE" sz="1200" kern="1200" dirty="0" err="1" smtClean="0">
                <a:solidFill>
                  <a:schemeClr val="tx1"/>
                </a:solidFill>
                <a:effectLst/>
                <a:latin typeface="+mn-lt"/>
                <a:ea typeface="+mn-ea"/>
                <a:cs typeface="+mn-cs"/>
              </a:rPr>
              <a:t>Dec</a:t>
            </a:r>
            <a:r>
              <a:rPr lang="fr-BE" sz="1200" kern="1200" dirty="0" smtClean="0">
                <a:solidFill>
                  <a:schemeClr val="tx1"/>
                </a:solidFill>
                <a:effectLst/>
                <a:latin typeface="+mn-lt"/>
                <a:ea typeface="+mn-ea"/>
                <a:cs typeface="+mn-cs"/>
              </a:rPr>
              <a:t> 20 – R. Guillaume: Dossier menuiserie</a:t>
            </a:r>
            <a:r>
              <a:rPr lang="fr-BE" sz="1200" kern="1200" baseline="0" dirty="0" smtClean="0">
                <a:solidFill>
                  <a:schemeClr val="tx1"/>
                </a:solidFill>
                <a:effectLst/>
                <a:latin typeface="+mn-lt"/>
                <a:ea typeface="+mn-ea"/>
                <a:cs typeface="+mn-cs"/>
              </a:rPr>
              <a:t> terminé depuis 18 </a:t>
            </a:r>
            <a:r>
              <a:rPr lang="fr-BE" sz="1200" kern="1200" baseline="0" dirty="0" err="1" smtClean="0">
                <a:solidFill>
                  <a:schemeClr val="tx1"/>
                </a:solidFill>
                <a:effectLst/>
                <a:latin typeface="+mn-lt"/>
                <a:ea typeface="+mn-ea"/>
                <a:cs typeface="+mn-cs"/>
              </a:rPr>
              <a:t>Nov</a:t>
            </a:r>
            <a:r>
              <a:rPr lang="fr-BE" sz="1200" kern="1200" baseline="0" dirty="0" smtClean="0">
                <a:solidFill>
                  <a:schemeClr val="tx1"/>
                </a:solidFill>
                <a:effectLst/>
                <a:latin typeface="+mn-lt"/>
                <a:ea typeface="+mn-ea"/>
                <a:cs typeface="+mn-cs"/>
              </a:rPr>
              <a:t> 20, dans les mains de l’Adjt Duchemin à présent.</a:t>
            </a:r>
          </a:p>
          <a:p>
            <a:pPr lvl="0"/>
            <a:r>
              <a:rPr lang="fr-BE" sz="1200" kern="1200" baseline="0" dirty="0" smtClean="0">
                <a:solidFill>
                  <a:schemeClr val="tx1"/>
                </a:solidFill>
                <a:effectLst/>
                <a:latin typeface="+mn-lt"/>
                <a:ea typeface="+mn-ea"/>
                <a:cs typeface="+mn-cs"/>
              </a:rPr>
              <a:t>Tous les dossiers (</a:t>
            </a:r>
            <a:r>
              <a:rPr lang="fr-BE" sz="1200" kern="1200" baseline="0" dirty="0" err="1" smtClean="0">
                <a:solidFill>
                  <a:schemeClr val="tx1"/>
                </a:solidFill>
                <a:effectLst/>
                <a:latin typeface="+mn-lt"/>
                <a:ea typeface="+mn-ea"/>
                <a:cs typeface="+mn-cs"/>
              </a:rPr>
              <a:t>Armt</a:t>
            </a:r>
            <a:r>
              <a:rPr lang="fr-BE" sz="1200" kern="1200" baseline="0" dirty="0" smtClean="0">
                <a:solidFill>
                  <a:schemeClr val="tx1"/>
                </a:solidFill>
                <a:effectLst/>
                <a:latin typeface="+mn-lt"/>
                <a:ea typeface="+mn-ea"/>
                <a:cs typeface="+mn-cs"/>
              </a:rPr>
              <a:t> E40, Forge D60, Tôlerie MAvn B10, Fer F66, G68 Peinture, Menuiserie) existent mais nécessitent de petites adaptations pour être 100% conformes ou à jour.</a:t>
            </a:r>
            <a:endParaRPr lang="fr-BE" sz="1200" kern="1200" dirty="0" smtClean="0">
              <a:solidFill>
                <a:schemeClr val="tx1"/>
              </a:solidFill>
              <a:effectLst/>
              <a:latin typeface="+mn-lt"/>
              <a:ea typeface="+mn-ea"/>
              <a:cs typeface="+mn-cs"/>
            </a:endParaRPr>
          </a:p>
          <a:p>
            <a:pPr lvl="0"/>
            <a:r>
              <a:rPr lang="fr-BE" dirty="0" smtClean="0"/>
              <a:t>221141 Mar 21 – E. Duchemin: L</a:t>
            </a:r>
            <a:r>
              <a:rPr lang="fr-BE" sz="1200" kern="1200" dirty="0" smtClean="0">
                <a:solidFill>
                  <a:schemeClr val="tx1"/>
                </a:solidFill>
                <a:effectLst/>
                <a:latin typeface="+mn-lt"/>
                <a:ea typeface="+mn-ea"/>
                <a:cs typeface="+mn-cs"/>
              </a:rPr>
              <a:t>a mise à jour des derniers détails se</a:t>
            </a:r>
            <a:r>
              <a:rPr lang="fr-BE" sz="1200" kern="1200" baseline="0" dirty="0" smtClean="0">
                <a:solidFill>
                  <a:schemeClr val="tx1"/>
                </a:solidFill>
                <a:effectLst/>
                <a:latin typeface="+mn-lt"/>
                <a:ea typeface="+mn-ea"/>
                <a:cs typeface="+mn-cs"/>
              </a:rPr>
              <a:t> déroule normalement et sera complétée à partir de </a:t>
            </a:r>
            <a:r>
              <a:rPr lang="fr-BE" sz="1200" kern="1200" dirty="0" smtClean="0">
                <a:solidFill>
                  <a:schemeClr val="tx1"/>
                </a:solidFill>
                <a:effectLst/>
                <a:latin typeface="+mn-lt"/>
                <a:ea typeface="+mn-ea"/>
                <a:cs typeface="+mn-cs"/>
              </a:rPr>
              <a:t>début mai avec M Lemaire, O Cavillot Et T Haquenne. On essaiera de compléter ce qui manque mises en service avec la SLPPT (OK), les formations(OK), il y aura des recherches au niveau des moyens de protections à contrôler, peut-être via l’Infra ? Le plan de zonage lié aux DPCE du G68, est arrivé, il reste à voir s’il faut un DPCE car le plan de zonage est très complet. Les autres devraient suivre, à surveiller. Erik prendra également contact avec le Gest Mat comme prévu dans les moyens du PLP. Suivi en </a:t>
            </a:r>
            <a:r>
              <a:rPr lang="fr-BE" sz="1200" u="sng" kern="1200" dirty="0" smtClean="0">
                <a:solidFill>
                  <a:schemeClr val="tx1"/>
                </a:solidFill>
                <a:effectLst/>
                <a:latin typeface="+mn-lt"/>
                <a:ea typeface="+mn-ea"/>
                <a:cs typeface="+mn-cs"/>
                <a:hlinkClick r:id="rId4"/>
              </a:rPr>
              <a:t>WB@FS</a:t>
            </a:r>
            <a:endParaRPr lang="fr-BE" sz="1200" u="sng" kern="1200" dirty="0" smtClean="0">
              <a:solidFill>
                <a:schemeClr val="tx1"/>
              </a:solidFill>
              <a:effectLst/>
              <a:latin typeface="+mn-lt"/>
              <a:ea typeface="+mn-ea"/>
              <a:cs typeface="+mn-cs"/>
            </a:endParaRPr>
          </a:p>
          <a:p>
            <a:pPr lvl="0"/>
            <a:r>
              <a:rPr lang="fr-BE" dirty="0" smtClean="0"/>
              <a:t>090848 Jun 21 – E. Duchemin: </a:t>
            </a:r>
            <a:r>
              <a:rPr lang="fr-BE" sz="1200" kern="1200" dirty="0" smtClean="0">
                <a:solidFill>
                  <a:schemeClr val="tx1"/>
                </a:solidFill>
                <a:effectLst/>
                <a:latin typeface="+mn-lt"/>
                <a:ea typeface="+mn-ea"/>
                <a:cs typeface="+mn-cs"/>
              </a:rPr>
              <a:t>les dossiers d’atelier sont en révision, nous avons déjà découvert que les liens pointaient encore vers l’ancien serveur, donc à refaire, c’est en cours</a:t>
            </a:r>
          </a:p>
          <a:p>
            <a:pPr lvl="0"/>
            <a:r>
              <a:rPr lang="fr-BE" dirty="0" smtClean="0"/>
              <a:t>221446</a:t>
            </a:r>
            <a:r>
              <a:rPr lang="fr-BE" baseline="0" dirty="0" smtClean="0"/>
              <a:t> Sep 21 – E. Duchemin: a relancé les responsables des dossiers atelier afin de les clôturer pour la fin d’année 2021.</a:t>
            </a:r>
          </a:p>
          <a:p>
            <a:r>
              <a:rPr lang="fr-BE" dirty="0" smtClean="0"/>
              <a:t>141204 Dec 21 – E. Duchemin</a:t>
            </a:r>
            <a:r>
              <a:rPr lang="fr-BE" dirty="0" smtClean="0"/>
              <a:t>:</a:t>
            </a:r>
            <a:endParaRPr lang="fr-BE" baseline="0" dirty="0" smtClean="0"/>
          </a:p>
          <a:p>
            <a:pPr marL="171450" indent="-171450">
              <a:buFontTx/>
              <a:buChar char="-"/>
            </a:pPr>
            <a:r>
              <a:rPr lang="fr-BE" sz="1200" kern="1200" dirty="0" smtClean="0">
                <a:solidFill>
                  <a:schemeClr val="tx1"/>
                </a:solidFill>
                <a:effectLst/>
                <a:latin typeface="+mn-lt"/>
                <a:ea typeface="+mn-ea"/>
                <a:cs typeface="+mn-cs"/>
              </a:rPr>
              <a:t>Un dossier d’atelier supplémentaire a été établi pour la forge de l’Infra, il y a donc 7 dossiers. Le dossier est à jour. Il reste à obtenir les données de l’Infra à propos des entretiens et tests des systèmes de protection incendie. La demande a été faite au </a:t>
            </a:r>
            <a:r>
              <a:rPr lang="fr-BE" sz="1200" kern="1200" dirty="0" err="1" smtClean="0">
                <a:solidFill>
                  <a:schemeClr val="tx1"/>
                </a:solidFill>
                <a:effectLst/>
                <a:latin typeface="+mn-lt"/>
                <a:ea typeface="+mn-ea"/>
                <a:cs typeface="+mn-cs"/>
              </a:rPr>
              <a:t>Calldesk</a:t>
            </a:r>
            <a:r>
              <a:rPr lang="fr-BE" sz="1200" kern="1200" dirty="0" smtClean="0">
                <a:solidFill>
                  <a:schemeClr val="tx1"/>
                </a:solidFill>
                <a:effectLst/>
                <a:latin typeface="+mn-lt"/>
                <a:ea typeface="+mn-ea"/>
                <a:cs typeface="+mn-cs"/>
              </a:rPr>
              <a:t>.</a:t>
            </a:r>
          </a:p>
          <a:p>
            <a:pPr marL="171450" indent="-171450">
              <a:buFontTx/>
              <a:buChar char="-"/>
            </a:pPr>
            <a:r>
              <a:rPr lang="fr-BE" sz="1200" kern="1200" dirty="0" smtClean="0">
                <a:solidFill>
                  <a:schemeClr val="tx1"/>
                </a:solidFill>
                <a:effectLst/>
                <a:latin typeface="+mn-lt"/>
                <a:ea typeface="+mn-ea"/>
                <a:cs typeface="+mn-cs"/>
              </a:rPr>
              <a:t>En ce qui concerne les mises en service, un inventaire des </a:t>
            </a:r>
            <a:r>
              <a:rPr lang="fr-BE" sz="1200" kern="1200" dirty="0" err="1" smtClean="0">
                <a:solidFill>
                  <a:schemeClr val="tx1"/>
                </a:solidFill>
                <a:effectLst/>
                <a:latin typeface="+mn-lt"/>
                <a:ea typeface="+mn-ea"/>
                <a:cs typeface="+mn-cs"/>
              </a:rPr>
              <a:t>Eqt</a:t>
            </a:r>
            <a:r>
              <a:rPr lang="fr-BE" sz="1200" kern="1200" dirty="0" smtClean="0">
                <a:solidFill>
                  <a:schemeClr val="tx1"/>
                </a:solidFill>
                <a:effectLst/>
                <a:latin typeface="+mn-lt"/>
                <a:ea typeface="+mn-ea"/>
                <a:cs typeface="+mn-cs"/>
              </a:rPr>
              <a:t> de travail va être demandé aux différents ateliers afin que la SLPPT puisse les réaliser.</a:t>
            </a:r>
          </a:p>
          <a:p>
            <a:pPr marL="171450" indent="-171450">
              <a:buFontTx/>
              <a:buChar char="-"/>
            </a:pPr>
            <a:r>
              <a:rPr lang="fr-BE" sz="1200" kern="1200" dirty="0" smtClean="0">
                <a:solidFill>
                  <a:schemeClr val="tx1"/>
                </a:solidFill>
                <a:effectLst/>
                <a:latin typeface="+mn-lt"/>
                <a:ea typeface="+mn-ea"/>
                <a:cs typeface="+mn-cs"/>
              </a:rPr>
              <a:t>ILIAS a été mis à jour comme le demandait le GestMat.</a:t>
            </a:r>
          </a:p>
          <a:p>
            <a:pPr marL="171450" indent="-171450">
              <a:buFontTx/>
              <a:buChar char="-"/>
            </a:pPr>
            <a:r>
              <a:rPr lang="fr-BE" sz="1200" kern="1200" dirty="0" smtClean="0">
                <a:solidFill>
                  <a:schemeClr val="tx1"/>
                </a:solidFill>
                <a:effectLst/>
                <a:latin typeface="+mn-lt"/>
                <a:ea typeface="+mn-ea"/>
                <a:cs typeface="+mn-cs"/>
              </a:rPr>
              <a:t>Nous sommes à présent</a:t>
            </a:r>
            <a:r>
              <a:rPr lang="fr-BE" sz="1200" kern="1200" baseline="0" dirty="0" smtClean="0">
                <a:solidFill>
                  <a:schemeClr val="tx1"/>
                </a:solidFill>
                <a:effectLst/>
                <a:latin typeface="+mn-lt"/>
                <a:ea typeface="+mn-ea"/>
                <a:cs typeface="+mn-cs"/>
              </a:rPr>
              <a:t> à </a:t>
            </a:r>
            <a:r>
              <a:rPr lang="fr-BE" sz="1200" kern="1200" dirty="0" smtClean="0">
                <a:solidFill>
                  <a:schemeClr val="tx1"/>
                </a:solidFill>
                <a:effectLst/>
                <a:latin typeface="+mn-lt"/>
                <a:ea typeface="+mn-ea"/>
                <a:cs typeface="+mn-cs"/>
              </a:rPr>
              <a:t>99% de réalisation.</a:t>
            </a:r>
          </a:p>
          <a:p>
            <a:pPr marL="0" indent="0">
              <a:buFontTx/>
              <a:buNone/>
            </a:pPr>
            <a:r>
              <a:rPr lang="fr-BE" dirty="0" smtClean="0"/>
              <a:t>020757</a:t>
            </a:r>
            <a:r>
              <a:rPr lang="fr-BE" baseline="0" dirty="0" smtClean="0"/>
              <a:t> Mar 22 – E. Duchemin:</a:t>
            </a:r>
            <a:br>
              <a:rPr lang="fr-BE" baseline="0" dirty="0" smtClean="0"/>
            </a:br>
            <a:r>
              <a:rPr lang="fr-BE" baseline="0" dirty="0" smtClean="0"/>
              <a:t>- Le GestMat n’a émis aucune remarque concernant les dossiers transmis.</a:t>
            </a:r>
          </a:p>
          <a:p>
            <a:pPr marL="171450" indent="-171450">
              <a:buFontTx/>
              <a:buChar char="-"/>
            </a:pPr>
            <a:r>
              <a:rPr lang="fr-BE" sz="1200" kern="1200" dirty="0" smtClean="0">
                <a:solidFill>
                  <a:schemeClr val="tx1"/>
                </a:solidFill>
                <a:effectLst/>
                <a:latin typeface="+mn-lt"/>
                <a:ea typeface="+mn-ea"/>
                <a:cs typeface="+mn-cs"/>
              </a:rPr>
              <a:t>Il reste à obtenir les données de l’Infra à propos des entretiens et tests des systèmes de protection incendie</a:t>
            </a:r>
            <a:r>
              <a:rPr lang="fr-BE" sz="1200" kern="1200" baseline="0" dirty="0" smtClean="0">
                <a:solidFill>
                  <a:schemeClr val="tx1"/>
                </a:solidFill>
                <a:effectLst/>
                <a:latin typeface="+mn-lt"/>
                <a:ea typeface="+mn-ea"/>
                <a:cs typeface="+mn-cs"/>
              </a:rPr>
              <a:t> ainsi que les infos relatives aux mises en service.</a:t>
            </a:r>
          </a:p>
          <a:p>
            <a:pPr marL="0" indent="0">
              <a:buFontTx/>
              <a:buNone/>
            </a:pPr>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4</a:t>
            </a:fld>
            <a:endParaRPr lang="fr-BE"/>
          </a:p>
        </p:txBody>
      </p:sp>
    </p:spTree>
    <p:extLst>
      <p:ext uri="{BB962C8B-B14F-4D97-AF65-F5344CB8AC3E}">
        <p14:creationId xmlns:p14="http://schemas.microsoft.com/office/powerpoint/2010/main" val="21975015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DGMR-Mgt/R</a:t>
            </a:r>
            <a:r>
              <a:rPr lang="fr-BE" baseline="0" dirty="0" smtClean="0"/>
              <a:t> </a:t>
            </a:r>
            <a:r>
              <a:rPr lang="fr-BE" dirty="0" smtClean="0"/>
              <a:t>– </a:t>
            </a:r>
            <a:r>
              <a:rPr lang="fr-BE" dirty="0" err="1" smtClean="0"/>
              <a:t>LtCol</a:t>
            </a:r>
            <a:r>
              <a:rPr lang="fr-BE" dirty="0" smtClean="0"/>
              <a:t> IMM PLOVIE Gunnar</a:t>
            </a:r>
            <a:endParaRPr lang="fr-BE"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Au niveau local, le risque est suivi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Par l’AMT dans le cadre de la surveillance santé;</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Par la hiérarchie et l’individu grâce aux fiches de poste et de fonction qui mentionnent les risques auxquels le Pers est exposé;</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Par le SLPPT, à l’occasion des VLT afin de vérifier la présence, le stockage et la bonne utilisation des produits à risque ; en ce compris l’affichage des fiches informatives quant aux produits présents ainsi que l’utilisation correcte des EPI</a:t>
            </a: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141140 Jan 21 ( S. Verast) : </a:t>
            </a:r>
            <a:r>
              <a:rPr lang="fr-BE" sz="1200" kern="1200" dirty="0" smtClean="0">
                <a:solidFill>
                  <a:schemeClr val="tx1"/>
                </a:solidFill>
                <a:effectLst/>
                <a:latin typeface="+mn-lt"/>
                <a:ea typeface="+mn-ea"/>
                <a:cs typeface="+mn-cs"/>
              </a:rPr>
              <a:t>Il existe un inventaire (GpM) des produits employés et tenu par Erik Duchemin, classable par risque (CMR)</a:t>
            </a:r>
            <a:r>
              <a:rPr lang="fr-BE" sz="1200" kern="1200" baseline="0" dirty="0" smtClean="0">
                <a:solidFill>
                  <a:schemeClr val="tx1"/>
                </a:solidFill>
                <a:effectLst/>
                <a:latin typeface="+mn-lt"/>
                <a:ea typeface="+mn-ea"/>
                <a:cs typeface="+mn-cs"/>
              </a:rPr>
              <a:t> et reprenant le lieu d’utilisation \\idcn.mil.intra\UnitData\2WTAC\0_ORG\GPM\QUAL_MGNT\02.PREVENTION\Produits dangereux\</a:t>
            </a:r>
            <a:r>
              <a:rPr lang="fr-BE" sz="1200" kern="1200" baseline="0" dirty="0" err="1" smtClean="0">
                <a:solidFill>
                  <a:schemeClr val="tx1"/>
                </a:solidFill>
                <a:effectLst/>
                <a:latin typeface="+mn-lt"/>
                <a:ea typeface="+mn-ea"/>
                <a:cs typeface="+mn-cs"/>
              </a:rPr>
              <a:t>Prod</a:t>
            </a:r>
            <a:r>
              <a:rPr lang="fr-BE" sz="1200" kern="1200" baseline="0" dirty="0" smtClean="0">
                <a:solidFill>
                  <a:schemeClr val="tx1"/>
                </a:solidFill>
                <a:effectLst/>
                <a:latin typeface="+mn-lt"/>
                <a:ea typeface="+mn-ea"/>
                <a:cs typeface="+mn-cs"/>
              </a:rPr>
              <a:t> Dang FS.xlsx</a:t>
            </a:r>
          </a:p>
          <a:p>
            <a:pPr marL="171450" indent="-171450">
              <a:buFontTx/>
              <a:buChar char="-"/>
            </a:pPr>
            <a:r>
              <a:rPr lang="fr-BE" sz="1200" kern="1200" dirty="0" smtClean="0">
                <a:solidFill>
                  <a:schemeClr val="tx1"/>
                </a:solidFill>
                <a:effectLst/>
                <a:latin typeface="+mn-lt"/>
                <a:ea typeface="+mn-ea"/>
                <a:cs typeface="+mn-cs"/>
              </a:rPr>
              <a:t>Cancer : R 40, 45, 49 et H350, 351</a:t>
            </a:r>
          </a:p>
          <a:p>
            <a:pPr marL="171450" indent="-171450">
              <a:buFontTx/>
              <a:buChar char="-"/>
            </a:pPr>
            <a:r>
              <a:rPr lang="fr-BE" sz="1200" kern="1200" dirty="0" smtClean="0">
                <a:solidFill>
                  <a:schemeClr val="tx1"/>
                </a:solidFill>
                <a:effectLst/>
                <a:latin typeface="+mn-lt"/>
                <a:ea typeface="+mn-ea"/>
                <a:cs typeface="+mn-cs"/>
              </a:rPr>
              <a:t>Muta : R46 et H 340, 341</a:t>
            </a:r>
          </a:p>
          <a:p>
            <a:pPr marL="171450" indent="-171450">
              <a:buFontTx/>
              <a:buChar char="-"/>
            </a:pPr>
            <a:r>
              <a:rPr lang="fr-BE" sz="1200" kern="1200" dirty="0" err="1" smtClean="0">
                <a:solidFill>
                  <a:schemeClr val="tx1"/>
                </a:solidFill>
                <a:effectLst/>
                <a:latin typeface="+mn-lt"/>
                <a:ea typeface="+mn-ea"/>
                <a:cs typeface="+mn-cs"/>
              </a:rPr>
              <a:t>Repro</a:t>
            </a:r>
            <a:r>
              <a:rPr lang="fr-BE" sz="1200" kern="1200" dirty="0" smtClean="0">
                <a:solidFill>
                  <a:schemeClr val="tx1"/>
                </a:solidFill>
                <a:effectLst/>
                <a:latin typeface="+mn-lt"/>
                <a:ea typeface="+mn-ea"/>
                <a:cs typeface="+mn-cs"/>
              </a:rPr>
              <a:t> : R60, 63 et H 263, 360, 361</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baseline="0" dirty="0" smtClean="0">
                <a:solidFill>
                  <a:schemeClr val="tx1"/>
                </a:solidFill>
                <a:effectLst/>
                <a:latin typeface="+mn-lt"/>
                <a:ea typeface="+mn-ea"/>
                <a:cs typeface="+mn-cs"/>
              </a:rPr>
              <a:t>160945 Avr 21 – S. Verast : </a:t>
            </a:r>
            <a:r>
              <a:rPr lang="fr-BE" sz="1200" kern="1200" dirty="0" smtClean="0">
                <a:solidFill>
                  <a:schemeClr val="tx1"/>
                </a:solidFill>
                <a:effectLst/>
                <a:latin typeface="+mn-lt"/>
                <a:ea typeface="+mn-ea"/>
                <a:cs typeface="+mn-cs"/>
              </a:rPr>
              <a:t>SIPPT MR vient de rédiger des mesures de prévention lors d’exposition à la silice cristalline (quartz, </a:t>
            </a:r>
            <a:r>
              <a:rPr lang="fr-BE" sz="1200" kern="1200" dirty="0" err="1" smtClean="0">
                <a:solidFill>
                  <a:schemeClr val="tx1"/>
                </a:solidFill>
                <a:effectLst/>
                <a:latin typeface="+mn-lt"/>
                <a:ea typeface="+mn-ea"/>
                <a:cs typeface="+mn-cs"/>
              </a:rPr>
              <a:t>tridymite</a:t>
            </a:r>
            <a:r>
              <a:rPr lang="fr-BE" sz="1200" kern="1200" dirty="0" smtClean="0">
                <a:solidFill>
                  <a:schemeClr val="tx1"/>
                </a:solidFill>
                <a:effectLst/>
                <a:latin typeface="+mn-lt"/>
                <a:ea typeface="+mn-ea"/>
                <a:cs typeface="+mn-cs"/>
              </a:rPr>
              <a:t>, </a:t>
            </a:r>
            <a:r>
              <a:rPr lang="fr-BE" sz="1200" kern="1200" dirty="0" err="1" smtClean="0">
                <a:solidFill>
                  <a:schemeClr val="tx1"/>
                </a:solidFill>
                <a:effectLst/>
                <a:latin typeface="+mn-lt"/>
                <a:ea typeface="+mn-ea"/>
                <a:cs typeface="+mn-cs"/>
              </a:rPr>
              <a:t>cristibalite</a:t>
            </a:r>
            <a:r>
              <a:rPr lang="fr-BE" sz="1200" kern="1200" dirty="0" smtClean="0">
                <a:solidFill>
                  <a:schemeClr val="tx1"/>
                </a:solidFill>
                <a:effectLst/>
                <a:latin typeface="+mn-lt"/>
                <a:ea typeface="+mn-ea"/>
                <a:cs typeface="+mn-cs"/>
              </a:rPr>
              <a:t> ou dioxyde de silicium), dans la note :  </a:t>
            </a:r>
            <a:r>
              <a:rPr lang="fr-BE" sz="1200" u="none" strike="noStrike" kern="1200" dirty="0" smtClean="0">
                <a:solidFill>
                  <a:schemeClr val="tx1"/>
                </a:solidFill>
                <a:effectLst/>
                <a:latin typeface="+mn-lt"/>
                <a:ea typeface="+mn-ea"/>
                <a:cs typeface="+mn-cs"/>
                <a:hlinkClick r:id="rId3"/>
              </a:rPr>
              <a:t>20210414 IU -Prévention silice.docx (21-50067887)</a:t>
            </a:r>
            <a:r>
              <a:rPr lang="fr-BE" sz="1200" u="none" strike="noStrike" kern="1200" dirty="0" smtClean="0">
                <a:solidFill>
                  <a:schemeClr val="tx1"/>
                </a:solidFill>
                <a:effectLst/>
                <a:latin typeface="+mn-lt"/>
                <a:ea typeface="+mn-ea"/>
                <a:cs typeface="+mn-cs"/>
              </a:rPr>
              <a:t>. SLPPT sollicite les différents groupes afin de</a:t>
            </a:r>
            <a:r>
              <a:rPr lang="fr-BE" sz="1200" u="none" strike="noStrike" kern="1200" baseline="0" dirty="0" smtClean="0">
                <a:solidFill>
                  <a:schemeClr val="tx1"/>
                </a:solidFill>
                <a:effectLst/>
                <a:latin typeface="+mn-lt"/>
                <a:ea typeface="+mn-ea"/>
                <a:cs typeface="+mn-cs"/>
              </a:rPr>
              <a:t> connaître les lieux d’exposition, en faire l’inventaire et en transmettre le résultat vers SIPPT-MR.</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baseline="0" dirty="0" smtClean="0">
                <a:solidFill>
                  <a:schemeClr val="tx1"/>
                </a:solidFill>
                <a:effectLst/>
                <a:latin typeface="+mn-lt"/>
                <a:ea typeface="+mn-ea"/>
                <a:cs typeface="+mn-cs"/>
              </a:rPr>
              <a:t>281028 Mai 21 – S. Verast: </a:t>
            </a:r>
            <a:r>
              <a:rPr lang="fr-BE" sz="1200" kern="1200" dirty="0" smtClean="0">
                <a:solidFill>
                  <a:schemeClr val="tx1"/>
                </a:solidFill>
                <a:effectLst/>
                <a:latin typeface="+mn-lt"/>
                <a:ea typeface="+mn-ea"/>
                <a:cs typeface="+mn-cs"/>
              </a:rPr>
              <a:t>Plan de mesures de prévention contre l’exposition à la silice cristalline : j’ai reçu des réponses suite à ma demande en réaction de la note SIPPT MR. Il n’y a pas de lieux d’exposition/travaux à la silice (rien au Gp DS, rien au 2Ech Infra, pas d’autres réponses)</a:t>
            </a:r>
            <a:endParaRPr lang="fr-BE" sz="120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101407 Sep 21 – S. Verast: </a:t>
            </a:r>
            <a:r>
              <a:rPr lang="fr-BE" sz="1200" kern="1200" dirty="0" smtClean="0">
                <a:solidFill>
                  <a:srgbClr val="FF0000"/>
                </a:solidFill>
                <a:latin typeface="+mn-lt"/>
                <a:ea typeface="+mn-ea"/>
                <a:cs typeface="+mn-cs"/>
              </a:rPr>
              <a:t>EPI pour la préparation des fumigènes solo display (</a:t>
            </a:r>
            <a:r>
              <a:rPr lang="fr-BE" sz="1200" kern="1200" dirty="0" err="1" smtClean="0">
                <a:solidFill>
                  <a:srgbClr val="FF0000"/>
                </a:solidFill>
                <a:latin typeface="+mn-lt"/>
                <a:ea typeface="+mn-ea"/>
                <a:cs typeface="+mn-cs"/>
              </a:rPr>
              <a:t>smokewinders</a:t>
            </a:r>
            <a:r>
              <a:rPr lang="fr-BE" sz="1200" kern="1200" dirty="0" smtClean="0">
                <a:solidFill>
                  <a:srgbClr val="FF0000"/>
                </a:solidFill>
                <a:latin typeface="+mn-lt"/>
                <a:ea typeface="+mn-ea"/>
                <a:cs typeface="+mn-cs"/>
              </a:rPr>
              <a:t>) :</a:t>
            </a:r>
            <a:r>
              <a:rPr lang="fr-BE" sz="1200" kern="1200" baseline="0" dirty="0" smtClean="0">
                <a:solidFill>
                  <a:srgbClr val="FF0000"/>
                </a:solidFill>
                <a:latin typeface="+mn-lt"/>
                <a:ea typeface="+mn-ea"/>
                <a:cs typeface="+mn-cs"/>
              </a:rPr>
              <a:t> Sur demande de l’Adjt </a:t>
            </a:r>
            <a:r>
              <a:rPr lang="fr-BE" sz="1200" kern="1200" baseline="0" dirty="0" err="1" smtClean="0">
                <a:solidFill>
                  <a:srgbClr val="FF0000"/>
                </a:solidFill>
                <a:latin typeface="+mn-lt"/>
                <a:ea typeface="+mn-ea"/>
                <a:cs typeface="+mn-cs"/>
              </a:rPr>
              <a:t>Magniette</a:t>
            </a:r>
            <a:r>
              <a:rPr lang="fr-BE" sz="1200" kern="1200" baseline="0" dirty="0" smtClean="0">
                <a:solidFill>
                  <a:srgbClr val="FF0000"/>
                </a:solidFill>
                <a:latin typeface="+mn-lt"/>
                <a:ea typeface="+mn-ea"/>
                <a:cs typeface="+mn-cs"/>
              </a:rPr>
              <a:t> (Cel Sp Log – achats EPI), le SLPPT a  sélectionné des gants de protection pour le travail des armuriers (1SM </a:t>
            </a:r>
            <a:r>
              <a:rPr lang="fr-BE" sz="1200" kern="1200" baseline="0" dirty="0" err="1" smtClean="0">
                <a:solidFill>
                  <a:srgbClr val="FF0000"/>
                </a:solidFill>
                <a:latin typeface="+mn-lt"/>
                <a:ea typeface="+mn-ea"/>
                <a:cs typeface="+mn-cs"/>
              </a:rPr>
              <a:t>Mazy</a:t>
            </a:r>
            <a:r>
              <a:rPr lang="fr-BE" sz="1200" kern="1200" baseline="0" dirty="0" smtClean="0">
                <a:solidFill>
                  <a:srgbClr val="FF0000"/>
                </a:solidFill>
                <a:latin typeface="+mn-lt"/>
                <a:ea typeface="+mn-ea"/>
                <a:cs typeface="+mn-cs"/>
              </a:rPr>
              <a:t>) à l’entretien des </a:t>
            </a:r>
            <a:r>
              <a:rPr lang="fr-BE" sz="1200" kern="1200" baseline="0" dirty="0" err="1" smtClean="0">
                <a:solidFill>
                  <a:srgbClr val="FF0000"/>
                </a:solidFill>
                <a:latin typeface="+mn-lt"/>
                <a:ea typeface="+mn-ea"/>
                <a:cs typeface="+mn-cs"/>
              </a:rPr>
              <a:t>smokewinders</a:t>
            </a:r>
            <a:r>
              <a:rPr lang="fr-BE" sz="1200" kern="1200" baseline="0" dirty="0" smtClean="0">
                <a:solidFill>
                  <a:srgbClr val="FF0000"/>
                </a:solidFill>
                <a:latin typeface="+mn-lt"/>
                <a:ea typeface="+mn-ea"/>
                <a:cs typeface="+mn-cs"/>
              </a:rPr>
              <a:t>. Il s’agira d’une paire de gants chimiques (si présence de produits fumigènes du solo display) et d’une paire de gants contre les coupures/contact avec les huiles.</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baseline="0" dirty="0" smtClean="0">
                <a:solidFill>
                  <a:srgbClr val="FF0000"/>
                </a:solidFill>
                <a:latin typeface="+mn-lt"/>
                <a:ea typeface="+mn-ea"/>
                <a:cs typeface="+mn-cs"/>
              </a:rPr>
              <a:t>020757 Mar 2022 – E. Duchemin: L’inventaire CMR du GpM a été mis à jour le 02 Mar.</a:t>
            </a:r>
            <a:endParaRPr lang="fr-BE" sz="1200" kern="1200" baseline="0" dirty="0" smtClean="0">
              <a:solidFill>
                <a:srgbClr val="FF0000"/>
              </a:solidFill>
              <a:latin typeface="+mn-lt"/>
              <a:ea typeface="+mn-ea"/>
              <a:cs typeface="+mn-cs"/>
            </a:endParaRPr>
          </a:p>
        </p:txBody>
      </p:sp>
      <p:sp>
        <p:nvSpPr>
          <p:cNvPr id="4" name="Slide Number Placeholder 3"/>
          <p:cNvSpPr>
            <a:spLocks noGrp="1"/>
          </p:cNvSpPr>
          <p:nvPr>
            <p:ph type="sldNum" sz="quarter" idx="10"/>
          </p:nvPr>
        </p:nvSpPr>
        <p:spPr/>
        <p:txBody>
          <a:bodyPr/>
          <a:lstStyle/>
          <a:p>
            <a:fld id="{1C41AE3F-CADB-473B-B645-18E12119140F}" type="slidenum">
              <a:rPr lang="fr-BE" smtClean="0"/>
              <a:t>23</a:t>
            </a:fld>
            <a:endParaRPr lang="fr-BE"/>
          </a:p>
        </p:txBody>
      </p:sp>
    </p:spTree>
    <p:extLst>
      <p:ext uri="{BB962C8B-B14F-4D97-AF65-F5344CB8AC3E}">
        <p14:creationId xmlns:p14="http://schemas.microsoft.com/office/powerpoint/2010/main" val="16902898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24</a:t>
            </a:fld>
            <a:endParaRPr lang="fr-BE"/>
          </a:p>
        </p:txBody>
      </p:sp>
    </p:spTree>
    <p:extLst>
      <p:ext uri="{BB962C8B-B14F-4D97-AF65-F5344CB8AC3E}">
        <p14:creationId xmlns:p14="http://schemas.microsoft.com/office/powerpoint/2010/main" val="17636009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A05 Dec 19 (Cdt d’Avi T. RUCQUOY) – Prévention de comportements inadaptés : nous allons développer une campagne d’affichage dans le courant de l’année 2020. Le but est que cela se fasse au niveau de la Défense et que nous soyons les POC afin de distiller les informations au niveau du Pers.</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09 Mar 20 (Cdt d’Avi T. RUCQUOY) – Les évènements récents relatifs aux incidents au MALI ont fait que ce point n’a pas encore</a:t>
            </a:r>
            <a:r>
              <a:rPr lang="fr-BE" baseline="0" dirty="0" smtClean="0"/>
              <a:t> pu être discuté au sein de DG H&amp;WB. Des briefings peuvent être néanmoins dispensés à la demande de la LH.</a:t>
            </a: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08 Sep 20 (Cdt d’Avi T. RUCQUOY) – Pas d’évolution suite au Covid19.</a:t>
            </a: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141133 Jan 21 (T. Rucquoy) : </a:t>
            </a:r>
            <a:r>
              <a:rPr lang="fr-BE" sz="1200" kern="1200" dirty="0" smtClean="0">
                <a:solidFill>
                  <a:schemeClr val="tx1"/>
                </a:solidFill>
                <a:effectLst/>
                <a:latin typeface="+mn-lt"/>
                <a:ea typeface="+mn-ea"/>
                <a:cs typeface="+mn-cs"/>
              </a:rPr>
              <a:t>03 workshops (Renforcement des compétences de la LH à la gestion de situations difficiles, sensibiliser la LH aux comportements indésirables et excessifs au travail,…) sont prévus en Fev &amp; Mar 21 pour les membres de la LH du GpM</a:t>
            </a:r>
          </a:p>
          <a:p>
            <a:pPr lvl="0"/>
            <a:r>
              <a:rPr lang="fr-BE" dirty="0" smtClean="0"/>
              <a:t>150938 Mar 21 (T. Rucquoy) :</a:t>
            </a:r>
          </a:p>
          <a:p>
            <a:pPr marL="171450" lvl="0" indent="-171450">
              <a:buFontTx/>
              <a:buChar char="-"/>
            </a:pPr>
            <a:r>
              <a:rPr lang="fr-BE" sz="1200" kern="1200" dirty="0" smtClean="0">
                <a:solidFill>
                  <a:schemeClr val="tx1"/>
                </a:solidFill>
                <a:effectLst/>
                <a:latin typeface="+mn-lt"/>
                <a:ea typeface="+mn-ea"/>
                <a:cs typeface="+mn-cs"/>
              </a:rPr>
              <a:t>DG H&amp;WB : Démarrage campagne Harcèlement sexuel au travail </a:t>
            </a:r>
            <a:r>
              <a:rPr lang="fr-BE" sz="1200" u="sng" kern="1200" dirty="0" smtClean="0">
                <a:solidFill>
                  <a:schemeClr val="tx1"/>
                </a:solidFill>
                <a:effectLst/>
                <a:latin typeface="+mn-lt"/>
                <a:ea typeface="+mn-ea"/>
                <a:cs typeface="+mn-cs"/>
                <a:hlinkClick r:id="rId3"/>
              </a:rPr>
              <a:t>https://intranet.mil.intra/sites/Portal/Documents/2021/20210309_DGHWB_CampagneOSGW_01_F.pdf</a:t>
            </a:r>
            <a:endParaRPr lang="fr-BE" sz="1200" u="sng" kern="1200" dirty="0" smtClean="0">
              <a:solidFill>
                <a:schemeClr val="tx1"/>
              </a:solidFill>
              <a:effectLst/>
              <a:latin typeface="+mn-lt"/>
              <a:ea typeface="+mn-ea"/>
              <a:cs typeface="+mn-cs"/>
            </a:endParaRPr>
          </a:p>
          <a:p>
            <a:pPr marL="171450" lvl="0" indent="-171450">
              <a:buFontTx/>
              <a:buChar char="-"/>
            </a:pPr>
            <a:r>
              <a:rPr lang="fr-BE" sz="1200" kern="1200" dirty="0" smtClean="0">
                <a:solidFill>
                  <a:schemeClr val="tx1"/>
                </a:solidFill>
                <a:effectLst/>
                <a:latin typeface="+mn-lt"/>
                <a:ea typeface="+mn-ea"/>
                <a:cs typeface="+mn-cs"/>
              </a:rPr>
              <a:t>Les 3 WS de 3 demi-jours par WS ont été réalisés du 22 Fev 21 au 22 Mar 21 pour les membres de la LH du GpM</a:t>
            </a:r>
            <a:endParaRPr lang="fr-BE" dirty="0" smtClean="0"/>
          </a:p>
          <a:p>
            <a:r>
              <a:rPr lang="fr-BE" dirty="0" smtClean="0"/>
              <a:t>280858 Mai 21 –</a:t>
            </a:r>
            <a:r>
              <a:rPr lang="fr-BE" baseline="0" dirty="0" smtClean="0"/>
              <a:t> T. Rucquoy : </a:t>
            </a:r>
            <a:r>
              <a:rPr lang="fr-BE" sz="1200" kern="1200" dirty="0" smtClean="0">
                <a:solidFill>
                  <a:schemeClr val="tx1"/>
                </a:solidFill>
                <a:effectLst/>
                <a:latin typeface="+mn-lt"/>
                <a:ea typeface="+mn-ea"/>
                <a:cs typeface="+mn-cs"/>
              </a:rPr>
              <a:t>Suite à une absence inopinée de l’Adjt DELOYER, le 3</a:t>
            </a:r>
            <a:r>
              <a:rPr lang="fr-BE" sz="1200" kern="1200" baseline="30000" dirty="0" smtClean="0">
                <a:solidFill>
                  <a:schemeClr val="tx1"/>
                </a:solidFill>
                <a:effectLst/>
                <a:latin typeface="+mn-lt"/>
                <a:ea typeface="+mn-ea"/>
                <a:cs typeface="+mn-cs"/>
              </a:rPr>
              <a:t>ème</a:t>
            </a:r>
            <a:r>
              <a:rPr lang="fr-BE" sz="1200" kern="1200" dirty="0" smtClean="0">
                <a:solidFill>
                  <a:schemeClr val="tx1"/>
                </a:solidFill>
                <a:effectLst/>
                <a:latin typeface="+mn-lt"/>
                <a:ea typeface="+mn-ea"/>
                <a:cs typeface="+mn-cs"/>
              </a:rPr>
              <a:t> ½ jour pour le 3</a:t>
            </a:r>
            <a:r>
              <a:rPr lang="fr-BE" sz="1200" kern="1200" baseline="30000" dirty="0" smtClean="0">
                <a:solidFill>
                  <a:schemeClr val="tx1"/>
                </a:solidFill>
                <a:effectLst/>
                <a:latin typeface="+mn-lt"/>
                <a:ea typeface="+mn-ea"/>
                <a:cs typeface="+mn-cs"/>
              </a:rPr>
              <a:t>ème</a:t>
            </a:r>
            <a:r>
              <a:rPr lang="fr-BE" sz="1200" kern="1200" dirty="0" smtClean="0">
                <a:solidFill>
                  <a:schemeClr val="tx1"/>
                </a:solidFill>
                <a:effectLst/>
                <a:latin typeface="+mn-lt"/>
                <a:ea typeface="+mn-ea"/>
                <a:cs typeface="+mn-cs"/>
              </a:rPr>
              <a:t> WS n’a pas encore eu lieu. D’autres WS seront également organisés pour d’autres membres de la LH appartenant au GpM: le nombre de WS doit encore être déterminé avec l’OST.</a:t>
            </a:r>
          </a:p>
          <a:p>
            <a:r>
              <a:rPr lang="fr-BE" sz="1200" kern="1200" dirty="0" smtClean="0">
                <a:solidFill>
                  <a:schemeClr val="tx1"/>
                </a:solidFill>
                <a:effectLst/>
                <a:latin typeface="+mn-lt"/>
                <a:ea typeface="+mn-ea"/>
                <a:cs typeface="+mn-cs"/>
              </a:rPr>
              <a:t>131514 Sep 21 –</a:t>
            </a:r>
            <a:r>
              <a:rPr lang="fr-BE" sz="1200" kern="1200" baseline="0" dirty="0" smtClean="0">
                <a:solidFill>
                  <a:schemeClr val="tx1"/>
                </a:solidFill>
                <a:effectLst/>
                <a:latin typeface="+mn-lt"/>
                <a:ea typeface="+mn-ea"/>
                <a:cs typeface="+mn-cs"/>
              </a:rPr>
              <a:t> T. Rucquoy: Pas de changement. Nous déterminerons de nouveaux Gp et fixerons de nouvelles dates avec l’OST. Aucune nouvelle des kits à ce stade.</a:t>
            </a:r>
          </a:p>
          <a:p>
            <a:r>
              <a:rPr lang="fr-BE" sz="1200" kern="1200" baseline="0" dirty="0" smtClean="0">
                <a:solidFill>
                  <a:schemeClr val="tx1"/>
                </a:solidFill>
                <a:effectLst/>
                <a:latin typeface="+mn-lt"/>
                <a:ea typeface="+mn-ea"/>
                <a:cs typeface="+mn-cs"/>
              </a:rPr>
              <a:t>061110 Dec 21 – T. Rucquoy: Les kits qui devaient être fournis en Sep 21 sont reportés à 2022 (le POC concerné ayant été victime d’un burnout).</a:t>
            </a:r>
          </a:p>
          <a:p>
            <a:r>
              <a:rPr lang="fr-BE" dirty="0" smtClean="0"/>
              <a:t>221327 Fev 2022 – T. Rucquoy: </a:t>
            </a:r>
            <a:r>
              <a:rPr lang="fr-BE" sz="1200" kern="1200" dirty="0" smtClean="0">
                <a:solidFill>
                  <a:schemeClr val="tx1"/>
                </a:solidFill>
                <a:effectLst/>
                <a:latin typeface="+mn-lt"/>
                <a:ea typeface="+mn-ea"/>
                <a:cs typeface="+mn-cs"/>
              </a:rPr>
              <a:t>Différentes affiches ont été réalisées par le SPPT PsySoc. Elles doivent encore être imprimées au </a:t>
            </a:r>
            <a:r>
              <a:rPr lang="fr-BE" sz="1200" kern="1200" dirty="0" err="1" smtClean="0">
                <a:solidFill>
                  <a:schemeClr val="tx1"/>
                </a:solidFill>
                <a:effectLst/>
                <a:latin typeface="+mn-lt"/>
                <a:ea typeface="+mn-ea"/>
                <a:cs typeface="+mn-cs"/>
              </a:rPr>
              <a:t>Print</a:t>
            </a:r>
            <a:r>
              <a:rPr lang="fr-BE" sz="1200" kern="1200" dirty="0" smtClean="0">
                <a:solidFill>
                  <a:schemeClr val="tx1"/>
                </a:solidFill>
                <a:effectLst/>
                <a:latin typeface="+mn-lt"/>
                <a:ea typeface="+mn-ea"/>
                <a:cs typeface="+mn-cs"/>
              </a:rPr>
              <a:t> house Defence afin de pouvoir être affichées dans les différent quartiers. Pas de nouvelles de la campagne qui avait été lancée en 2021 par un autre service</a:t>
            </a:r>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25</a:t>
            </a:fld>
            <a:endParaRPr lang="fr-BE"/>
          </a:p>
        </p:txBody>
      </p:sp>
    </p:spTree>
    <p:extLst>
      <p:ext uri="{BB962C8B-B14F-4D97-AF65-F5344CB8AC3E}">
        <p14:creationId xmlns:p14="http://schemas.microsoft.com/office/powerpoint/2010/main" val="2054545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POC :</a:t>
            </a:r>
            <a:r>
              <a:rPr lang="fr-BE" baseline="0" dirty="0" smtClean="0"/>
              <a:t> DG HR et DG-H&amp;WB – Maj DE MEUTTER et Cdt HONGENAERT</a:t>
            </a:r>
            <a:endParaRPr lang="fr-BE" dirty="0" smtClean="0"/>
          </a:p>
          <a:p>
            <a:r>
              <a:rPr lang="fr-BE" dirty="0" smtClean="0"/>
              <a:t>12</a:t>
            </a:r>
            <a:r>
              <a:rPr lang="fr-BE" baseline="0" dirty="0" smtClean="0"/>
              <a:t> Dec 19 : Effort continu, structure en place, suivi en visite DMP à l’AMT</a:t>
            </a:r>
          </a:p>
          <a:p>
            <a:r>
              <a:rPr lang="fr-BE" baseline="0" dirty="0" smtClean="0"/>
              <a:t>021134 </a:t>
            </a:r>
            <a:r>
              <a:rPr lang="fr-BE" baseline="0" dirty="0" err="1" smtClean="0"/>
              <a:t>Dec</a:t>
            </a:r>
            <a:r>
              <a:rPr lang="fr-BE" baseline="0" dirty="0" smtClean="0"/>
              <a:t> 2020 – S. Verast: </a:t>
            </a:r>
            <a:r>
              <a:rPr lang="fr-BE" sz="1200" kern="1200" dirty="0" smtClean="0">
                <a:solidFill>
                  <a:schemeClr val="tx1"/>
                </a:solidFill>
                <a:effectLst/>
                <a:latin typeface="+mn-lt"/>
                <a:ea typeface="+mn-ea"/>
                <a:cs typeface="+mn-cs"/>
              </a:rPr>
              <a:t>Une brochure réalisée par les conseillers PsySoc a été transmise par le SLPPT aux Comd Esc de la base. Cette brochure relative à l’appui moral spirituel et religieux vise les militaires participants à l’aide à la nation dans le cadre du </a:t>
            </a:r>
            <a:r>
              <a:rPr lang="fr-BE" sz="1200" kern="1200" dirty="0" err="1" smtClean="0">
                <a:solidFill>
                  <a:schemeClr val="tx1"/>
                </a:solidFill>
                <a:effectLst/>
                <a:latin typeface="+mn-lt"/>
                <a:ea typeface="+mn-ea"/>
                <a:cs typeface="+mn-cs"/>
              </a:rPr>
              <a:t>Covid</a:t>
            </a:r>
            <a:r>
              <a:rPr lang="fr-BE" sz="1200" kern="1200" dirty="0" smtClean="0">
                <a:solidFill>
                  <a:schemeClr val="tx1"/>
                </a:solidFill>
                <a:effectLst/>
                <a:latin typeface="+mn-lt"/>
                <a:ea typeface="+mn-ea"/>
                <a:cs typeface="+mn-cs"/>
              </a:rPr>
              <a:t>.</a:t>
            </a:r>
            <a:endParaRPr lang="fr-BE" baseline="0" dirty="0" smtClean="0"/>
          </a:p>
          <a:p>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5</a:t>
            </a:fld>
            <a:endParaRPr lang="fr-BE"/>
          </a:p>
        </p:txBody>
      </p:sp>
    </p:spTree>
    <p:extLst>
      <p:ext uri="{BB962C8B-B14F-4D97-AF65-F5344CB8AC3E}">
        <p14:creationId xmlns:p14="http://schemas.microsoft.com/office/powerpoint/2010/main" val="29633194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POC</a:t>
            </a:r>
            <a:r>
              <a:rPr lang="fr-BE" baseline="0" dirty="0" smtClean="0"/>
              <a:t> : DGMR – LtCol IMM PLOVIE</a:t>
            </a:r>
            <a:endParaRPr lang="fr-BE" dirty="0" smtClean="0"/>
          </a:p>
          <a:p>
            <a:r>
              <a:rPr lang="fr-BE" dirty="0" smtClean="0"/>
              <a:t>25 Nov 19 (Cdt d’Avi S. VERAST) : ILE lors de son audit 23 Oct 2019 a signalé en « hot debrief » que les zones de danger électromagnétique (distance autour des antennes et radars) soient signalées de manière physique (panneaux) afin de prévenir le Pers non informé qui se déplace dans la zone.</a:t>
            </a:r>
          </a:p>
          <a:p>
            <a:r>
              <a:rPr lang="fr-BE" dirty="0" smtClean="0"/>
              <a:t>05</a:t>
            </a:r>
            <a:r>
              <a:rPr lang="fr-BE" baseline="0" dirty="0" smtClean="0"/>
              <a:t> Mar 20 (Cdt d’Avi S. VERAST) : M</a:t>
            </a:r>
            <a:r>
              <a:rPr lang="fr-BE" dirty="0" smtClean="0"/>
              <a:t>esure reprise au</a:t>
            </a:r>
            <a:r>
              <a:rPr lang="fr-BE" baseline="0" dirty="0" smtClean="0"/>
              <a:t> </a:t>
            </a:r>
            <a:r>
              <a:rPr lang="fr-BE" dirty="0" smtClean="0"/>
              <a:t>rapport ILE (inspection </a:t>
            </a:r>
            <a:r>
              <a:rPr lang="fr-BE" dirty="0" err="1" smtClean="0"/>
              <a:t>Oct</a:t>
            </a:r>
            <a:r>
              <a:rPr lang="fr-BE" dirty="0" smtClean="0"/>
              <a:t> 19) –</a:t>
            </a:r>
            <a:r>
              <a:rPr lang="fr-BE" baseline="0" dirty="0" smtClean="0"/>
              <a:t> Réaliser des analyses de risques. Celles-ci devant être réalisées par SIPPT-MR conjointement avec l’ERM.</a:t>
            </a:r>
          </a:p>
          <a:p>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6</a:t>
            </a:fld>
            <a:endParaRPr lang="fr-BE"/>
          </a:p>
        </p:txBody>
      </p:sp>
    </p:spTree>
    <p:extLst>
      <p:ext uri="{BB962C8B-B14F-4D97-AF65-F5344CB8AC3E}">
        <p14:creationId xmlns:p14="http://schemas.microsoft.com/office/powerpoint/2010/main" val="22848878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DGMR – Maj </a:t>
            </a:r>
            <a:r>
              <a:rPr lang="fr-BE" baseline="0" dirty="0" smtClean="0"/>
              <a:t>DELBRASSINNE Mathieu</a:t>
            </a:r>
            <a:endParaRPr lang="fr-BE"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12</a:t>
            </a:r>
            <a:r>
              <a:rPr lang="fr-BE" baseline="0" dirty="0" smtClean="0"/>
              <a:t> Dec 19 : </a:t>
            </a:r>
            <a:r>
              <a:rPr lang="fr-BE" dirty="0" smtClean="0"/>
              <a:t>En ordre</a:t>
            </a:r>
            <a:r>
              <a:rPr lang="fr-BE" baseline="0" dirty="0" smtClean="0"/>
              <a:t> (inventaire réalisé)</a:t>
            </a:r>
            <a:r>
              <a:rPr lang="fr-BE" dirty="0" smtClean="0"/>
              <a:t> voir PV Sep 19 (info du Maj d’Avi E. DEWAEL)</a:t>
            </a:r>
          </a:p>
          <a:p>
            <a:r>
              <a:rPr lang="fr-BE" sz="1200" kern="1200" dirty="0" smtClean="0">
                <a:solidFill>
                  <a:schemeClr val="tx1"/>
                </a:solidFill>
                <a:effectLst/>
                <a:latin typeface="+mn-lt"/>
                <a:ea typeface="+mn-ea"/>
                <a:cs typeface="+mn-cs"/>
              </a:rPr>
              <a:t>Les notes servant de référence sont les 2 suivantes :</a:t>
            </a:r>
          </a:p>
          <a:p>
            <a:pPr lvl="0"/>
            <a:r>
              <a:rPr lang="fr-BE" sz="1200" u="sng" kern="1200" dirty="0" smtClean="0">
                <a:solidFill>
                  <a:schemeClr val="tx1"/>
                </a:solidFill>
                <a:effectLst/>
                <a:latin typeface="+mn-lt"/>
                <a:ea typeface="+mn-ea"/>
                <a:cs typeface="+mn-cs"/>
                <a:hlinkClick r:id="rId3"/>
              </a:rPr>
              <a:t>18-50038561</a:t>
            </a:r>
            <a:r>
              <a:rPr lang="fr-BE" sz="1200" kern="1200" dirty="0" smtClean="0">
                <a:solidFill>
                  <a:schemeClr val="tx1"/>
                </a:solidFill>
                <a:effectLst/>
                <a:latin typeface="+mn-lt"/>
                <a:ea typeface="+mn-ea"/>
                <a:cs typeface="+mn-cs"/>
              </a:rPr>
              <a:t> (datée du 07 Aou 2018) - https://dekast.mil.intra/Records/ArchiefLijn/689/2018/20180807_BU_18-50038561-S%C3%A9curit%C3%A9%20des%20machines.docx</a:t>
            </a:r>
          </a:p>
          <a:p>
            <a:r>
              <a:rPr lang="fr-BE" sz="1200" u="sng" kern="1200" dirty="0" smtClean="0">
                <a:solidFill>
                  <a:schemeClr val="tx1"/>
                </a:solidFill>
                <a:effectLst/>
                <a:latin typeface="+mn-lt"/>
                <a:ea typeface="+mn-ea"/>
                <a:cs typeface="+mn-cs"/>
                <a:hlinkClick r:id="rId4"/>
              </a:rPr>
              <a:t>19-50267247</a:t>
            </a:r>
            <a:r>
              <a:rPr lang="fr-BE" sz="1200" kern="1200" dirty="0" smtClean="0">
                <a:solidFill>
                  <a:schemeClr val="tx1"/>
                </a:solidFill>
                <a:effectLst/>
                <a:latin typeface="+mn-lt"/>
                <a:ea typeface="+mn-ea"/>
                <a:cs typeface="+mn-cs"/>
              </a:rPr>
              <a:t> (reçue ce 20 Dec 2019) - https://dekast.mil.intra/Records/ArchiefLijn/689/2019/20191129_BU_19-50267247-Machineveiligheid_StaVaZa.docx</a:t>
            </a:r>
            <a:br>
              <a:rPr lang="fr-BE" sz="1200" kern="1200" dirty="0" smtClean="0">
                <a:solidFill>
                  <a:schemeClr val="tx1"/>
                </a:solidFill>
                <a:effectLst/>
                <a:latin typeface="+mn-lt"/>
                <a:ea typeface="+mn-ea"/>
                <a:cs typeface="+mn-cs"/>
              </a:rPr>
            </a:br>
            <a:r>
              <a:rPr lang="fr-BE" sz="1200" kern="1200" dirty="0" smtClean="0">
                <a:solidFill>
                  <a:schemeClr val="tx1"/>
                </a:solidFill>
                <a:effectLst/>
                <a:latin typeface="+mn-lt"/>
                <a:ea typeface="+mn-ea"/>
                <a:cs typeface="+mn-cs"/>
              </a:rPr>
              <a:t>SLPPT (17 Dec 19) :</a:t>
            </a:r>
            <a:br>
              <a:rPr lang="fr-BE" sz="1200" kern="1200" dirty="0" smtClean="0">
                <a:solidFill>
                  <a:schemeClr val="tx1"/>
                </a:solidFill>
                <a:effectLst/>
                <a:latin typeface="+mn-lt"/>
                <a:ea typeface="+mn-ea"/>
                <a:cs typeface="+mn-cs"/>
              </a:rPr>
            </a:br>
            <a:r>
              <a:rPr lang="fr-BE" sz="1200" kern="1200" dirty="0" smtClean="0">
                <a:solidFill>
                  <a:schemeClr val="tx1"/>
                </a:solidFill>
                <a:effectLst/>
                <a:latin typeface="+mn-lt"/>
                <a:ea typeface="+mn-ea"/>
                <a:cs typeface="+mn-cs"/>
              </a:rPr>
              <a:t>Les risques liés aux machines-outils du travail du métal ont été analysés à plusieurs reprises. </a:t>
            </a:r>
          </a:p>
          <a:p>
            <a:pPr lvl="0"/>
            <a:r>
              <a:rPr lang="fr-BE" sz="1200" kern="1200" dirty="0" smtClean="0">
                <a:solidFill>
                  <a:schemeClr val="tx1"/>
                </a:solidFill>
                <a:effectLst/>
                <a:latin typeface="+mn-lt"/>
                <a:ea typeface="+mn-ea"/>
                <a:cs typeface="+mn-cs"/>
              </a:rPr>
              <a:t>En raison du déménagement des ateliers fers dans le F66 (anciennement pompiers), le SLPPT a donné son avis sur la mise en Sv du F66 en Oct 2018. Certaines remarques concernent les machines (local trop petit pour la sableuse, stabilité des machines car au-dessus d’un vide ventilé, absence de mode d’emploi). </a:t>
            </a:r>
          </a:p>
          <a:p>
            <a:pPr lvl="0"/>
            <a:r>
              <a:rPr lang="fr-BE" sz="1200" kern="1200" dirty="0" smtClean="0">
                <a:solidFill>
                  <a:schemeClr val="tx1"/>
                </a:solidFill>
                <a:effectLst/>
                <a:latin typeface="+mn-lt"/>
                <a:ea typeface="+mn-ea"/>
                <a:cs typeface="+mn-cs"/>
              </a:rPr>
              <a:t>SIPPT MR a réalisé en mars 2019 une analyse des risques lié à la présence de chrome 6 sur les machines du F66. </a:t>
            </a:r>
          </a:p>
          <a:p>
            <a:pPr lvl="0"/>
            <a:r>
              <a:rPr lang="fr-BE" sz="1200" kern="1200" dirty="0" smtClean="0">
                <a:solidFill>
                  <a:schemeClr val="tx1"/>
                </a:solidFill>
                <a:effectLst/>
                <a:latin typeface="+mn-lt"/>
                <a:ea typeface="+mn-ea"/>
                <a:cs typeface="+mn-cs"/>
              </a:rPr>
              <a:t>Le SLPPT a réalisé une visite de lieux de travail du F66 en février 2019. Les risques liés aux machines sont abordés à plusieurs reprises dans ce rapport.  </a:t>
            </a:r>
          </a:p>
          <a:p>
            <a:r>
              <a:rPr lang="fr-BE" sz="1200" kern="1200" dirty="0" smtClean="0">
                <a:solidFill>
                  <a:schemeClr val="tx1"/>
                </a:solidFill>
                <a:effectLst/>
                <a:latin typeface="+mn-lt"/>
                <a:ea typeface="+mn-ea"/>
                <a:cs typeface="+mn-cs"/>
              </a:rPr>
              <a:t>Documents dans un dossier accessible à tous : </a:t>
            </a:r>
            <a:r>
              <a:rPr lang="fr-BE" sz="1200" u="sng" kern="1200" dirty="0" smtClean="0">
                <a:solidFill>
                  <a:schemeClr val="tx1"/>
                </a:solidFill>
                <a:effectLst/>
                <a:latin typeface="+mn-lt"/>
                <a:ea typeface="+mn-ea"/>
                <a:cs typeface="+mn-cs"/>
                <a:hlinkClick r:id="rId5"/>
              </a:rPr>
              <a:t>P:\FLS\00.COMMON\08.BIEN-ETRE\07.SLPPT\01.CCB\CCB 2019\DEC19\Ateliers fer</a:t>
            </a:r>
            <a:endParaRPr lang="fr-BE" dirty="0" smtClean="0"/>
          </a:p>
          <a:p>
            <a:endParaRPr lang="fr-BE" dirty="0" smtClean="0"/>
          </a:p>
          <a:p>
            <a:r>
              <a:rPr lang="fr-BE" dirty="0" smtClean="0"/>
              <a:t>OST (23 Dec 19):</a:t>
            </a:r>
            <a:br>
              <a:rPr lang="fr-BE" dirty="0" smtClean="0"/>
            </a:br>
            <a:r>
              <a:rPr lang="fr-BE" sz="1200" kern="1200" dirty="0" smtClean="0">
                <a:solidFill>
                  <a:schemeClr val="tx1"/>
                </a:solidFill>
                <a:effectLst/>
                <a:latin typeface="+mn-lt"/>
                <a:ea typeface="+mn-ea"/>
                <a:cs typeface="+mn-cs"/>
              </a:rPr>
              <a:t>Sylvain évoque des analyses de risque spécifiques, mais la demande du Gest Mat, qui a été rappelée par la voie des syndicats et à présent par une note MRSys-S en EDT, vise à faire réaliser par les Unités un inventaire exhaustif des machines-outils existantes.</a:t>
            </a:r>
          </a:p>
          <a:p>
            <a:r>
              <a:rPr lang="fr-BE" sz="1200" kern="1200" dirty="0" smtClean="0">
                <a:solidFill>
                  <a:schemeClr val="tx1"/>
                </a:solidFill>
                <a:effectLst/>
                <a:latin typeface="+mn-lt"/>
                <a:ea typeface="+mn-ea"/>
                <a:cs typeface="+mn-cs"/>
              </a:rPr>
              <a:t>Le 2WTac a déjà complété le fichier demandé (il suffit d’ouvrir sur le lien rappelé dans la note pour s’en rendre compte), mais je constate que le statut de notre Unité reste « </a:t>
            </a:r>
            <a:r>
              <a:rPr lang="fr-BE" sz="1200" i="1" kern="1200" dirty="0" smtClean="0">
                <a:solidFill>
                  <a:schemeClr val="tx1"/>
                </a:solidFill>
                <a:effectLst/>
                <a:latin typeface="+mn-lt"/>
                <a:ea typeface="+mn-ea"/>
                <a:cs typeface="+mn-cs"/>
              </a:rPr>
              <a:t>in </a:t>
            </a:r>
            <a:r>
              <a:rPr lang="fr-BE" sz="1200" i="1" kern="1200" dirty="0" err="1" smtClean="0">
                <a:solidFill>
                  <a:schemeClr val="tx1"/>
                </a:solidFill>
                <a:effectLst/>
                <a:latin typeface="+mn-lt"/>
                <a:ea typeface="+mn-ea"/>
                <a:cs typeface="+mn-cs"/>
              </a:rPr>
              <a:t>progress</a:t>
            </a:r>
            <a:r>
              <a:rPr lang="fr-BE" sz="1200" kern="1200" dirty="0" smtClean="0">
                <a:solidFill>
                  <a:schemeClr val="tx1"/>
                </a:solidFill>
                <a:effectLst/>
                <a:latin typeface="+mn-lt"/>
                <a:ea typeface="+mn-ea"/>
                <a:cs typeface="+mn-cs"/>
              </a:rPr>
              <a:t> » dans la note de rappel qui vient d’être envoyée par le Gest Mat. Dès lors, je vais vérifier avec mes 5 </a:t>
            </a:r>
            <a:r>
              <a:rPr lang="fr-BE" sz="1200" kern="1200" dirty="0" err="1" smtClean="0">
                <a:solidFill>
                  <a:schemeClr val="tx1"/>
                </a:solidFill>
                <a:effectLst/>
                <a:latin typeface="+mn-lt"/>
                <a:ea typeface="+mn-ea"/>
                <a:cs typeface="+mn-cs"/>
              </a:rPr>
              <a:t>CO’s</a:t>
            </a:r>
            <a:r>
              <a:rPr lang="fr-BE" sz="1200" kern="1200" dirty="0" smtClean="0">
                <a:solidFill>
                  <a:schemeClr val="tx1"/>
                </a:solidFill>
                <a:effectLst/>
                <a:latin typeface="+mn-lt"/>
                <a:ea typeface="+mn-ea"/>
                <a:cs typeface="+mn-cs"/>
              </a:rPr>
              <a:t> : </a:t>
            </a:r>
          </a:p>
          <a:p>
            <a:pPr lvl="0"/>
            <a:r>
              <a:rPr lang="fr-BE" sz="1200" kern="1200" dirty="0" smtClean="0">
                <a:solidFill>
                  <a:schemeClr val="tx1"/>
                </a:solidFill>
                <a:effectLst/>
                <a:latin typeface="+mn-lt"/>
                <a:ea typeface="+mn-ea"/>
                <a:cs typeface="+mn-cs"/>
              </a:rPr>
              <a:t>Pourquoi notre statut est toujours « </a:t>
            </a:r>
            <a:r>
              <a:rPr lang="fr-BE" sz="1200" i="1" kern="1200" dirty="0" smtClean="0">
                <a:solidFill>
                  <a:schemeClr val="tx1"/>
                </a:solidFill>
                <a:effectLst/>
                <a:latin typeface="+mn-lt"/>
                <a:ea typeface="+mn-ea"/>
                <a:cs typeface="+mn-cs"/>
              </a:rPr>
              <a:t>in </a:t>
            </a:r>
            <a:r>
              <a:rPr lang="fr-BE" sz="1200" i="1" kern="1200" dirty="0" err="1" smtClean="0">
                <a:solidFill>
                  <a:schemeClr val="tx1"/>
                </a:solidFill>
                <a:effectLst/>
                <a:latin typeface="+mn-lt"/>
                <a:ea typeface="+mn-ea"/>
                <a:cs typeface="+mn-cs"/>
              </a:rPr>
              <a:t>progress</a:t>
            </a:r>
            <a:r>
              <a:rPr lang="fr-BE" sz="1200" kern="1200" dirty="0" smtClean="0">
                <a:solidFill>
                  <a:schemeClr val="tx1"/>
                </a:solidFill>
                <a:effectLst/>
                <a:latin typeface="+mn-lt"/>
                <a:ea typeface="+mn-ea"/>
                <a:cs typeface="+mn-cs"/>
              </a:rPr>
              <a:t> » (j’avoue que je pensais que nous avions répondu exhaustivement =&gt; je vais donc le vérifier)</a:t>
            </a:r>
          </a:p>
          <a:p>
            <a:pPr lvl="0"/>
            <a:r>
              <a:rPr lang="fr-BE" sz="1200" kern="1200" dirty="0" smtClean="0">
                <a:solidFill>
                  <a:schemeClr val="tx1"/>
                </a:solidFill>
                <a:effectLst/>
                <a:latin typeface="+mn-lt"/>
                <a:ea typeface="+mn-ea"/>
                <a:cs typeface="+mn-cs"/>
              </a:rPr>
              <a:t>Si notre réponse n’a pas été exhaustive, il nous reste donc 1 an pour la compléter (01 Jan 2021 pour les Unités disposant de plus de 100 machines-outils, ce qui est notre cas). Nous allons donc nous y atteler.</a:t>
            </a:r>
          </a:p>
          <a:p>
            <a:pPr lvl="0"/>
            <a:endParaRPr lang="fr-BE" sz="1200" kern="1200" dirty="0" smtClean="0">
              <a:solidFill>
                <a:schemeClr val="tx1"/>
              </a:solidFill>
              <a:effectLst/>
              <a:latin typeface="+mn-lt"/>
              <a:ea typeface="+mn-ea"/>
              <a:cs typeface="+mn-cs"/>
            </a:endParaRPr>
          </a:p>
          <a:p>
            <a:r>
              <a:rPr lang="fr-BE" sz="1200" kern="1200" dirty="0" smtClean="0">
                <a:solidFill>
                  <a:schemeClr val="tx1"/>
                </a:solidFill>
                <a:effectLst/>
                <a:latin typeface="+mn-lt"/>
                <a:ea typeface="+mn-ea"/>
                <a:cs typeface="+mn-cs"/>
              </a:rPr>
              <a:t>301302 Jan 2020</a:t>
            </a:r>
            <a:r>
              <a:rPr lang="fr-BE" sz="1200" kern="1200" baseline="0" dirty="0" smtClean="0">
                <a:solidFill>
                  <a:schemeClr val="tx1"/>
                </a:solidFill>
                <a:effectLst/>
                <a:latin typeface="+mn-lt"/>
                <a:ea typeface="+mn-ea"/>
                <a:cs typeface="+mn-cs"/>
              </a:rPr>
              <a:t> : Mail OST - </a:t>
            </a:r>
            <a:r>
              <a:rPr lang="en-US" sz="1200" kern="1200" dirty="0" smtClean="0">
                <a:solidFill>
                  <a:schemeClr val="tx1"/>
                </a:solidFill>
                <a:effectLst/>
                <a:latin typeface="+mn-lt"/>
                <a:ea typeface="+mn-ea"/>
                <a:cs typeface="+mn-cs"/>
              </a:rPr>
              <a:t>Ref 1 : </a:t>
            </a:r>
            <a:r>
              <a:rPr lang="en-US" sz="1200" u="sng" kern="1200" dirty="0" smtClean="0">
                <a:solidFill>
                  <a:schemeClr val="tx1"/>
                </a:solidFill>
                <a:effectLst/>
                <a:latin typeface="+mn-lt"/>
                <a:ea typeface="+mn-ea"/>
                <a:cs typeface="+mn-cs"/>
                <a:hlinkClick r:id="rId3"/>
              </a:rPr>
              <a:t>18-50038561</a:t>
            </a:r>
            <a:r>
              <a:rPr lang="en-US" sz="1200" kern="1200" dirty="0" smtClean="0">
                <a:solidFill>
                  <a:schemeClr val="tx1"/>
                </a:solidFill>
                <a:effectLst/>
                <a:latin typeface="+mn-lt"/>
                <a:ea typeface="+mn-ea"/>
                <a:cs typeface="+mn-cs"/>
              </a:rPr>
              <a:t>. + Ref 2 : </a:t>
            </a:r>
            <a:r>
              <a:rPr lang="en-US" sz="1200" u="sng" kern="1200" dirty="0" smtClean="0">
                <a:solidFill>
                  <a:schemeClr val="tx1"/>
                </a:solidFill>
                <a:effectLst/>
                <a:latin typeface="+mn-lt"/>
                <a:ea typeface="+mn-ea"/>
                <a:cs typeface="+mn-cs"/>
                <a:hlinkClick r:id="rId4"/>
              </a:rPr>
              <a:t>https://dekast.mil.intra/Records/ArchiefLijn/689/2019/20191129_BU_19-50267247-Machineveiligheid_StaVaZa.docx</a:t>
            </a:r>
            <a:r>
              <a:rPr lang="en-US" sz="1200" kern="1200" dirty="0" smtClean="0">
                <a:solidFill>
                  <a:schemeClr val="tx1"/>
                </a:solidFill>
                <a:effectLst/>
                <a:latin typeface="+mn-lt"/>
                <a:ea typeface="+mn-ea"/>
                <a:cs typeface="+mn-cs"/>
              </a:rPr>
              <a:t> </a:t>
            </a:r>
            <a:endParaRPr lang="fr-BE" sz="1200" kern="1200" dirty="0" smtClean="0">
              <a:solidFill>
                <a:schemeClr val="tx1"/>
              </a:solidFill>
              <a:effectLst/>
              <a:latin typeface="+mn-lt"/>
              <a:ea typeface="+mn-ea"/>
              <a:cs typeface="+mn-cs"/>
            </a:endParaRPr>
          </a:p>
          <a:p>
            <a:r>
              <a:rPr lang="fr-BE" sz="1200" kern="1200" dirty="0" smtClean="0">
                <a:solidFill>
                  <a:schemeClr val="tx1"/>
                </a:solidFill>
                <a:effectLst/>
                <a:latin typeface="+mn-lt"/>
                <a:ea typeface="+mn-ea"/>
                <a:cs typeface="+mn-cs"/>
              </a:rPr>
              <a:t>Le travail déjà réalisé par le 2W est très complet. Nous cherchons donc à savoir auprès du Gest Mat pourquoi notre statut présenté en Ann A de la Ref 2 est « </a:t>
            </a:r>
            <a:r>
              <a:rPr lang="fr-BE" sz="1200" i="1" kern="1200" dirty="0" smtClean="0">
                <a:solidFill>
                  <a:schemeClr val="tx1"/>
                </a:solidFill>
                <a:effectLst/>
                <a:latin typeface="+mn-lt"/>
                <a:ea typeface="+mn-ea"/>
                <a:cs typeface="+mn-cs"/>
              </a:rPr>
              <a:t>in </a:t>
            </a:r>
            <a:r>
              <a:rPr lang="fr-BE" sz="1200" i="1" kern="1200" dirty="0" err="1" smtClean="0">
                <a:solidFill>
                  <a:schemeClr val="tx1"/>
                </a:solidFill>
                <a:effectLst/>
                <a:latin typeface="+mn-lt"/>
                <a:ea typeface="+mn-ea"/>
                <a:cs typeface="+mn-cs"/>
              </a:rPr>
              <a:t>progress</a:t>
            </a:r>
            <a:r>
              <a:rPr lang="fr-BE" sz="1200" kern="1200" dirty="0" smtClean="0">
                <a:solidFill>
                  <a:schemeClr val="tx1"/>
                </a:solidFill>
                <a:effectLst/>
                <a:latin typeface="+mn-lt"/>
                <a:ea typeface="+mn-ea"/>
                <a:cs typeface="+mn-cs"/>
              </a:rPr>
              <a:t> » : quelles sont les éventuelles infos manquantes ou actions complémentaires attendues de nous ? Je t’informerai de l’évolution pour le prochain CCB.</a:t>
            </a:r>
          </a:p>
          <a:p>
            <a:endParaRPr lang="fr-BE" dirty="0" smtClean="0"/>
          </a:p>
          <a:p>
            <a:r>
              <a:rPr lang="fr-BE" dirty="0" smtClean="0"/>
              <a:t>051051 Mar 2020 : Mail S. VERAST</a:t>
            </a:r>
            <a:endParaRPr lang="fr-BE" baseline="0" dirty="0" smtClean="0"/>
          </a:p>
          <a:p>
            <a:pPr marL="171450" indent="-171450">
              <a:buFontTx/>
              <a:buChar char="-"/>
            </a:pPr>
            <a:r>
              <a:rPr lang="fr-BE" baseline="0" dirty="0" smtClean="0"/>
              <a:t>10 Fev 2020 : Visite au F66 (ateliers fer) par le CC Infra (en présence du SLPPT) pour le Ctl de l’efficacité des extracteurs de fumées de soudage &gt;&gt;&gt; extraction SUFFISANTE, pas d’action CC Infra.</a:t>
            </a:r>
          </a:p>
          <a:p>
            <a:pPr marL="171450" indent="-171450">
              <a:buFontTx/>
              <a:buChar char="-"/>
            </a:pPr>
            <a:r>
              <a:rPr lang="fr-BE" baseline="0" dirty="0" smtClean="0"/>
              <a:t>11 Fev 2020 : Visite des lieux de travail du SLPPT au F66 (rapport de visite envoyé au Comd Esc le 13 Fev 2020 avec plusieurs propositions d’amélioration) : http://units.mil.intra/sites/DGHWB/SIPPT_IDPBW_Risk_Management/LDPBW_SLPPT10/Rondgangen%20per%20Eenheid/2020/Visite%20des%20lieux%20de%20travail%20F66%20tournage%20et%20forge.doc</a:t>
            </a:r>
          </a:p>
          <a:p>
            <a:pPr marL="0" indent="0">
              <a:buFontTx/>
              <a:buNone/>
            </a:pPr>
            <a:r>
              <a:rPr lang="fr-BE" baseline="0" dirty="0" smtClean="0"/>
              <a:t>07 Mai 2020 : Concernant l’inventorisation, l’OST a eu contact avec Gest Mat qui a confirmé que tout était en ordre pour le 2 W Tac.</a:t>
            </a:r>
          </a:p>
          <a:p>
            <a:pPr marL="0" indent="0">
              <a:buFontTx/>
              <a:buNone/>
            </a:pPr>
            <a:r>
              <a:rPr lang="fr-BE" baseline="0" dirty="0" smtClean="0"/>
              <a:t>021134 </a:t>
            </a:r>
            <a:r>
              <a:rPr lang="fr-BE" baseline="0" dirty="0" err="1" smtClean="0"/>
              <a:t>Dec</a:t>
            </a:r>
            <a:r>
              <a:rPr lang="fr-BE" baseline="0" dirty="0" smtClean="0"/>
              <a:t> 2020 – S. Verast: </a:t>
            </a:r>
            <a:r>
              <a:rPr lang="fr-BE" sz="1200" kern="1200" baseline="0" dirty="0" smtClean="0">
                <a:solidFill>
                  <a:schemeClr val="tx1"/>
                </a:solidFill>
                <a:effectLst/>
                <a:latin typeface="+mn-lt"/>
                <a:ea typeface="+mn-ea"/>
                <a:cs typeface="+mn-cs"/>
              </a:rPr>
              <a:t>Le</a:t>
            </a:r>
            <a:r>
              <a:rPr lang="fr-BE" sz="1200" kern="1200" dirty="0" smtClean="0">
                <a:solidFill>
                  <a:schemeClr val="tx1"/>
                </a:solidFill>
                <a:effectLst/>
                <a:latin typeface="+mn-lt"/>
                <a:ea typeface="+mn-ea"/>
                <a:cs typeface="+mn-cs"/>
              </a:rPr>
              <a:t> 1Sgt Ladraa du SLPPT est occupé à réaliser la régularisation des mises en service des ateliers fer (F66). Un certain nombre de documents de mise en Sv ont déjà été mis à la signature du BCO, accompagnées des analyses de risque demandées.</a:t>
            </a:r>
            <a:endParaRPr lang="fr-BE" baseline="0" dirty="0" smtClean="0"/>
          </a:p>
          <a:p>
            <a:pPr marL="0" indent="0">
              <a:buFontTx/>
              <a:buNone/>
            </a:pPr>
            <a:r>
              <a:rPr lang="fr-BE" dirty="0" smtClean="0"/>
              <a:t>021054 Jun 2021 – S. Verast:</a:t>
            </a:r>
            <a:r>
              <a:rPr lang="fr-BE" sz="1200" kern="1200" dirty="0" smtClean="0">
                <a:solidFill>
                  <a:schemeClr val="tx1"/>
                </a:solidFill>
                <a:effectLst/>
                <a:latin typeface="+mn-lt"/>
                <a:ea typeface="+mn-ea"/>
                <a:cs typeface="+mn-cs"/>
              </a:rPr>
              <a:t> Le SLPPT avait demandé à la LH de vérifier s’il restait des machines à faire, sur base de la liste des machines déjà traitées. La LH des ateliers fer a contrôlé la liste du SLPPT</a:t>
            </a:r>
            <a:r>
              <a:rPr lang="fr-BE" sz="1200" kern="1200" baseline="0" dirty="0" smtClean="0">
                <a:solidFill>
                  <a:schemeClr val="tx1"/>
                </a:solidFill>
                <a:effectLst/>
                <a:latin typeface="+mn-lt"/>
                <a:ea typeface="+mn-ea"/>
                <a:cs typeface="+mn-cs"/>
              </a:rPr>
              <a:t> :</a:t>
            </a:r>
            <a:r>
              <a:rPr lang="fr-BE" sz="1200" kern="1200" dirty="0" smtClean="0">
                <a:solidFill>
                  <a:schemeClr val="tx1"/>
                </a:solidFill>
                <a:effectLst/>
                <a:latin typeface="+mn-lt"/>
                <a:ea typeface="+mn-ea"/>
                <a:cs typeface="+mn-cs"/>
              </a:rPr>
              <a:t> Toutes les machines-outils du travail du métal ont bien été mises en service.</a:t>
            </a:r>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7</a:t>
            </a:fld>
            <a:endParaRPr lang="fr-BE"/>
          </a:p>
        </p:txBody>
      </p:sp>
    </p:spTree>
    <p:extLst>
      <p:ext uri="{BB962C8B-B14F-4D97-AF65-F5344CB8AC3E}">
        <p14:creationId xmlns:p14="http://schemas.microsoft.com/office/powerpoint/2010/main" val="26898248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DGMR – Maj </a:t>
            </a:r>
            <a:r>
              <a:rPr lang="fr-BE" dirty="0" err="1" smtClean="0"/>
              <a:t>Vl</a:t>
            </a:r>
            <a:r>
              <a:rPr lang="fr-BE" dirty="0" smtClean="0"/>
              <a:t> </a:t>
            </a:r>
            <a:r>
              <a:rPr lang="fr-BE" dirty="0" err="1" smtClean="0"/>
              <a:t>Bernaerts</a:t>
            </a:r>
            <a:r>
              <a:rPr lang="fr-BE" dirty="0" smtClean="0"/>
              <a:t> Nick</a:t>
            </a:r>
            <a:endParaRPr lang="fr-BE"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141140 Jan 21 (S. Verast) : </a:t>
            </a:r>
            <a:r>
              <a:rPr lang="fr-BE" sz="1200" kern="1200" dirty="0" smtClean="0">
                <a:solidFill>
                  <a:schemeClr val="tx1"/>
                </a:solidFill>
                <a:effectLst/>
                <a:latin typeface="+mn-lt"/>
                <a:ea typeface="+mn-ea"/>
                <a:cs typeface="+mn-cs"/>
              </a:rPr>
              <a:t>La tenue à jour des dossiers (de prévention incendie) de chaque BM est vérifiée annuellement (lors de l’exercice d’évacuation) par le coordinateur incendie de la base (Adjt Bertrand, préventionniste incendie à remplacer – pension à terme). Une copie se trouve à l’entrée du BM concerné (et au poste de garde, à l’attention des pompiers).  Lors des visites des lieux de travail, le SLPPT vérifie leur présence dans les BM.</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dirty="0" smtClean="0">
                <a:solidFill>
                  <a:schemeClr val="tx1"/>
                </a:solidFill>
                <a:effectLst/>
                <a:latin typeface="+mn-lt"/>
                <a:ea typeface="+mn-ea"/>
                <a:cs typeface="+mn-cs"/>
              </a:rPr>
              <a:t>101523 Mai 21 (EDT) : https://dekast.mil.intra/Records/ArchiefLijn/11/MRC&amp;I/2021/20210414_IU_21-50070800-brandveiligheid%20kwartieren.docx, note parue pour sensibiliser à la vérification du matériel anti-feu,</a:t>
            </a:r>
            <a:r>
              <a:rPr lang="fr-BE" sz="1200" kern="1200" baseline="0" dirty="0" smtClean="0">
                <a:solidFill>
                  <a:schemeClr val="tx1"/>
                </a:solidFill>
                <a:effectLst/>
                <a:latin typeface="+mn-lt"/>
                <a:ea typeface="+mn-ea"/>
                <a:cs typeface="+mn-cs"/>
              </a:rPr>
              <a:t> les hydrants, … Transmise ALL Esc pour sensibilisation du Pers (délégués Infra, responsables anti-feu des Esc/Gp).</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021054</a:t>
            </a:r>
            <a:r>
              <a:rPr lang="fr-BE" baseline="0" dirty="0" smtClean="0"/>
              <a:t> Jun 21 – S. Verast: </a:t>
            </a:r>
            <a:r>
              <a:rPr lang="fr-BE" sz="1200" kern="1200" dirty="0" smtClean="0">
                <a:solidFill>
                  <a:schemeClr val="tx1"/>
                </a:solidFill>
                <a:effectLst/>
                <a:latin typeface="+mn-lt"/>
                <a:ea typeface="+mn-ea"/>
                <a:cs typeface="+mn-cs"/>
              </a:rPr>
              <a:t>En accord avec la note de MR C&amp;I, lors des visites des lieux de travail, le SLPPT vérifie l’état (visuel) et les contrôles des moyens d’extinction (extincteurs, hydrants des BM visités).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8</a:t>
            </a:fld>
            <a:endParaRPr lang="fr-BE"/>
          </a:p>
        </p:txBody>
      </p:sp>
    </p:spTree>
    <p:extLst>
      <p:ext uri="{BB962C8B-B14F-4D97-AF65-F5344CB8AC3E}">
        <p14:creationId xmlns:p14="http://schemas.microsoft.com/office/powerpoint/2010/main" val="35260775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DGMR – Cdt</a:t>
            </a:r>
            <a:r>
              <a:rPr lang="fr-BE" baseline="0" dirty="0" smtClean="0"/>
              <a:t> v/h </a:t>
            </a:r>
            <a:r>
              <a:rPr lang="fr-BE" baseline="0" dirty="0" err="1" smtClean="0"/>
              <a:t>Vlw</a:t>
            </a:r>
            <a:r>
              <a:rPr lang="fr-BE" baseline="0" dirty="0" smtClean="0"/>
              <a:t> MOORTGAT Jürgen</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141159 Jan 21 (S. Verast)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La base dispose d’un plan de gestion (2Ech Infra) du risque légionnelle rédigé en 2015 pour BM suivants : logements F69, F71, F72, F73, F74, SG8 et section sport D54. (aussi en format papier au 1Ech Infra).</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Chocs thermiques si besoin.</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Pas de « bras morts » supérieurs à 5m.</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Echantillonnage prélevé annuellement sur 36 installations du réseau ECS. Rapports échantillonnage transmis au 1Ech Infra, au SLPPT, UTE + publication des rapports dans CMI (+ AMT si légionnelle) par 2Ech Infra</a:t>
            </a:r>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9</a:t>
            </a:fld>
            <a:endParaRPr lang="fr-BE"/>
          </a:p>
        </p:txBody>
      </p:sp>
    </p:spTree>
    <p:extLst>
      <p:ext uri="{BB962C8B-B14F-4D97-AF65-F5344CB8AC3E}">
        <p14:creationId xmlns:p14="http://schemas.microsoft.com/office/powerpoint/2010/main" val="19999810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DGMR – Cdt</a:t>
            </a:r>
            <a:r>
              <a:rPr lang="fr-BE" baseline="0" dirty="0" smtClean="0"/>
              <a:t> v/h </a:t>
            </a:r>
            <a:r>
              <a:rPr lang="fr-BE" baseline="0" dirty="0" err="1" smtClean="0"/>
              <a:t>Vlw</a:t>
            </a:r>
            <a:r>
              <a:rPr lang="fr-BE" baseline="0" dirty="0" smtClean="0"/>
              <a:t> MOORTGAT Jürgen</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 Au niveau de l’Unité, la situation BT/HT est suivie en ILIAS par le 1Ech</a:t>
            </a:r>
            <a:r>
              <a:rPr lang="fr-BE" baseline="0" dirty="0" smtClean="0"/>
              <a:t> (Adjt Sluyers) par le biais des Ctl légaux exécutés par la firme BTV.</a:t>
            </a:r>
            <a:br>
              <a:rPr lang="fr-BE" baseline="0" dirty="0" smtClean="0"/>
            </a:br>
            <a:r>
              <a:rPr lang="fr-BE" baseline="0" dirty="0" smtClean="0"/>
              <a:t>Le planning des Ctl légaux BT/HT a été communiqué par le 1Ech dans son mail du 061537 Jan 2021</a:t>
            </a:r>
          </a:p>
          <a:p>
            <a:r>
              <a:rPr lang="fr-BE" dirty="0" smtClean="0"/>
              <a:t>- Le 071457</a:t>
            </a:r>
            <a:r>
              <a:rPr lang="fr-BE" baseline="0" dirty="0" smtClean="0"/>
              <a:t> </a:t>
            </a:r>
            <a:r>
              <a:rPr lang="fr-BE" baseline="0" dirty="0" err="1" smtClean="0"/>
              <a:t>Dec</a:t>
            </a:r>
            <a:r>
              <a:rPr lang="fr-BE" baseline="0" dirty="0" smtClean="0"/>
              <a:t> 2020, le 2Ech (Cdt Guillaume) a communiqué l’ensemble des </a:t>
            </a:r>
            <a:r>
              <a:rPr lang="fr-BE" sz="1200" kern="1200" dirty="0" smtClean="0">
                <a:solidFill>
                  <a:schemeClr val="tx1"/>
                </a:solidFill>
                <a:effectLst/>
                <a:latin typeface="+mn-lt"/>
                <a:ea typeface="+mn-ea"/>
                <a:cs typeface="+mn-cs"/>
              </a:rPr>
              <a:t>commandes lancées en </a:t>
            </a:r>
            <a:r>
              <a:rPr lang="fr-BE" sz="1200" kern="1200" dirty="0" err="1" smtClean="0">
                <a:solidFill>
                  <a:schemeClr val="tx1"/>
                </a:solidFill>
                <a:effectLst/>
                <a:latin typeface="+mn-lt"/>
                <a:ea typeface="+mn-ea"/>
                <a:cs typeface="+mn-cs"/>
              </a:rPr>
              <a:t>GEElec</a:t>
            </a:r>
            <a:r>
              <a:rPr lang="fr-BE" sz="1200" kern="1200" dirty="0" smtClean="0">
                <a:solidFill>
                  <a:schemeClr val="tx1"/>
                </a:solidFill>
                <a:effectLst/>
                <a:latin typeface="+mn-lt"/>
                <a:ea typeface="+mn-ea"/>
                <a:cs typeface="+mn-cs"/>
              </a:rPr>
              <a:t> pour le plateau INFRA Florennes tant au niveau de l’investissement que de l’entretien. </a:t>
            </a:r>
          </a:p>
          <a:p>
            <a:r>
              <a:rPr lang="fr-BE" sz="1200" u="sng" kern="1200" dirty="0" smtClean="0">
                <a:solidFill>
                  <a:schemeClr val="tx1"/>
                </a:solidFill>
                <a:effectLst/>
                <a:latin typeface="+mn-lt"/>
                <a:ea typeface="+mn-ea"/>
                <a:cs typeface="+mn-cs"/>
                <a:hlinkClick r:id="rId3"/>
              </a:rPr>
              <a:t>https://qrnode.mil.intra/LRF/XMLWeb/ProcessDescriptor/descriptor/ILIAS/budget/Budget_Pord.xml?@BudgetYear=2020&amp;@Catalog=288&amp;@PR=EBUT&amp;@SubSys=TVX&amp;@PurOrg=02UC&amp;@DOPA=5003&amp;@BA=121101&amp;@ProcOff=VISO&amp;execute=TRUE&amp;collapse=TRUE</a:t>
            </a:r>
            <a:endParaRPr lang="fr-BE" sz="1200" kern="1200" dirty="0" smtClean="0">
              <a:solidFill>
                <a:schemeClr val="tx1"/>
              </a:solidFill>
              <a:effectLst/>
              <a:latin typeface="+mn-lt"/>
              <a:ea typeface="+mn-ea"/>
              <a:cs typeface="+mn-cs"/>
            </a:endParaRPr>
          </a:p>
          <a:p>
            <a:r>
              <a:rPr lang="fr-BE" sz="1200" u="sng" kern="1200" dirty="0" smtClean="0">
                <a:solidFill>
                  <a:schemeClr val="tx1"/>
                </a:solidFill>
                <a:effectLst/>
                <a:latin typeface="+mn-lt"/>
                <a:ea typeface="+mn-ea"/>
                <a:cs typeface="+mn-cs"/>
                <a:hlinkClick r:id="rId4"/>
              </a:rPr>
              <a:t>https://qrnode.mil.intra/LRF/XMLWeb/ProcessDescriptor/descriptor/ILIAS/budget/Budget_Pord.xml?@BudgetYear=2020&amp;@Catalog=518&amp;@PR=42UT&amp;@SubSys=TVX&amp;@PurOrg=02UC&amp;@DOPA=5031&amp;@BA=720001&amp;@ProcOff=VISO&amp;execute=TRUE&amp;collapse=TRUE</a:t>
            </a:r>
            <a:endParaRPr lang="fr-BE" sz="1200" u="sng" kern="1200" dirty="0" smtClean="0">
              <a:solidFill>
                <a:schemeClr val="tx1"/>
              </a:solidFill>
              <a:effectLst/>
              <a:latin typeface="+mn-lt"/>
              <a:ea typeface="+mn-ea"/>
              <a:cs typeface="+mn-cs"/>
            </a:endParaRPr>
          </a:p>
          <a:p>
            <a:endParaRPr lang="fr-BE" sz="1200" u="none" kern="1200" dirty="0" smtClean="0">
              <a:solidFill>
                <a:schemeClr val="tx1"/>
              </a:solidFill>
              <a:effectLst/>
              <a:latin typeface="+mn-lt"/>
              <a:ea typeface="+mn-ea"/>
              <a:cs typeface="+mn-cs"/>
            </a:endParaRPr>
          </a:p>
          <a:p>
            <a:r>
              <a:rPr lang="fr-BE" sz="1200" u="none" kern="1200" dirty="0" smtClean="0">
                <a:solidFill>
                  <a:schemeClr val="tx1"/>
                </a:solidFill>
                <a:effectLst/>
                <a:latin typeface="+mn-lt"/>
                <a:ea typeface="+mn-ea"/>
                <a:cs typeface="+mn-cs"/>
              </a:rPr>
              <a:t>141320</a:t>
            </a:r>
            <a:r>
              <a:rPr lang="fr-BE" sz="1200" u="none" kern="1200" baseline="0" dirty="0" smtClean="0">
                <a:solidFill>
                  <a:schemeClr val="tx1"/>
                </a:solidFill>
                <a:effectLst/>
                <a:latin typeface="+mn-lt"/>
                <a:ea typeface="+mn-ea"/>
                <a:cs typeface="+mn-cs"/>
              </a:rPr>
              <a:t> Jan 21 (S. Sluyers) :</a:t>
            </a:r>
          </a:p>
          <a:p>
            <a:r>
              <a:rPr lang="fr-BE" sz="1200" u="none" kern="1200" baseline="0" dirty="0" smtClean="0">
                <a:solidFill>
                  <a:schemeClr val="tx1"/>
                </a:solidFill>
                <a:effectLst/>
                <a:latin typeface="+mn-lt"/>
                <a:ea typeface="+mn-ea"/>
                <a:cs typeface="+mn-cs"/>
              </a:rPr>
              <a:t>- </a:t>
            </a:r>
            <a:r>
              <a:rPr lang="fr-BE" sz="1200" kern="1200" dirty="0" err="1" smtClean="0">
                <a:solidFill>
                  <a:schemeClr val="tx1"/>
                </a:solidFill>
                <a:effectLst/>
                <a:latin typeface="+mn-lt"/>
                <a:ea typeface="+mn-ea"/>
                <a:cs typeface="+mn-cs"/>
              </a:rPr>
              <a:t>Apd</a:t>
            </a:r>
            <a:r>
              <a:rPr lang="fr-BE" sz="1200" kern="1200" dirty="0" smtClean="0">
                <a:solidFill>
                  <a:schemeClr val="tx1"/>
                </a:solidFill>
                <a:effectLst/>
                <a:latin typeface="+mn-lt"/>
                <a:ea typeface="+mn-ea"/>
                <a:cs typeface="+mn-cs"/>
              </a:rPr>
              <a:t> 2021, ce n’est plus MR Mgt-R/Ctl qui effectue le Ctl annuel de nos Cab HT mais la Firme B.T.V.</a:t>
            </a:r>
          </a:p>
          <a:p>
            <a:r>
              <a:rPr lang="fr-BE" sz="1200" kern="1200" dirty="0" smtClean="0">
                <a:solidFill>
                  <a:schemeClr val="tx1"/>
                </a:solidFill>
                <a:effectLst/>
                <a:latin typeface="+mn-lt"/>
                <a:ea typeface="+mn-ea"/>
                <a:cs typeface="+mn-cs"/>
              </a:rPr>
              <a:t>Pour rappel, B.T.V. (contrat 20IS001) réalise les Ctl </a:t>
            </a:r>
            <a:r>
              <a:rPr lang="fr-BE" sz="1200" kern="1200" dirty="0" err="1" smtClean="0">
                <a:solidFill>
                  <a:schemeClr val="tx1"/>
                </a:solidFill>
                <a:effectLst/>
                <a:latin typeface="+mn-lt"/>
                <a:ea typeface="+mn-ea"/>
                <a:cs typeface="+mn-cs"/>
              </a:rPr>
              <a:t>Leg</a:t>
            </a:r>
            <a:r>
              <a:rPr lang="fr-BE" sz="1200" kern="1200" dirty="0" smtClean="0">
                <a:solidFill>
                  <a:schemeClr val="tx1"/>
                </a:solidFill>
                <a:effectLst/>
                <a:latin typeface="+mn-lt"/>
                <a:ea typeface="+mn-ea"/>
                <a:cs typeface="+mn-cs"/>
              </a:rPr>
              <a:t> sur notre Base en auto gestion. Elle nous envoie son planning Trim que nous corrigeons et amendons. La différence entre son inventaire et le nôtre engendre pour l’instant quelques retards. (Voir tableau </a:t>
            </a:r>
            <a:r>
              <a:rPr lang="fr-BE" sz="1200" kern="1200" dirty="0" err="1" smtClean="0">
                <a:solidFill>
                  <a:schemeClr val="tx1"/>
                </a:solidFill>
                <a:effectLst/>
                <a:latin typeface="+mn-lt"/>
                <a:ea typeface="+mn-ea"/>
                <a:cs typeface="+mn-cs"/>
              </a:rPr>
              <a:t>StructureGen_Ctl_Leg</a:t>
            </a:r>
            <a:r>
              <a:rPr lang="fr-BE" sz="1200" kern="1200" dirty="0" smtClean="0">
                <a:solidFill>
                  <a:schemeClr val="tx1"/>
                </a:solidFill>
                <a:effectLst/>
                <a:latin typeface="+mn-lt"/>
                <a:ea typeface="+mn-ea"/>
                <a:cs typeface="+mn-cs"/>
              </a:rPr>
              <a:t>)</a:t>
            </a:r>
          </a:p>
          <a:p>
            <a:r>
              <a:rPr lang="fr-BE" sz="1200" u="none" kern="1200" dirty="0" smtClean="0">
                <a:solidFill>
                  <a:schemeClr val="tx1"/>
                </a:solidFill>
                <a:effectLst/>
                <a:latin typeface="+mn-lt"/>
                <a:ea typeface="+mn-ea"/>
                <a:cs typeface="+mn-cs"/>
              </a:rPr>
              <a:t>141140 Jan 21 (S. Verast) : </a:t>
            </a:r>
            <a:r>
              <a:rPr lang="fr-BE" sz="1200" kern="1200" dirty="0" smtClean="0">
                <a:solidFill>
                  <a:schemeClr val="tx1"/>
                </a:solidFill>
                <a:effectLst/>
                <a:latin typeface="+mn-lt"/>
                <a:ea typeface="+mn-ea"/>
                <a:cs typeface="+mn-cs"/>
              </a:rPr>
              <a:t>Lors des VLT (ou autres), le SLPPT est attentif au risque électrique et signale les dangers constatés : tableau électrique non fermé (à clef), fils dénudés, abimés, prises cassées, appareils électriques abimés, etc. </a:t>
            </a:r>
          </a:p>
          <a:p>
            <a:r>
              <a:rPr lang="fr-BE" dirty="0" smtClean="0"/>
              <a:t>181442 Mar 21 – S. Sluyers: </a:t>
            </a:r>
            <a:r>
              <a:rPr lang="fr-BE" sz="1200" kern="1200" dirty="0" smtClean="0">
                <a:solidFill>
                  <a:schemeClr val="tx1"/>
                </a:solidFill>
                <a:effectLst/>
                <a:latin typeface="+mn-lt"/>
                <a:ea typeface="+mn-ea"/>
                <a:cs typeface="+mn-cs"/>
              </a:rPr>
              <a:t>Tous les contrôles légaux sont à jour ou programmés. Les remises en conformités électriques sont rédigées et dans les mains du GE </a:t>
            </a:r>
            <a:r>
              <a:rPr lang="fr-BE" sz="1200" kern="1200" dirty="0" err="1" smtClean="0">
                <a:solidFill>
                  <a:schemeClr val="tx1"/>
                </a:solidFill>
                <a:effectLst/>
                <a:latin typeface="+mn-lt"/>
                <a:ea typeface="+mn-ea"/>
                <a:cs typeface="+mn-cs"/>
              </a:rPr>
              <a:t>Elec</a:t>
            </a:r>
            <a:r>
              <a:rPr lang="fr-BE" sz="1200" kern="1200" dirty="0" smtClean="0">
                <a:solidFill>
                  <a:schemeClr val="tx1"/>
                </a:solidFill>
                <a:effectLst/>
                <a:latin typeface="+mn-lt"/>
                <a:ea typeface="+mn-ea"/>
                <a:cs typeface="+mn-cs"/>
              </a:rPr>
              <a:t> (2Ech) mais seront réalisées suivant les budgets.</a:t>
            </a:r>
          </a:p>
          <a:p>
            <a:r>
              <a:rPr lang="fr-BE" sz="1200" kern="1200" dirty="0" smtClean="0">
                <a:solidFill>
                  <a:schemeClr val="tx1"/>
                </a:solidFill>
                <a:effectLst/>
                <a:latin typeface="+mn-lt"/>
                <a:ea typeface="+mn-ea"/>
                <a:cs typeface="+mn-cs"/>
              </a:rPr>
              <a:t>Pour tout autre problème rencontré (fils dénudés, coffrets ouverts ou abîmés,…), une WO doit être dirigées vers le 02QI (Infra 1Ech) et une intervention des électriciens du plateau s’en suivra.</a:t>
            </a:r>
          </a:p>
          <a:p>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10</a:t>
            </a:fld>
            <a:endParaRPr lang="fr-BE"/>
          </a:p>
        </p:txBody>
      </p:sp>
    </p:spTree>
    <p:extLst>
      <p:ext uri="{BB962C8B-B14F-4D97-AF65-F5344CB8AC3E}">
        <p14:creationId xmlns:p14="http://schemas.microsoft.com/office/powerpoint/2010/main" val="9536906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DGMR-Mgt/R</a:t>
            </a:r>
            <a:r>
              <a:rPr lang="fr-BE" baseline="0" dirty="0" smtClean="0"/>
              <a:t> </a:t>
            </a:r>
            <a:r>
              <a:rPr lang="fr-BE" dirty="0" smtClean="0"/>
              <a:t>– LtCol IMM PLOVIE Gunnar (Pilot case à Beauvechain)</a:t>
            </a:r>
            <a:endParaRPr lang="fr-BE"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Au niveau local, le risque est suivi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Par l’AMT dans le cadre de la surveillance santé;</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Par la hiérarchie et l’individu grâce aux fiches de poste et de fonction qui mentionnent les risques auxquels le Pers est exposé;</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Par le SLPPT, à l’occasion des VLT afin de vérifier la présence, le stockage et la bonne utilisation des produits à risque ; en ce compris l’affichage des fiches informatives quant aux produits présents ainsi que l’utilisation correcte des EPI</a:t>
            </a: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141140 Jan 21 ( S. Verast) : </a:t>
            </a:r>
            <a:r>
              <a:rPr lang="fr-BE" sz="1200" kern="1200" dirty="0" smtClean="0">
                <a:solidFill>
                  <a:schemeClr val="tx1"/>
                </a:solidFill>
                <a:effectLst/>
                <a:latin typeface="+mn-lt"/>
                <a:ea typeface="+mn-ea"/>
                <a:cs typeface="+mn-cs"/>
              </a:rPr>
              <a:t>Il existe un inventaire (GpM) des produits employés et tenu par Erik Duchemin, classable par risque (CMR).</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baseline="0" dirty="0" smtClean="0">
                <a:solidFill>
                  <a:schemeClr val="tx1"/>
                </a:solidFill>
                <a:effectLst/>
                <a:latin typeface="+mn-lt"/>
                <a:ea typeface="+mn-ea"/>
                <a:cs typeface="+mn-cs"/>
              </a:rPr>
              <a:t>221141 Mar 21 – E. Duchemin: Erik v</a:t>
            </a:r>
            <a:r>
              <a:rPr lang="fr-BE" sz="1200" kern="1200" dirty="0" smtClean="0">
                <a:solidFill>
                  <a:schemeClr val="tx1"/>
                </a:solidFill>
                <a:effectLst/>
                <a:latin typeface="+mn-lt"/>
                <a:ea typeface="+mn-ea"/>
                <a:cs typeface="+mn-cs"/>
              </a:rPr>
              <a:t>a relancer sa </a:t>
            </a:r>
            <a:r>
              <a:rPr lang="fr-BE" sz="1200" kern="1200" dirty="0" err="1" smtClean="0">
                <a:solidFill>
                  <a:schemeClr val="tx1"/>
                </a:solidFill>
                <a:effectLst/>
                <a:latin typeface="+mn-lt"/>
                <a:ea typeface="+mn-ea"/>
                <a:cs typeface="+mn-cs"/>
              </a:rPr>
              <a:t>query</a:t>
            </a:r>
            <a:r>
              <a:rPr lang="fr-BE" sz="1200" kern="1200" dirty="0" smtClean="0">
                <a:solidFill>
                  <a:schemeClr val="tx1"/>
                </a:solidFill>
                <a:effectLst/>
                <a:latin typeface="+mn-lt"/>
                <a:ea typeface="+mn-ea"/>
                <a:cs typeface="+mn-cs"/>
              </a:rPr>
              <a:t> pour la fin du mois et mettre à jour le fichier </a:t>
            </a:r>
            <a:r>
              <a:rPr lang="fr-BE" sz="1200" u="sng" kern="1200" dirty="0" err="1" smtClean="0">
                <a:solidFill>
                  <a:schemeClr val="tx1"/>
                </a:solidFill>
                <a:effectLst/>
                <a:latin typeface="+mn-lt"/>
                <a:ea typeface="+mn-ea"/>
                <a:cs typeface="+mn-cs"/>
                <a:hlinkClick r:id="rId3"/>
              </a:rPr>
              <a:t>Prod</a:t>
            </a:r>
            <a:r>
              <a:rPr lang="fr-BE" sz="1200" u="sng" kern="1200" dirty="0" smtClean="0">
                <a:solidFill>
                  <a:schemeClr val="tx1"/>
                </a:solidFill>
                <a:effectLst/>
                <a:latin typeface="+mn-lt"/>
                <a:ea typeface="+mn-ea"/>
                <a:cs typeface="+mn-cs"/>
                <a:hlinkClick r:id="rId3"/>
              </a:rPr>
              <a:t> du 2W Tac</a:t>
            </a:r>
            <a:endParaRPr lang="fr-BE" sz="1200" u="sng" kern="1200" dirty="0" smtClean="0">
              <a:solidFill>
                <a:schemeClr val="tx1"/>
              </a:solidFill>
              <a:effectLst/>
              <a:latin typeface="+mn-lt"/>
              <a:ea typeface="+mn-ea"/>
              <a:cs typeface="+mn-cs"/>
            </a:endParaRPr>
          </a:p>
          <a:p>
            <a:r>
              <a:rPr lang="fr-BE" sz="1200" u="none" kern="1200" dirty="0" smtClean="0">
                <a:solidFill>
                  <a:schemeClr val="tx1"/>
                </a:solidFill>
                <a:effectLst/>
                <a:latin typeface="+mn-lt"/>
                <a:ea typeface="+mn-ea"/>
                <a:cs typeface="+mn-cs"/>
              </a:rPr>
              <a:t>281028</a:t>
            </a:r>
            <a:r>
              <a:rPr lang="fr-BE" sz="1200" u="none" kern="1200" baseline="0" dirty="0" smtClean="0">
                <a:solidFill>
                  <a:schemeClr val="tx1"/>
                </a:solidFill>
                <a:effectLst/>
                <a:latin typeface="+mn-lt"/>
                <a:ea typeface="+mn-ea"/>
                <a:cs typeface="+mn-cs"/>
              </a:rPr>
              <a:t> Mai 21 – S. Verast : </a:t>
            </a:r>
            <a:r>
              <a:rPr lang="fr-BE" sz="1200" kern="1200" dirty="0" smtClean="0">
                <a:solidFill>
                  <a:schemeClr val="tx1"/>
                </a:solidFill>
                <a:effectLst/>
                <a:latin typeface="+mn-lt"/>
                <a:ea typeface="+mn-ea"/>
                <a:cs typeface="+mn-cs"/>
              </a:rPr>
              <a:t>Le SLPPT donne régulièrement des avis sur les produits dangereux et la détermination des EPI à utiliser, principalement avec le Pers du G68 (peinture) et du D50 (</a:t>
            </a:r>
            <a:r>
              <a:rPr lang="fr-BE" sz="1200" kern="1200" dirty="0" err="1" smtClean="0">
                <a:solidFill>
                  <a:schemeClr val="tx1"/>
                </a:solidFill>
                <a:effectLst/>
                <a:latin typeface="+mn-lt"/>
                <a:ea typeface="+mn-ea"/>
                <a:cs typeface="+mn-cs"/>
              </a:rPr>
              <a:t>Washing</a:t>
            </a:r>
            <a:r>
              <a:rPr lang="fr-BE" sz="1200" kern="1200" dirty="0" smtClean="0">
                <a:solidFill>
                  <a:schemeClr val="tx1"/>
                </a:solidFill>
                <a:effectLst/>
                <a:latin typeface="+mn-lt"/>
                <a:ea typeface="+mn-ea"/>
                <a:cs typeface="+mn-cs"/>
              </a:rPr>
              <a:t>)</a:t>
            </a:r>
          </a:p>
          <a:p>
            <a:r>
              <a:rPr lang="fr-BE" sz="1200" kern="1200" dirty="0" smtClean="0">
                <a:solidFill>
                  <a:schemeClr val="tx1"/>
                </a:solidFill>
                <a:effectLst/>
                <a:latin typeface="+mn-lt"/>
                <a:ea typeface="+mn-ea"/>
                <a:cs typeface="+mn-cs"/>
              </a:rPr>
              <a:t>Achat en cours de nouveaux EPI respiratoires autonomes pour les peintres -  EPI également en achats/fourniture pour la préparation des fumigènes solo display</a:t>
            </a:r>
            <a:endParaRPr lang="fr-BE" sz="1200" u="none"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160931 Jun 21 – OST:</a:t>
            </a:r>
          </a:p>
          <a:p>
            <a:pPr lvl="0"/>
            <a:r>
              <a:rPr lang="fr-BE" sz="1200" kern="1200" dirty="0" smtClean="0">
                <a:solidFill>
                  <a:schemeClr val="tx1"/>
                </a:solidFill>
                <a:effectLst/>
                <a:latin typeface="+mn-lt"/>
                <a:ea typeface="+mn-ea"/>
                <a:cs typeface="+mn-cs"/>
              </a:rPr>
              <a:t>- EPI pour les peintres (G68) reçus et distribués</a:t>
            </a:r>
          </a:p>
          <a:p>
            <a:r>
              <a:rPr lang="fr-BE" sz="1200" kern="1200" dirty="0" smtClean="0">
                <a:solidFill>
                  <a:schemeClr val="tx1"/>
                </a:solidFill>
                <a:effectLst/>
                <a:latin typeface="+mn-lt"/>
                <a:ea typeface="+mn-ea"/>
                <a:cs typeface="+mn-cs"/>
              </a:rPr>
              <a:t>- EPI pour le personnel du </a:t>
            </a:r>
            <a:r>
              <a:rPr lang="fr-BE" sz="1200" kern="1200" dirty="0" err="1" smtClean="0">
                <a:solidFill>
                  <a:schemeClr val="tx1"/>
                </a:solidFill>
                <a:effectLst/>
                <a:latin typeface="+mn-lt"/>
                <a:ea typeface="+mn-ea"/>
                <a:cs typeface="+mn-cs"/>
              </a:rPr>
              <a:t>Washing</a:t>
            </a:r>
            <a:r>
              <a:rPr lang="fr-BE" sz="1200" kern="1200" dirty="0" smtClean="0">
                <a:solidFill>
                  <a:schemeClr val="tx1"/>
                </a:solidFill>
                <a:effectLst/>
                <a:latin typeface="+mn-lt"/>
                <a:ea typeface="+mn-ea"/>
                <a:cs typeface="+mn-cs"/>
              </a:rPr>
              <a:t> (D50) reçus et distribués</a:t>
            </a:r>
          </a:p>
          <a:p>
            <a:r>
              <a:rPr lang="fr-BE" baseline="0" dirty="0" smtClean="0"/>
              <a:t>161529 Jun 21 – OST: </a:t>
            </a:r>
            <a:r>
              <a:rPr lang="fr-BE" sz="1200" kern="1200" dirty="0" smtClean="0">
                <a:solidFill>
                  <a:srgbClr val="FF0000"/>
                </a:solidFill>
                <a:latin typeface="+mn-lt"/>
                <a:ea typeface="+mn-ea"/>
                <a:cs typeface="+mn-cs"/>
              </a:rPr>
              <a:t>EPI pour la préparation des fumigènes solo display - </a:t>
            </a:r>
            <a:r>
              <a:rPr lang="fr-BE" sz="1200" kern="1200" dirty="0" smtClean="0">
                <a:solidFill>
                  <a:schemeClr val="tx1"/>
                </a:solidFill>
                <a:effectLst/>
                <a:latin typeface="+mn-lt"/>
                <a:ea typeface="+mn-ea"/>
                <a:cs typeface="+mn-cs"/>
              </a:rPr>
              <a:t>Lors des tests des 03 et 09 Jun 21, tous les EPI nécessaires étaient disponibles et ont été utilisés par le Pers. Le Comd Fl Armt les a montrés à l’OST lors de l’inspection qu’il a réalisée le 02 Jun 21</a:t>
            </a:r>
            <a:endParaRPr lang="fr-BE" baseline="0"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11</a:t>
            </a:fld>
            <a:endParaRPr lang="fr-BE"/>
          </a:p>
        </p:txBody>
      </p:sp>
    </p:spTree>
    <p:extLst>
      <p:ext uri="{BB962C8B-B14F-4D97-AF65-F5344CB8AC3E}">
        <p14:creationId xmlns:p14="http://schemas.microsoft.com/office/powerpoint/2010/main" val="18170718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B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BE"/>
          </a:p>
        </p:txBody>
      </p:sp>
      <p:sp>
        <p:nvSpPr>
          <p:cNvPr id="4" name="Date Placeholder 3"/>
          <p:cNvSpPr>
            <a:spLocks noGrp="1"/>
          </p:cNvSpPr>
          <p:nvPr>
            <p:ph type="dt" sz="half" idx="10"/>
          </p:nvPr>
        </p:nvSpPr>
        <p:spPr/>
        <p:txBody>
          <a:bodyPr/>
          <a:lstStyle/>
          <a:p>
            <a:fld id="{CE69E2F7-54BD-448A-B026-AB63EDFD628A}" type="datetime1">
              <a:rPr lang="fr-BE" smtClean="0"/>
              <a:t>07/03/2022</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8CC28852-9865-425A-AD48-1BA01D57BEBA}" type="slidenum">
              <a:rPr lang="fr-BE" smtClean="0"/>
              <a:t>‹#›</a:t>
            </a:fld>
            <a:endParaRPr lang="fr-BE"/>
          </a:p>
        </p:txBody>
      </p:sp>
      <p:pic>
        <p:nvPicPr>
          <p:cNvPr id="7"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4152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B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12642C-7A55-4878-8CBD-C16DB92CC94D}" type="datetime1">
              <a:rPr lang="fr-BE" smtClean="0"/>
              <a:t>07/03/2022</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8CC28852-9865-425A-AD48-1BA01D57BEBA}" type="slidenum">
              <a:rPr lang="fr-BE" smtClean="0"/>
              <a:t>‹#›</a:t>
            </a:fld>
            <a:endParaRPr lang="fr-BE"/>
          </a:p>
        </p:txBody>
      </p:sp>
      <p:pic>
        <p:nvPicPr>
          <p:cNvPr id="8"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33630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Date Placeholder 3"/>
          <p:cNvSpPr>
            <a:spLocks noGrp="1"/>
          </p:cNvSpPr>
          <p:nvPr>
            <p:ph type="dt" sz="half" idx="10"/>
          </p:nvPr>
        </p:nvSpPr>
        <p:spPr/>
        <p:txBody>
          <a:bodyPr/>
          <a:lstStyle/>
          <a:p>
            <a:fld id="{AC9788DB-A683-4775-9908-9F676FADF511}" type="datetime1">
              <a:rPr lang="fr-BE" smtClean="0"/>
              <a:t>07/03/2022</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8CC28852-9865-425A-AD48-1BA01D57BEBA}" type="slidenum">
              <a:rPr lang="fr-BE" smtClean="0"/>
              <a:t>‹#›</a:t>
            </a:fld>
            <a:endParaRPr lang="fr-BE"/>
          </a:p>
        </p:txBody>
      </p:sp>
      <p:pic>
        <p:nvPicPr>
          <p:cNvPr id="7"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02441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B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Date Placeholder 3"/>
          <p:cNvSpPr>
            <a:spLocks noGrp="1"/>
          </p:cNvSpPr>
          <p:nvPr>
            <p:ph type="dt" sz="half" idx="10"/>
          </p:nvPr>
        </p:nvSpPr>
        <p:spPr/>
        <p:txBody>
          <a:bodyPr/>
          <a:lstStyle/>
          <a:p>
            <a:fld id="{26C8B73E-3E68-404D-8D6B-50349F05108A}" type="datetime1">
              <a:rPr lang="fr-BE" smtClean="0"/>
              <a:t>07/03/2022</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8CC28852-9865-425A-AD48-1BA01D57BEBA}" type="slidenum">
              <a:rPr lang="fr-BE" smtClean="0"/>
              <a:t>‹#›</a:t>
            </a:fld>
            <a:endParaRPr lang="fr-BE"/>
          </a:p>
        </p:txBody>
      </p:sp>
      <p:pic>
        <p:nvPicPr>
          <p:cNvPr id="7"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1091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Date Placeholder 3"/>
          <p:cNvSpPr>
            <a:spLocks noGrp="1"/>
          </p:cNvSpPr>
          <p:nvPr>
            <p:ph type="dt" sz="half" idx="10"/>
          </p:nvPr>
        </p:nvSpPr>
        <p:spPr/>
        <p:txBody>
          <a:bodyPr/>
          <a:lstStyle/>
          <a:p>
            <a:fld id="{F743EFD0-F2C4-4C3D-B38E-E84CAB018A1F}" type="datetime1">
              <a:rPr lang="fr-BE" smtClean="0"/>
              <a:t>07/03/2022</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8CC28852-9865-425A-AD48-1BA01D57BEBA}" type="slidenum">
              <a:rPr lang="fr-BE" smtClean="0"/>
              <a:t>‹#›</a:t>
            </a:fld>
            <a:endParaRPr lang="fr-BE"/>
          </a:p>
        </p:txBody>
      </p:sp>
      <p:pic>
        <p:nvPicPr>
          <p:cNvPr id="7"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5101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B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BF8C7B-0091-4018-8293-D2A3E6DACFB9}" type="datetime1">
              <a:rPr lang="fr-BE" smtClean="0"/>
              <a:t>07/03/2022</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8CC28852-9865-425A-AD48-1BA01D57BEBA}" type="slidenum">
              <a:rPr lang="fr-BE" smtClean="0"/>
              <a:t>‹#›</a:t>
            </a:fld>
            <a:endParaRPr lang="fr-BE"/>
          </a:p>
        </p:txBody>
      </p:sp>
      <p:pic>
        <p:nvPicPr>
          <p:cNvPr id="7"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8427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5" name="Date Placeholder 4"/>
          <p:cNvSpPr>
            <a:spLocks noGrp="1"/>
          </p:cNvSpPr>
          <p:nvPr>
            <p:ph type="dt" sz="half" idx="10"/>
          </p:nvPr>
        </p:nvSpPr>
        <p:spPr/>
        <p:txBody>
          <a:bodyPr/>
          <a:lstStyle/>
          <a:p>
            <a:fld id="{006FE3BB-A6B9-4A1F-8D84-21D580525029}" type="datetime1">
              <a:rPr lang="fr-BE" smtClean="0"/>
              <a:t>07/03/2022</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8CC28852-9865-425A-AD48-1BA01D57BEBA}" type="slidenum">
              <a:rPr lang="fr-BE" smtClean="0"/>
              <a:t>‹#›</a:t>
            </a:fld>
            <a:endParaRPr lang="fr-BE"/>
          </a:p>
        </p:txBody>
      </p:sp>
      <p:pic>
        <p:nvPicPr>
          <p:cNvPr id="8"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6761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B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7" name="Date Placeholder 6"/>
          <p:cNvSpPr>
            <a:spLocks noGrp="1"/>
          </p:cNvSpPr>
          <p:nvPr>
            <p:ph type="dt" sz="half" idx="10"/>
          </p:nvPr>
        </p:nvSpPr>
        <p:spPr/>
        <p:txBody>
          <a:bodyPr/>
          <a:lstStyle/>
          <a:p>
            <a:fld id="{B277FA99-7B71-4DA8-927E-3B930B028486}" type="datetime1">
              <a:rPr lang="fr-BE" smtClean="0"/>
              <a:t>07/03/2022</a:t>
            </a:fld>
            <a:endParaRPr lang="fr-BE"/>
          </a:p>
        </p:txBody>
      </p:sp>
      <p:sp>
        <p:nvSpPr>
          <p:cNvPr id="8" name="Footer Placeholder 7"/>
          <p:cNvSpPr>
            <a:spLocks noGrp="1"/>
          </p:cNvSpPr>
          <p:nvPr>
            <p:ph type="ftr" sz="quarter" idx="11"/>
          </p:nvPr>
        </p:nvSpPr>
        <p:spPr/>
        <p:txBody>
          <a:bodyPr/>
          <a:lstStyle/>
          <a:p>
            <a:endParaRPr lang="fr-BE"/>
          </a:p>
        </p:txBody>
      </p:sp>
      <p:sp>
        <p:nvSpPr>
          <p:cNvPr id="9" name="Slide Number Placeholder 8"/>
          <p:cNvSpPr>
            <a:spLocks noGrp="1"/>
          </p:cNvSpPr>
          <p:nvPr>
            <p:ph type="sldNum" sz="quarter" idx="12"/>
          </p:nvPr>
        </p:nvSpPr>
        <p:spPr/>
        <p:txBody>
          <a:bodyPr/>
          <a:lstStyle/>
          <a:p>
            <a:fld id="{8CC28852-9865-425A-AD48-1BA01D57BEBA}" type="slidenum">
              <a:rPr lang="fr-BE" smtClean="0"/>
              <a:t>‹#›</a:t>
            </a:fld>
            <a:endParaRPr lang="fr-BE"/>
          </a:p>
        </p:txBody>
      </p:sp>
      <p:pic>
        <p:nvPicPr>
          <p:cNvPr id="10"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88988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Date Placeholder 2"/>
          <p:cNvSpPr>
            <a:spLocks noGrp="1"/>
          </p:cNvSpPr>
          <p:nvPr>
            <p:ph type="dt" sz="half" idx="10"/>
          </p:nvPr>
        </p:nvSpPr>
        <p:spPr/>
        <p:txBody>
          <a:bodyPr/>
          <a:lstStyle/>
          <a:p>
            <a:fld id="{E731EB0A-D46A-49B9-A0B9-179D47C2BD23}" type="datetime1">
              <a:rPr lang="fr-BE" smtClean="0"/>
              <a:t>07/03/2022</a:t>
            </a:fld>
            <a:endParaRPr lang="fr-BE"/>
          </a:p>
        </p:txBody>
      </p:sp>
      <p:sp>
        <p:nvSpPr>
          <p:cNvPr id="4" name="Footer Placeholder 3"/>
          <p:cNvSpPr>
            <a:spLocks noGrp="1"/>
          </p:cNvSpPr>
          <p:nvPr>
            <p:ph type="ftr" sz="quarter" idx="11"/>
          </p:nvPr>
        </p:nvSpPr>
        <p:spPr/>
        <p:txBody>
          <a:bodyPr/>
          <a:lstStyle/>
          <a:p>
            <a:endParaRPr lang="fr-BE"/>
          </a:p>
        </p:txBody>
      </p:sp>
      <p:sp>
        <p:nvSpPr>
          <p:cNvPr id="5" name="Slide Number Placeholder 4"/>
          <p:cNvSpPr>
            <a:spLocks noGrp="1"/>
          </p:cNvSpPr>
          <p:nvPr>
            <p:ph type="sldNum" sz="quarter" idx="12"/>
          </p:nvPr>
        </p:nvSpPr>
        <p:spPr/>
        <p:txBody>
          <a:bodyPr/>
          <a:lstStyle/>
          <a:p>
            <a:fld id="{8CC28852-9865-425A-AD48-1BA01D57BEBA}" type="slidenum">
              <a:rPr lang="fr-BE" smtClean="0"/>
              <a:t>‹#›</a:t>
            </a:fld>
            <a:endParaRPr lang="fr-BE"/>
          </a:p>
        </p:txBody>
      </p:sp>
      <p:pic>
        <p:nvPicPr>
          <p:cNvPr id="6"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92284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846718-FAB0-44E8-A750-F9C4B34F0339}" type="datetime1">
              <a:rPr lang="fr-BE" smtClean="0"/>
              <a:t>07/03/2022</a:t>
            </a:fld>
            <a:endParaRPr lang="fr-BE"/>
          </a:p>
        </p:txBody>
      </p:sp>
      <p:sp>
        <p:nvSpPr>
          <p:cNvPr id="3" name="Footer Placeholder 2"/>
          <p:cNvSpPr>
            <a:spLocks noGrp="1"/>
          </p:cNvSpPr>
          <p:nvPr>
            <p:ph type="ftr" sz="quarter" idx="11"/>
          </p:nvPr>
        </p:nvSpPr>
        <p:spPr/>
        <p:txBody>
          <a:bodyPr/>
          <a:lstStyle/>
          <a:p>
            <a:endParaRPr lang="fr-BE"/>
          </a:p>
        </p:txBody>
      </p:sp>
      <p:sp>
        <p:nvSpPr>
          <p:cNvPr id="4" name="Slide Number Placeholder 3"/>
          <p:cNvSpPr>
            <a:spLocks noGrp="1"/>
          </p:cNvSpPr>
          <p:nvPr>
            <p:ph type="sldNum" sz="quarter" idx="12"/>
          </p:nvPr>
        </p:nvSpPr>
        <p:spPr/>
        <p:txBody>
          <a:bodyPr/>
          <a:lstStyle/>
          <a:p>
            <a:fld id="{8CC28852-9865-425A-AD48-1BA01D57BEBA}" type="slidenum">
              <a:rPr lang="fr-BE" smtClean="0"/>
              <a:t>‹#›</a:t>
            </a:fld>
            <a:endParaRPr lang="fr-BE"/>
          </a:p>
        </p:txBody>
      </p:sp>
      <p:pic>
        <p:nvPicPr>
          <p:cNvPr id="5" name="Picture 9"/>
          <p:cNvPicPr>
            <a:picLocks noChangeAspect="1" noChangeArrowheads="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04248" y="2554991"/>
            <a:ext cx="756679" cy="1162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332557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846718-FAB0-44E8-A750-F9C4B34F0339}" type="datetime1">
              <a:rPr lang="fr-BE" smtClean="0"/>
              <a:t>07/03/2022</a:t>
            </a:fld>
            <a:endParaRPr lang="fr-BE"/>
          </a:p>
        </p:txBody>
      </p:sp>
      <p:sp>
        <p:nvSpPr>
          <p:cNvPr id="3" name="Footer Placeholder 2"/>
          <p:cNvSpPr>
            <a:spLocks noGrp="1"/>
          </p:cNvSpPr>
          <p:nvPr>
            <p:ph type="ftr" sz="quarter" idx="11"/>
          </p:nvPr>
        </p:nvSpPr>
        <p:spPr/>
        <p:txBody>
          <a:bodyPr/>
          <a:lstStyle/>
          <a:p>
            <a:endParaRPr lang="fr-BE"/>
          </a:p>
        </p:txBody>
      </p:sp>
      <p:sp>
        <p:nvSpPr>
          <p:cNvPr id="4" name="Slide Number Placeholder 3"/>
          <p:cNvSpPr>
            <a:spLocks noGrp="1"/>
          </p:cNvSpPr>
          <p:nvPr>
            <p:ph type="sldNum" sz="quarter" idx="12"/>
          </p:nvPr>
        </p:nvSpPr>
        <p:spPr/>
        <p:txBody>
          <a:bodyPr/>
          <a:lstStyle/>
          <a:p>
            <a:fld id="{8CC28852-9865-425A-AD48-1BA01D57BEBA}" type="slidenum">
              <a:rPr lang="fr-BE" smtClean="0"/>
              <a:t>‹#›</a:t>
            </a:fld>
            <a:endParaRPr lang="fr-BE"/>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43808" y="2564904"/>
            <a:ext cx="3384376" cy="3384376"/>
          </a:xfrm>
          <a:prstGeom prst="rect">
            <a:avLst/>
          </a:prstGeom>
        </p:spPr>
      </p:pic>
      <p:sp>
        <p:nvSpPr>
          <p:cNvPr id="10" name="Title 1"/>
          <p:cNvSpPr txBox="1">
            <a:spLocks/>
          </p:cNvSpPr>
          <p:nvPr userDrawn="1"/>
        </p:nvSpPr>
        <p:spPr bwMode="auto">
          <a:xfrm>
            <a:off x="457200" y="274638"/>
            <a:ext cx="8229600" cy="1143000"/>
          </a:xfrm>
          <a:prstGeom prst="rect">
            <a:avLst/>
          </a:prstGeom>
        </p:spPr>
        <p:txBody>
          <a:bodyPr vert="horz" lIns="91440" tIns="45720" rIns="91440" bIns="45720" rtlCol="0" anchor="ctr">
            <a:normAutofit/>
          </a:bodyPr>
          <a:lstStyle>
            <a:lvl1pPr algn="ctr">
              <a:spcBef>
                <a:spcPct val="0"/>
              </a:spcBef>
              <a:buNone/>
              <a:defRPr sz="4400">
                <a:latin typeface="+mj-lt"/>
                <a:ea typeface="+mj-ea"/>
                <a:cs typeface="+mj-cs"/>
              </a:defRPr>
            </a:lvl1pPr>
          </a:lstStyle>
          <a:p>
            <a:pPr lvl="0"/>
            <a:r>
              <a:rPr lang="fr-BE" dirty="0" smtClean="0"/>
              <a:t>Questions</a:t>
            </a:r>
            <a:endParaRPr lang="nl-BE" dirty="0"/>
          </a:p>
        </p:txBody>
      </p:sp>
      <p:pic>
        <p:nvPicPr>
          <p:cNvPr id="7" name="Picture 9"/>
          <p:cNvPicPr>
            <a:picLocks noChangeAspect="1" noChangeArrowheads="1"/>
          </p:cNvPicPr>
          <p:nvPr userDrawn="1"/>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2726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B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26A38B-554D-47B9-B004-EFB4E55F3409}" type="datetime1">
              <a:rPr lang="fr-BE" smtClean="0"/>
              <a:t>07/03/2022</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8CC28852-9865-425A-AD48-1BA01D57BEBA}" type="slidenum">
              <a:rPr lang="fr-BE" smtClean="0"/>
              <a:t>‹#›</a:t>
            </a:fld>
            <a:endParaRPr lang="fr-BE"/>
          </a:p>
        </p:txBody>
      </p:sp>
      <p:pic>
        <p:nvPicPr>
          <p:cNvPr id="8"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661473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r-B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defRPr>
            </a:lvl1pPr>
          </a:lstStyle>
          <a:p>
            <a:fld id="{9862029A-3C00-4FAC-B384-6C5D398D3B19}" type="datetime1">
              <a:rPr lang="fr-BE" smtClean="0"/>
              <a:pPr/>
              <a:t>07/03/2022</a:t>
            </a:fld>
            <a:endParaRPr lang="fr-B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fr-BE"/>
          </a:p>
        </p:txBody>
      </p:sp>
      <p:sp>
        <p:nvSpPr>
          <p:cNvPr id="6" name="Slide Number Placeholder 5"/>
          <p:cNvSpPr>
            <a:spLocks noGrp="1"/>
          </p:cNvSpPr>
          <p:nvPr>
            <p:ph type="sldNum" sz="quarter" idx="4"/>
          </p:nvPr>
        </p:nvSpPr>
        <p:spPr>
          <a:xfrm>
            <a:off x="6553200" y="6356350"/>
            <a:ext cx="1763216" cy="365125"/>
          </a:xfrm>
          <a:prstGeom prst="rect">
            <a:avLst/>
          </a:prstGeom>
        </p:spPr>
        <p:txBody>
          <a:bodyPr vert="horz" lIns="91440" tIns="45720" rIns="91440" bIns="45720" rtlCol="0" anchor="ctr"/>
          <a:lstStyle>
            <a:lvl1pPr algn="r">
              <a:defRPr sz="2400">
                <a:solidFill>
                  <a:schemeClr val="tx1"/>
                </a:solidFill>
              </a:defRPr>
            </a:lvl1pPr>
          </a:lstStyle>
          <a:p>
            <a:fld id="{8CC28852-9865-425A-AD48-1BA01D57BEBA}" type="slidenum">
              <a:rPr lang="fr-BE" smtClean="0"/>
              <a:pPr/>
              <a:t>‹#›</a:t>
            </a:fld>
            <a:endParaRPr lang="fr-BE"/>
          </a:p>
        </p:txBody>
      </p:sp>
    </p:spTree>
    <p:extLst>
      <p:ext uri="{BB962C8B-B14F-4D97-AF65-F5344CB8AC3E}">
        <p14:creationId xmlns:p14="http://schemas.microsoft.com/office/powerpoint/2010/main" val="19027953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56" r:id="rId9"/>
    <p:sldLayoutId id="2147483657" r:id="rId10"/>
    <p:sldLayoutId id="2147483658" r:id="rId11"/>
    <p:sldLayoutId id="2147483659"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file:///\\idcn.mil.intra\UnitData\2WTAC\9_ICS\INDIC\Steering\StructureGen_Ctl_Leg.xlsx"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file:///\\idcn.mil.intra\UnitData\2WTAC\0_ORG\GPM\QUAL_MGNT\02.PREVENTION\Produits%20dangereux\Prod%20Dang%20FS.xlsx" TargetMode="External"/></Relationships>
</file>

<file path=ppt/slides/_rels/slide12.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s://units.mil.intra/sites/DGHWB/SIPPT_IDPBW_Risk_Management/LDPBW_SLPPT10/Pages/home.aspx"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s://units.mil.intra/sites/DGHWB/SIPPT_IDPBW_Risk_Management/LDPBW_SLPPT10/Rondgangen%20per%20Eenheid/Forms/AllItems.aspx?RootFolder=%2Fsites%2FDGHWB%2FSIPPT%5FIDPBW%5FRisk%5FManagement%2FLDPBW%5FSLPPT10%2FRondgangen%20per%20Eenheid%2F2022&amp;FolderCTID=0x012000EC92D0B372A8414F833C54E570DC8DE3&amp;View=%7bD8B5CC49-3978-4DF2-A24D-10ED900DE78F%7d"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file:///\\idcn.mil.intra\UnitData\2WTAC\9_ICS\INDIC\Steering\StructureGen_Ctl_Leg.xlsx"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file:///\\idcn.mil.intra\UnitData\2WTAC\0_SAFETY\ANTI_FEU\EXERCICE%20EVAC\exercices%202022\Sit%20Ex%20Incendie%202022.xlsx" TargetMode="External"/></Relationships>
</file>

<file path=ppt/slides/_rels/slide1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hyperlink" Target="https://dekast.mil.intra/Records/ArchiefLijn/674/MRC&amp;I/2021/20210323_IU_21-50056066-Florennes-D%C3%A9samiantage-G10-Fin_de_Tvx.docx" TargetMode="External"/><Relationship Id="rId3" Type="http://schemas.openxmlformats.org/officeDocument/2006/relationships/hyperlink" Target="https://dekast.mil.intra/Records/ArchiefLijn/11/MRC&amp;I/2020/20200410_BU_20-50076783-Contr%C3%B4leAnnuel.docx" TargetMode="External"/><Relationship Id="rId7" Type="http://schemas.openxmlformats.org/officeDocument/2006/relationships/hyperlink" Target="https://qrnode.mil.intra/MRE/Reports/"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s://intranet.mil.intra/sites/Mat/Infra/IDm/Pages/Domain-Documents.aspx?View=%7bA023A21F-C647-488F-B0A9-129FF3E73220%7d&amp;SelectedID=5" TargetMode="External"/><Relationship Id="rId5" Type="http://schemas.openxmlformats.org/officeDocument/2006/relationships/hyperlink" Target="https://dekast.mil.intra/Records/ArchiefLijn/11/COMOPSAIR/2022/20220119_IU_22-50009690-guidelines_asbestos_on_power_generators_erratum.docx" TargetMode="External"/><Relationship Id="rId4" Type="http://schemas.openxmlformats.org/officeDocument/2006/relationships/hyperlink" Target="https://dekast.mil.intra/Records/ArchiefLijn/158/2021/20211222_IU_21-50240456_Analyses_des_risques_exposition_amiante_maintenances_correctives_12_5_et_45_kVa.docx"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dekast.mil.intra/Records/ArchiefLijn/152/2022/20211224_IU_21-50247417-Implementation%20PGP%20dans%20PLP.docx" TargetMode="External"/><Relationship Id="rId2" Type="http://schemas.openxmlformats.org/officeDocument/2006/relationships/hyperlink" Target="https://dekast.mil.intra/Records/ArchiefLijn/152/2021/20211224_IU_21-50247427_GPP_2022-2026_JAP%202022_F_V_1_0.docx"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dekast.mil.intra/Records/ArchiefLijn/965/2019/?activation=TzoyMjoicm1zXHJmaVxBY3RpdmF0aW9uQ29kZSI6Mjp7czo0OiJwYXRoIjtzOjEyNToiL1JlY29yZHMvQXJjaGllZkxpam4vOTY1LzIwMTkvMjAxOTEyMDZfQlJfMTktNTAyODk5MzVfRmxvcmVubmVzIC0gMlcgVGFjIC0gaW5zcGVjdGlvbiBwcm9hY3RpZXZlIGR1IGJpZW4gw6p0cmUgYXUgdHJhdmFpbC5wZGYiO3M6Mzoia2V5IjtzOjQwOiIyODkwODVkOTMxMTNhMWIzMzljYzI4MjZlNzdkYmM3NjIzNDIzOWRhIjt9"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hyperlink" Target="file:///\\idcn.mil.intra\UnitData\2WTAC\0_WB\SLPPT\Suivi%20actions%20ILE\Suivi%20Audit%20ILE%202019%20et%20incident%20H70.xlsx" TargetMode="External"/><Relationship Id="rId4" Type="http://schemas.openxmlformats.org/officeDocument/2006/relationships/hyperlink" Target="file:///\\idcn.mil.intra\UnitData\2WTAC\0_WB\SLPPT\Suivi%20actions%20ILE" TargetMode="External"/></Relationships>
</file>

<file path=ppt/slides/_rels/slide21.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s://dekast.mil.intra/Records/ArchiefLijn/152/2021/20210113_IU_21-50004832-Implementatie%20GPPJAP_INP%20-%20for%20merge.docx" TargetMode="External"/><Relationship Id="rId5" Type="http://schemas.openxmlformats.org/officeDocument/2006/relationships/hyperlink" Target="file:///\\idcn.mil.intra\UnitData\2WTAC\9_DIR\2WTAC\01.GID-2W\ACOT-GID-AIRPLAN-AEXX-852_F.docx" TargetMode="External"/><Relationship Id="rId4" Type="http://schemas.openxmlformats.org/officeDocument/2006/relationships/hyperlink" Target="file:///\\idcn.mil.intra\UnitData\2WTAC\9_DIR\2WTAC\01.GID-2W\ACOT-GID-AIRPLAN-AEXX-851_F.docx" TargetMode="External"/></Relationships>
</file>

<file path=ppt/slides/_rels/slide23.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hyperlink" Target="https://dekast.mil.intra/Records/ArchiefLijn/158/2021/20210414_IU_21-50067887-Pr%C3%A9vention%20silice.docx" TargetMode="External"/><Relationship Id="rId4" Type="http://schemas.openxmlformats.org/officeDocument/2006/relationships/hyperlink" Target="file:///\\idcn.mil.intra\UnitData\2WTAC\0_ORG\GPM\QUAL_MGNT\02.PREVENTION\Produits%20dangereux\Prod%20Dang%20FS.xlsx"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intranet.mil.intra/sites/Portal/Documents/2021/20210309_DGHWB_CampagneOSGW_01_F.pdf"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s://intranet.mil.intra/sites/EDir/ACOSWB/Documents%20Convertis/Directives/SPS/ACWB-SPS-WRKPR-009_F.doc"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intranet.mil.intra/sites/Mat/Infra/MRCI/3DLog/Pages/Ateliers.aspx"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file:///\\idcn.mil.intra\UnitData\2WTAC\9_ICS\INDIC\Steering\tableau%20de%20bord%20WB@FS.xlsx" TargetMode="External"/><Relationship Id="rId5" Type="http://schemas.openxmlformats.org/officeDocument/2006/relationships/hyperlink" Target="file:///\\idcn.mil.intra\UnitData\2WTAC\0_WB\SLPPT\CCB\CCB%202020\CCB%2022%20Sep%202020\Inventaire%20ateliers%20reconnus%20-%20Inventaris%20erkende%20werkplaatsen.xlsx" TargetMode="External"/><Relationship Id="rId4" Type="http://schemas.openxmlformats.org/officeDocument/2006/relationships/hyperlink" Target="https://shpapps.mil.intra/sites/EDR/Publications/DGMR-SPS-DSINFR-IDXX-002_F_E001_R000.PDF"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CC28852-9865-425A-AD48-1BA01D57BEBA}" type="slidenum">
              <a:rPr lang="fr-BE" smtClean="0"/>
              <a:t>1</a:t>
            </a:fld>
            <a:endParaRPr lang="fr-BE"/>
          </a:p>
        </p:txBody>
      </p:sp>
      <p:sp>
        <p:nvSpPr>
          <p:cNvPr id="7" name="Text Box 4"/>
          <p:cNvSpPr txBox="1">
            <a:spLocks noChangeArrowheads="1"/>
          </p:cNvSpPr>
          <p:nvPr/>
        </p:nvSpPr>
        <p:spPr bwMode="auto">
          <a:xfrm>
            <a:off x="2069331" y="1772816"/>
            <a:ext cx="5771854" cy="523220"/>
          </a:xfrm>
          <a:prstGeom prst="rect">
            <a:avLst/>
          </a:prstGeom>
          <a:noFill/>
          <a:ln w="9525">
            <a:noFill/>
            <a:miter lim="800000"/>
            <a:headEnd/>
            <a:tailEnd/>
          </a:ln>
        </p:spPr>
        <p:txBody>
          <a:bodyPr wrap="square">
            <a:spAutoFit/>
          </a:bodyPr>
          <a:lstStyle/>
          <a:p>
            <a:pPr algn="ctr">
              <a:spcBef>
                <a:spcPct val="50000"/>
              </a:spcBef>
            </a:pPr>
            <a:r>
              <a:rPr lang="en-GB" sz="2800" b="1" dirty="0" smtClean="0">
                <a:solidFill>
                  <a:srgbClr val="000000"/>
                </a:solidFill>
                <a:latin typeface="Courier New" pitchFamily="49" charset="0"/>
              </a:rPr>
              <a:t>Plan Local de </a:t>
            </a:r>
            <a:r>
              <a:rPr lang="en-GB" sz="2800" b="1" dirty="0" err="1" smtClean="0">
                <a:solidFill>
                  <a:srgbClr val="000000"/>
                </a:solidFill>
                <a:latin typeface="Courier New" pitchFamily="49" charset="0"/>
              </a:rPr>
              <a:t>Prévention</a:t>
            </a:r>
            <a:endParaRPr lang="en-GB" sz="2800" b="1" dirty="0" smtClean="0">
              <a:solidFill>
                <a:srgbClr val="000000"/>
              </a:solidFill>
              <a:latin typeface="Courier New" pitchFamily="49" charset="0"/>
            </a:endParaRPr>
          </a:p>
        </p:txBody>
      </p:sp>
      <p:sp>
        <p:nvSpPr>
          <p:cNvPr id="8" name="Text Box 5"/>
          <p:cNvSpPr txBox="1">
            <a:spLocks noChangeArrowheads="1"/>
          </p:cNvSpPr>
          <p:nvPr/>
        </p:nvSpPr>
        <p:spPr bwMode="auto">
          <a:xfrm>
            <a:off x="2069331" y="2644126"/>
            <a:ext cx="4225107" cy="661720"/>
          </a:xfrm>
          <a:prstGeom prst="rect">
            <a:avLst/>
          </a:prstGeom>
          <a:noFill/>
          <a:ln w="9525">
            <a:noFill/>
            <a:miter lim="800000"/>
            <a:headEnd/>
            <a:tailEnd/>
          </a:ln>
        </p:spPr>
        <p:txBody>
          <a:bodyPr wrap="square">
            <a:spAutoFit/>
          </a:bodyPr>
          <a:lstStyle/>
          <a:p>
            <a:pPr>
              <a:spcBef>
                <a:spcPct val="50000"/>
              </a:spcBef>
            </a:pPr>
            <a:r>
              <a:rPr lang="fr-BE" sz="1600" b="1" dirty="0" smtClean="0">
                <a:solidFill>
                  <a:srgbClr val="000000"/>
                </a:solidFill>
                <a:latin typeface="Courier New" pitchFamily="49" charset="0"/>
              </a:rPr>
              <a:t>Vincent DEFLEUR </a:t>
            </a:r>
            <a:r>
              <a:rPr lang="fr-BE" sz="1600" dirty="0" smtClean="0">
                <a:solidFill>
                  <a:srgbClr val="000000"/>
                </a:solidFill>
                <a:latin typeface="Courier New" pitchFamily="49" charset="0"/>
              </a:rPr>
              <a:t>Cdt d’Avi</a:t>
            </a:r>
            <a:r>
              <a:rPr lang="fr-BE" sz="1600" b="1" dirty="0" smtClean="0">
                <a:solidFill>
                  <a:srgbClr val="000000"/>
                </a:solidFill>
                <a:latin typeface="Courier New" pitchFamily="49" charset="0"/>
              </a:rPr>
              <a:t> </a:t>
            </a:r>
          </a:p>
          <a:p>
            <a:pPr>
              <a:spcBef>
                <a:spcPct val="50000"/>
              </a:spcBef>
            </a:pPr>
            <a:r>
              <a:rPr lang="fr-BE" sz="1400" dirty="0" smtClean="0">
                <a:solidFill>
                  <a:srgbClr val="000000"/>
                </a:solidFill>
                <a:latin typeface="Courier New" pitchFamily="49" charset="0"/>
              </a:rPr>
              <a:t>2 W Tac (Offr Synth)</a:t>
            </a:r>
            <a:endParaRPr lang="fr-BE" sz="1400" dirty="0">
              <a:solidFill>
                <a:srgbClr val="000000"/>
              </a:solidFill>
              <a:latin typeface="Courier New" pitchFamily="49" charset="0"/>
              <a:sym typeface="Wingdings" pitchFamily="2" charset="2"/>
            </a:endParaRPr>
          </a:p>
        </p:txBody>
      </p:sp>
      <p:sp>
        <p:nvSpPr>
          <p:cNvPr id="9" name="Text Box 6"/>
          <p:cNvSpPr txBox="1">
            <a:spLocks noChangeArrowheads="1"/>
          </p:cNvSpPr>
          <p:nvPr/>
        </p:nvSpPr>
        <p:spPr bwMode="auto">
          <a:xfrm>
            <a:off x="2027238" y="3496155"/>
            <a:ext cx="4267200" cy="336550"/>
          </a:xfrm>
          <a:prstGeom prst="rect">
            <a:avLst/>
          </a:prstGeom>
          <a:noFill/>
          <a:ln w="9525">
            <a:noFill/>
            <a:miter lim="800000"/>
            <a:headEnd/>
            <a:tailEnd/>
          </a:ln>
        </p:spPr>
        <p:txBody>
          <a:bodyPr>
            <a:spAutoFit/>
          </a:bodyPr>
          <a:lstStyle/>
          <a:p>
            <a:pPr>
              <a:spcBef>
                <a:spcPct val="50000"/>
              </a:spcBef>
            </a:pPr>
            <a:r>
              <a:rPr lang="nl-BE" sz="1600" dirty="0" smtClean="0">
                <a:solidFill>
                  <a:srgbClr val="000000"/>
                </a:solidFill>
                <a:latin typeface="Courier New" pitchFamily="49" charset="0"/>
              </a:rPr>
              <a:t>09/03/2022</a:t>
            </a:r>
            <a:endParaRPr lang="en-GB" sz="1600" dirty="0">
              <a:solidFill>
                <a:srgbClr val="000000"/>
              </a:solidFill>
              <a:latin typeface="Courier New" pitchFamily="49" charset="0"/>
            </a:endParaRPr>
          </a:p>
        </p:txBody>
      </p:sp>
    </p:spTree>
    <p:extLst>
      <p:ext uri="{BB962C8B-B14F-4D97-AF65-F5344CB8AC3E}">
        <p14:creationId xmlns:p14="http://schemas.microsoft.com/office/powerpoint/2010/main" val="38548568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21-MR-03</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620164725"/>
              </p:ext>
            </p:extLst>
          </p:nvPr>
        </p:nvGraphicFramePr>
        <p:xfrm>
          <a:off x="0" y="1417643"/>
          <a:ext cx="9144000" cy="5336452"/>
        </p:xfrm>
        <a:graphic>
          <a:graphicData uri="http://schemas.openxmlformats.org/drawingml/2006/table">
            <a:tbl>
              <a:tblPr firstRow="1" bandRow="1">
                <a:tableStyleId>{5C22544A-7EE6-4342-B048-85BDC9FD1C3A}</a:tableStyleId>
              </a:tblPr>
              <a:tblGrid>
                <a:gridCol w="1331640">
                  <a:extLst>
                    <a:ext uri="{9D8B030D-6E8A-4147-A177-3AD203B41FA5}">
                      <a16:colId xmlns:a16="http://schemas.microsoft.com/office/drawing/2014/main" val="1767313086"/>
                    </a:ext>
                  </a:extLst>
                </a:gridCol>
                <a:gridCol w="1388890">
                  <a:extLst>
                    <a:ext uri="{9D8B030D-6E8A-4147-A177-3AD203B41FA5}">
                      <a16:colId xmlns:a16="http://schemas.microsoft.com/office/drawing/2014/main" val="53813246"/>
                    </a:ext>
                  </a:extLst>
                </a:gridCol>
                <a:gridCol w="2499542">
                  <a:extLst>
                    <a:ext uri="{9D8B030D-6E8A-4147-A177-3AD203B41FA5}">
                      <a16:colId xmlns:a16="http://schemas.microsoft.com/office/drawing/2014/main" val="955442333"/>
                    </a:ext>
                  </a:extLst>
                </a:gridCol>
                <a:gridCol w="2088232">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83568">
                  <a:extLst>
                    <a:ext uri="{9D8B030D-6E8A-4147-A177-3AD203B41FA5}">
                      <a16:colId xmlns:a16="http://schemas.microsoft.com/office/drawing/2014/main" val="1614367321"/>
                    </a:ext>
                  </a:extLst>
                </a:gridCol>
              </a:tblGrid>
              <a:tr h="272453">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304191">
                <a:tc rowSpan="4">
                  <a:txBody>
                    <a:bodyPr/>
                    <a:lstStyle/>
                    <a:p>
                      <a:r>
                        <a:rPr lang="fr-BE" sz="1400" dirty="0" smtClean="0"/>
                        <a:t>21-MR-03 – Sécurité électrique</a:t>
                      </a:r>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txBody>
                  <a:tcPr/>
                </a:tc>
                <a:tc rowSpan="4">
                  <a:txBody>
                    <a:bodyPr/>
                    <a:lstStyle/>
                    <a:p>
                      <a:r>
                        <a:rPr lang="fr-BE" sz="1400" dirty="0" smtClean="0"/>
                        <a:t>Améliorer</a:t>
                      </a:r>
                      <a:r>
                        <a:rPr lang="fr-BE" sz="1400" baseline="0" dirty="0" smtClean="0"/>
                        <a:t> la sécurité </a:t>
                      </a:r>
                      <a:r>
                        <a:rPr lang="fr-BE" sz="1400" baseline="0" dirty="0" err="1" smtClean="0"/>
                        <a:t>Elec</a:t>
                      </a:r>
                      <a:r>
                        <a:rPr lang="fr-BE" sz="1400" baseline="0" dirty="0" smtClean="0"/>
                        <a:t> sans son ensemble par des actions ciblées dans le but d’éliminer les non-conformités dans un délai raisonnable</a:t>
                      </a:r>
                      <a:endParaRPr lang="fr-BE" sz="1400" dirty="0" smtClean="0"/>
                    </a:p>
                  </a:txBody>
                  <a:tcPr/>
                </a:tc>
                <a:tc>
                  <a:txBody>
                    <a:bodyPr/>
                    <a:lstStyle/>
                    <a:p>
                      <a:r>
                        <a:rPr lang="fr-BE" sz="1400" dirty="0" smtClean="0"/>
                        <a:t>Inventaire correct et complet des installations</a:t>
                      </a:r>
                    </a:p>
                  </a:txBody>
                  <a:tcPr/>
                </a:tc>
                <a:tc rowSpan="4">
                  <a:txBody>
                    <a:bodyPr/>
                    <a:lstStyle/>
                    <a:p>
                      <a:r>
                        <a:rPr lang="fr-BE" sz="1400" dirty="0" smtClean="0"/>
                        <a:t>SharePoint CMI, ILIAS, Office </a:t>
                      </a:r>
                      <a:r>
                        <a:rPr lang="fr-BE" sz="1400" dirty="0" err="1" smtClean="0"/>
                        <a:t>tools</a:t>
                      </a:r>
                      <a:r>
                        <a:rPr lang="fr-BE" sz="1400" dirty="0" smtClean="0"/>
                        <a:t> pour la constitution d’outils, templates, dossiers exemples</a:t>
                      </a:r>
                    </a:p>
                    <a:p>
                      <a:endParaRPr lang="fr-BE" sz="1400" dirty="0" smtClean="0"/>
                    </a:p>
                  </a:txBody>
                  <a:tcPr/>
                </a:tc>
                <a:tc rowSpan="4">
                  <a:txBody>
                    <a:bodyPr/>
                    <a:lstStyle/>
                    <a:p>
                      <a:pPr marL="0" algn="l" defTabSz="914400" rtl="0" eaLnBrk="1" latinLnBrk="0" hangingPunct="1"/>
                      <a:r>
                        <a:rPr lang="fr-BE" sz="1400" kern="1200" dirty="0" smtClean="0">
                          <a:solidFill>
                            <a:schemeClr val="dk1"/>
                          </a:solidFill>
                          <a:latin typeface="+mn-lt"/>
                          <a:ea typeface="+mn-ea"/>
                          <a:cs typeface="+mn-cs"/>
                        </a:rPr>
                        <a:t>MR-Mgt/R, SPPT-MR, MR-C&amp;I-I, CC Infra, MR-Sys-S</a:t>
                      </a:r>
                      <a:endParaRPr lang="fr-BE" sz="1400" kern="1200" dirty="0">
                        <a:solidFill>
                          <a:schemeClr val="dk1"/>
                        </a:solidFill>
                        <a:latin typeface="+mn-lt"/>
                        <a:ea typeface="+mn-ea"/>
                        <a:cs typeface="+mn-cs"/>
                      </a:endParaRPr>
                    </a:p>
                  </a:txBody>
                  <a:tcPr/>
                </a:tc>
                <a:tc rowSpan="5">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219209">
                <a:tc vMerge="1">
                  <a:txBody>
                    <a:bodyPr/>
                    <a:lstStyle/>
                    <a:p>
                      <a:endParaRPr lang="fr-BE"/>
                    </a:p>
                  </a:txBody>
                  <a:tcPr/>
                </a:tc>
                <a:tc vMerge="1">
                  <a:txBody>
                    <a:bodyPr/>
                    <a:lstStyle/>
                    <a:p>
                      <a:endParaRPr lang="fr-BE"/>
                    </a:p>
                  </a:txBody>
                  <a:tcPr/>
                </a:tc>
                <a:tc>
                  <a:txBody>
                    <a:bodyPr/>
                    <a:lstStyle/>
                    <a:p>
                      <a:r>
                        <a:rPr lang="fr-BE" sz="1400" dirty="0" smtClean="0"/>
                        <a:t>Optimiser le flux d’informations et le suivi des non-conformités</a:t>
                      </a:r>
                    </a:p>
                  </a:txBody>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dirty="0" smtClean="0"/>
                    </a:p>
                  </a:txBody>
                  <a:tcPr/>
                </a:tc>
                <a:tc vMerge="1">
                  <a:txBody>
                    <a:bodyPr/>
                    <a:lstStyle/>
                    <a:p>
                      <a:pPr marL="0" algn="l" defTabSz="914400" rtl="0" eaLnBrk="1" latinLnBrk="0" hangingPunct="1"/>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2144478797"/>
                  </a:ext>
                </a:extLst>
              </a:tr>
              <a:tr h="221557">
                <a:tc vMerge="1">
                  <a:txBody>
                    <a:bodyPr/>
                    <a:lstStyle/>
                    <a:p>
                      <a:endParaRPr lang="fr-BE"/>
                    </a:p>
                  </a:txBody>
                  <a:tcPr/>
                </a:tc>
                <a:tc vMerge="1">
                  <a:txBody>
                    <a:bodyPr/>
                    <a:lstStyle/>
                    <a:p>
                      <a:endParaRPr lang="fr-BE"/>
                    </a:p>
                  </a:txBody>
                  <a:tcPr/>
                </a:tc>
                <a:tc>
                  <a:txBody>
                    <a:bodyPr/>
                    <a:lstStyle/>
                    <a:p>
                      <a:r>
                        <a:rPr lang="fr-BE" sz="1400" dirty="0" smtClean="0"/>
                        <a:t>Fonctionnement des rapports de contrôle statutaire</a:t>
                      </a:r>
                    </a:p>
                  </a:txBody>
                  <a:tcPr/>
                </a:tc>
                <a:tc vMerge="1">
                  <a:txBody>
                    <a:bodyPr/>
                    <a:lstStyle/>
                    <a:p>
                      <a:endParaRPr lang="fr-BE" sz="1400" kern="1200" dirty="0">
                        <a:solidFill>
                          <a:schemeClr val="dk1"/>
                        </a:solidFill>
                        <a:latin typeface="+mn-lt"/>
                        <a:ea typeface="+mn-ea"/>
                        <a:cs typeface="+mn-cs"/>
                      </a:endParaRPr>
                    </a:p>
                  </a:txBody>
                  <a:tcPr/>
                </a:tc>
                <a:tc vMerge="1">
                  <a:txBody>
                    <a:bodyPr/>
                    <a:lstStyle/>
                    <a:p>
                      <a:pPr marL="0" algn="l" defTabSz="914400" rtl="0" eaLnBrk="1" latinLnBrk="0" hangingPunct="1"/>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02782010"/>
                  </a:ext>
                </a:extLst>
              </a:tr>
              <a:tr h="198231">
                <a:tc vMerge="1">
                  <a:txBody>
                    <a:bodyPr/>
                    <a:lstStyle/>
                    <a:p>
                      <a:endParaRPr lang="fr-BE"/>
                    </a:p>
                  </a:txBody>
                  <a:tcPr/>
                </a:tc>
                <a:tc vMerge="1">
                  <a:txBody>
                    <a:bodyPr/>
                    <a:lstStyle/>
                    <a:p>
                      <a:endParaRPr lang="fr-BE"/>
                    </a:p>
                  </a:txBody>
                  <a:tcPr/>
                </a:tc>
                <a:tc>
                  <a:txBody>
                    <a:bodyPr/>
                    <a:lstStyle/>
                    <a:p>
                      <a:r>
                        <a:rPr lang="fr-BE" sz="1400" dirty="0" smtClean="0"/>
                        <a:t>Mise aux normes des installations électriques</a:t>
                      </a:r>
                    </a:p>
                  </a:txBody>
                  <a:tcPr/>
                </a:tc>
                <a:tc vMerge="1">
                  <a:txBody>
                    <a:bodyPr/>
                    <a:lstStyle/>
                    <a:p>
                      <a:endParaRPr lang="fr-BE" sz="1400" kern="1200" dirty="0">
                        <a:solidFill>
                          <a:schemeClr val="dk1"/>
                        </a:solidFill>
                        <a:latin typeface="+mn-lt"/>
                        <a:ea typeface="+mn-ea"/>
                        <a:cs typeface="+mn-cs"/>
                      </a:endParaRPr>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1095599181"/>
                  </a:ext>
                </a:extLst>
              </a:tr>
              <a:tr h="2379892">
                <a:tc>
                  <a:txBody>
                    <a:bodyPr/>
                    <a:lstStyle/>
                    <a:p>
                      <a:endParaRPr lang="fr-BE" sz="1400" kern="1200" baseline="0" dirty="0">
                        <a:solidFill>
                          <a:schemeClr val="dk1"/>
                        </a:solidFill>
                        <a:latin typeface="+mn-lt"/>
                        <a:ea typeface="+mn-ea"/>
                        <a:cs typeface="+mn-cs"/>
                      </a:endParaRPr>
                    </a:p>
                  </a:txBody>
                  <a:tcPr/>
                </a:tc>
                <a:tc>
                  <a:txBody>
                    <a:bodyPr/>
                    <a:lstStyle/>
                    <a:p>
                      <a:endParaRPr lang="fr-BE" sz="1400" kern="1200" baseline="0" dirty="0">
                        <a:solidFill>
                          <a:schemeClr val="dk1"/>
                        </a:solidFill>
                        <a:latin typeface="+mn-lt"/>
                        <a:ea typeface="+mn-ea"/>
                        <a:cs typeface="+mn-cs"/>
                      </a:endParaRPr>
                    </a:p>
                  </a:txBody>
                  <a:tcPr/>
                </a:tc>
                <a:tc>
                  <a:txBody>
                    <a:bodyPr/>
                    <a:lstStyle/>
                    <a:p>
                      <a:endParaRPr lang="fr-BE" sz="1400" kern="1200" baseline="0" dirty="0" smtClean="0">
                        <a:solidFill>
                          <a:schemeClr val="dk1"/>
                        </a:solidFill>
                        <a:latin typeface="+mn-lt"/>
                        <a:ea typeface="+mn-ea"/>
                        <a:cs typeface="+mn-cs"/>
                      </a:endParaRPr>
                    </a:p>
                    <a:p>
                      <a:endParaRPr lang="fr-BE" sz="1400" kern="1200" baseline="0" dirty="0" smtClean="0">
                        <a:solidFill>
                          <a:schemeClr val="dk1"/>
                        </a:solidFill>
                        <a:latin typeface="+mn-lt"/>
                        <a:ea typeface="+mn-ea"/>
                        <a:cs typeface="+mn-cs"/>
                      </a:endParaRPr>
                    </a:p>
                    <a:p>
                      <a:r>
                        <a:rPr lang="fr-BE" sz="1400" kern="1200" baseline="0" dirty="0" smtClean="0">
                          <a:solidFill>
                            <a:schemeClr val="dk1"/>
                          </a:solidFill>
                          <a:latin typeface="+mn-lt"/>
                          <a:ea typeface="+mn-ea"/>
                          <a:cs typeface="+mn-cs"/>
                        </a:rPr>
                        <a:t>Sur Base les Ctl Légaux sont effectués par firme BTV &gt; Suivi en ILIAS par 1Ech</a:t>
                      </a:r>
                      <a:endParaRPr lang="fr-BE" sz="1400" kern="1200" baseline="0" dirty="0">
                        <a:solidFill>
                          <a:schemeClr val="dk1"/>
                        </a:solidFill>
                        <a:latin typeface="+mn-lt"/>
                        <a:ea typeface="+mn-ea"/>
                        <a:cs typeface="+mn-cs"/>
                      </a:endParaRPr>
                    </a:p>
                  </a:txBody>
                  <a:tcPr/>
                </a:tc>
                <a:tc>
                  <a:txBody>
                    <a:bodyPr/>
                    <a:lstStyle/>
                    <a:p>
                      <a:endParaRPr lang="fr-BE" sz="1400" kern="1200" dirty="0" smtClean="0">
                        <a:solidFill>
                          <a:schemeClr val="tx1"/>
                        </a:solidFill>
                        <a:effectLst/>
                        <a:latin typeface="+mn-lt"/>
                        <a:ea typeface="+mn-ea"/>
                        <a:cs typeface="+mn-cs"/>
                      </a:endParaRPr>
                    </a:p>
                    <a:p>
                      <a:endParaRPr lang="fr-BE" sz="1400" kern="1200" dirty="0" smtClean="0">
                        <a:solidFill>
                          <a:schemeClr val="tx1"/>
                        </a:solidFill>
                        <a:effectLst/>
                        <a:latin typeface="+mn-lt"/>
                        <a:ea typeface="+mn-ea"/>
                        <a:cs typeface="+mn-cs"/>
                      </a:endParaRPr>
                    </a:p>
                    <a:p>
                      <a:r>
                        <a:rPr lang="fr-BE" sz="1400" kern="1200" dirty="0" smtClean="0">
                          <a:solidFill>
                            <a:schemeClr val="tx1"/>
                          </a:solidFill>
                          <a:effectLst/>
                          <a:latin typeface="+mn-lt"/>
                          <a:ea typeface="+mn-ea"/>
                          <a:cs typeface="+mn-cs"/>
                        </a:rPr>
                        <a:t>Voir tableau </a:t>
                      </a:r>
                      <a:r>
                        <a:rPr lang="fr-BE" sz="1400" kern="1200" dirty="0" smtClean="0">
                          <a:solidFill>
                            <a:schemeClr val="tx1"/>
                          </a:solidFill>
                          <a:effectLst/>
                          <a:latin typeface="+mn-lt"/>
                          <a:ea typeface="+mn-ea"/>
                          <a:cs typeface="+mn-cs"/>
                          <a:hlinkClick r:id="rId3" action="ppaction://hlinkfile"/>
                        </a:rPr>
                        <a:t>N:\9_ICS\INDIC\Steering\StructureGen_Ctl_Leg.xlsx</a:t>
                      </a:r>
                      <a:endParaRPr lang="fr-BE" sz="1400" kern="1200" baseline="0" dirty="0">
                        <a:solidFill>
                          <a:schemeClr val="dk1"/>
                        </a:solidFill>
                        <a:latin typeface="+mn-lt"/>
                        <a:ea typeface="+mn-ea"/>
                        <a:cs typeface="+mn-cs"/>
                      </a:endParaRPr>
                    </a:p>
                  </a:txBody>
                  <a:tcPr/>
                </a:tc>
                <a:tc>
                  <a:txBody>
                    <a:bodyPr/>
                    <a:lstStyle/>
                    <a:p>
                      <a:endParaRPr lang="fr-BE" sz="1400" kern="1200" baseline="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569837189"/>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10</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4732413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21-MR-04</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015078617"/>
              </p:ext>
            </p:extLst>
          </p:nvPr>
        </p:nvGraphicFramePr>
        <p:xfrm>
          <a:off x="0" y="1417643"/>
          <a:ext cx="9144000" cy="5134020"/>
        </p:xfrm>
        <a:graphic>
          <a:graphicData uri="http://schemas.openxmlformats.org/drawingml/2006/table">
            <a:tbl>
              <a:tblPr firstRow="1" bandRow="1">
                <a:tableStyleId>{5C22544A-7EE6-4342-B048-85BDC9FD1C3A}</a:tableStyleId>
              </a:tblPr>
              <a:tblGrid>
                <a:gridCol w="1331640">
                  <a:extLst>
                    <a:ext uri="{9D8B030D-6E8A-4147-A177-3AD203B41FA5}">
                      <a16:colId xmlns:a16="http://schemas.microsoft.com/office/drawing/2014/main" val="1767313086"/>
                    </a:ext>
                  </a:extLst>
                </a:gridCol>
                <a:gridCol w="1388890">
                  <a:extLst>
                    <a:ext uri="{9D8B030D-6E8A-4147-A177-3AD203B41FA5}">
                      <a16:colId xmlns:a16="http://schemas.microsoft.com/office/drawing/2014/main" val="53813246"/>
                    </a:ext>
                  </a:extLst>
                </a:gridCol>
                <a:gridCol w="2499542">
                  <a:extLst>
                    <a:ext uri="{9D8B030D-6E8A-4147-A177-3AD203B41FA5}">
                      <a16:colId xmlns:a16="http://schemas.microsoft.com/office/drawing/2014/main" val="955442333"/>
                    </a:ext>
                  </a:extLst>
                </a:gridCol>
                <a:gridCol w="2088232">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83568">
                  <a:extLst>
                    <a:ext uri="{9D8B030D-6E8A-4147-A177-3AD203B41FA5}">
                      <a16:colId xmlns:a16="http://schemas.microsoft.com/office/drawing/2014/main" val="1614367321"/>
                    </a:ext>
                  </a:extLst>
                </a:gridCol>
              </a:tblGrid>
              <a:tr h="562020">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1491066">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21-MR-04 – Identification et</a:t>
                      </a:r>
                      <a:r>
                        <a:rPr lang="fr-BE" sz="1400" baseline="0" dirty="0" smtClean="0"/>
                        <a:t> évaluation des risques des agents cancérigènes, mutagènes et </a:t>
                      </a:r>
                      <a:r>
                        <a:rPr lang="fr-BE" sz="1400" baseline="0" dirty="0" err="1" smtClean="0"/>
                        <a:t>reprotoxiques</a:t>
                      </a:r>
                      <a:r>
                        <a:rPr lang="fr-BE" sz="1400" baseline="0" dirty="0" smtClean="0"/>
                        <a:t> (CMR)</a:t>
                      </a:r>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r>
                        <a:rPr lang="fr-BE" sz="1400" b="1" dirty="0" smtClean="0">
                          <a:hlinkClick r:id="rId3" action="ppaction://hlinksldjump"/>
                        </a:rPr>
                        <a:t>PLP Volet B </a:t>
                      </a:r>
                      <a:br>
                        <a:rPr lang="fr-BE" sz="1400" b="1" dirty="0" smtClean="0">
                          <a:hlinkClick r:id="rId3" action="ppaction://hlinksldjump"/>
                        </a:rPr>
                      </a:br>
                      <a:r>
                        <a:rPr lang="fr-BE" sz="1400" b="1" dirty="0" smtClean="0">
                          <a:hlinkClick r:id="rId3" action="ppaction://hlinksldjump"/>
                        </a:rPr>
                        <a:t>22-2W-09</a:t>
                      </a:r>
                      <a:endParaRPr lang="fr-BE" sz="1400" b="1" dirty="0" smtClean="0"/>
                    </a:p>
                  </a:txBody>
                  <a:tcPr/>
                </a:tc>
                <a:tc>
                  <a:txBody>
                    <a:bodyPr/>
                    <a:lstStyle/>
                    <a:p>
                      <a:r>
                        <a:rPr lang="fr-BE" sz="1400" kern="1200" dirty="0" smtClean="0">
                          <a:solidFill>
                            <a:schemeClr val="dk1"/>
                          </a:solidFill>
                          <a:latin typeface="+mn-lt"/>
                          <a:ea typeface="+mn-ea"/>
                          <a:cs typeface="+mn-cs"/>
                        </a:rPr>
                        <a:t>Cartographier la problématique CMR (Inventaire des Expo </a:t>
                      </a:r>
                      <a:r>
                        <a:rPr lang="fr-BE" sz="1400" kern="1200" dirty="0" err="1" smtClean="0">
                          <a:solidFill>
                            <a:schemeClr val="dk1"/>
                          </a:solidFill>
                          <a:latin typeface="+mn-lt"/>
                          <a:ea typeface="+mn-ea"/>
                          <a:cs typeface="+mn-cs"/>
                        </a:rPr>
                        <a:t>Prio</a:t>
                      </a:r>
                      <a:r>
                        <a:rPr lang="fr-BE" sz="1400" kern="1200" dirty="0" smtClean="0">
                          <a:solidFill>
                            <a:schemeClr val="dk1"/>
                          </a:solidFill>
                          <a:latin typeface="+mn-lt"/>
                          <a:ea typeface="+mn-ea"/>
                          <a:cs typeface="+mn-cs"/>
                        </a:rPr>
                        <a:t> par agents et / ou activités en </a:t>
                      </a:r>
                      <a:r>
                        <a:rPr lang="fr-BE" sz="1400" kern="1200" dirty="0" err="1" smtClean="0">
                          <a:solidFill>
                            <a:schemeClr val="dk1"/>
                          </a:solidFill>
                          <a:latin typeface="+mn-lt"/>
                          <a:ea typeface="+mn-ea"/>
                          <a:cs typeface="+mn-cs"/>
                        </a:rPr>
                        <a:t>fct</a:t>
                      </a:r>
                      <a:r>
                        <a:rPr lang="fr-BE" sz="1400" kern="1200" dirty="0" smtClean="0">
                          <a:solidFill>
                            <a:schemeClr val="dk1"/>
                          </a:solidFill>
                          <a:latin typeface="+mn-lt"/>
                          <a:ea typeface="+mn-ea"/>
                          <a:cs typeface="+mn-cs"/>
                        </a:rPr>
                        <a:t> de l'impact)</a:t>
                      </a:r>
                    </a:p>
                  </a:txBody>
                  <a:tcPr/>
                </a:tc>
                <a:tc>
                  <a:txBody>
                    <a:bodyPr/>
                    <a:lstStyle/>
                    <a:p>
                      <a:r>
                        <a:rPr lang="fr-BE" sz="1400" dirty="0" smtClean="0"/>
                        <a:t>Gp de travail multidisciplinaire, </a:t>
                      </a:r>
                      <a:r>
                        <a:rPr lang="fr-BE" sz="1400" dirty="0" err="1" smtClean="0"/>
                        <a:t>ShP</a:t>
                      </a:r>
                      <a:r>
                        <a:rPr lang="fr-BE" sz="1400" dirty="0" smtClean="0"/>
                        <a:t>, Outils bureautiques</a:t>
                      </a:r>
                    </a:p>
                  </a:txBody>
                  <a:tcPr/>
                </a:tc>
                <a:tc>
                  <a:txBody>
                    <a:bodyPr/>
                    <a:lstStyle/>
                    <a:p>
                      <a:r>
                        <a:rPr lang="fr-BE" sz="1400" dirty="0" smtClean="0"/>
                        <a:t>SharePoint,</a:t>
                      </a:r>
                      <a:r>
                        <a:rPr lang="fr-BE" sz="1400" baseline="0" dirty="0" smtClean="0"/>
                        <a:t> EDR, autres moyens à déterminer par Project Team</a:t>
                      </a:r>
                      <a:endParaRPr lang="fr-BE" sz="1400" dirty="0" smtClean="0"/>
                    </a:p>
                  </a:txBody>
                  <a:tcPr/>
                </a:tc>
                <a:tc rowSpan="3">
                  <a:txBody>
                    <a:bodyPr/>
                    <a:lstStyle/>
                    <a:p>
                      <a:pPr marL="0" algn="l" defTabSz="914400" rtl="0" eaLnBrk="1" latinLnBrk="0" hangingPunct="1"/>
                      <a:r>
                        <a:rPr lang="fr-BE" sz="1400" kern="1200" dirty="0" smtClean="0">
                          <a:solidFill>
                            <a:schemeClr val="dk1"/>
                          </a:solidFill>
                          <a:latin typeface="+mn-lt"/>
                          <a:ea typeface="+mn-ea"/>
                          <a:cs typeface="+mn-cs"/>
                        </a:rPr>
                        <a:t>MR-Mgt/R, SIPPT/AMT, MR-Sys</a:t>
                      </a:r>
                      <a:r>
                        <a:rPr lang="fr-BE" sz="1400" kern="1200" baseline="0" dirty="0" smtClean="0">
                          <a:solidFill>
                            <a:schemeClr val="dk1"/>
                          </a:solidFill>
                          <a:latin typeface="+mn-lt"/>
                          <a:ea typeface="+mn-ea"/>
                          <a:cs typeface="+mn-cs"/>
                        </a:rPr>
                        <a:t> (GestMat), SPPT-MR, DGH&amp;WB, LH, </a:t>
                      </a:r>
                      <a:r>
                        <a:rPr lang="fr-BE" sz="1400" kern="1200" baseline="0" dirty="0" err="1" smtClean="0">
                          <a:solidFill>
                            <a:schemeClr val="dk1"/>
                          </a:solidFill>
                          <a:latin typeface="+mn-lt"/>
                          <a:ea typeface="+mn-ea"/>
                          <a:cs typeface="+mn-cs"/>
                        </a:rPr>
                        <a:t>Ass</a:t>
                      </a:r>
                      <a:r>
                        <a:rPr lang="fr-BE" sz="1400" kern="1200" baseline="0" dirty="0" smtClean="0">
                          <a:solidFill>
                            <a:schemeClr val="dk1"/>
                          </a:solidFill>
                          <a:latin typeface="+mn-lt"/>
                          <a:ea typeface="+mn-ea"/>
                          <a:cs typeface="+mn-cs"/>
                        </a:rPr>
                        <a:t> </a:t>
                      </a:r>
                      <a:r>
                        <a:rPr lang="fr-BE" sz="1400" kern="1200" baseline="0" dirty="0" err="1" smtClean="0">
                          <a:solidFill>
                            <a:schemeClr val="dk1"/>
                          </a:solidFill>
                          <a:latin typeface="+mn-lt"/>
                          <a:ea typeface="+mn-ea"/>
                          <a:cs typeface="+mn-cs"/>
                        </a:rPr>
                        <a:t>Prev</a:t>
                      </a:r>
                      <a:r>
                        <a:rPr lang="fr-BE" sz="1400" kern="1200" baseline="0" dirty="0" smtClean="0">
                          <a:solidFill>
                            <a:schemeClr val="dk1"/>
                          </a:solidFill>
                          <a:latin typeface="+mn-lt"/>
                          <a:ea typeface="+mn-ea"/>
                          <a:cs typeface="+mn-cs"/>
                        </a:rPr>
                        <a:t> Unités, CP Qu</a:t>
                      </a:r>
                      <a:endParaRPr lang="fr-BE" sz="1400" kern="1200" dirty="0">
                        <a:solidFill>
                          <a:schemeClr val="dk1"/>
                        </a:solidFill>
                        <a:latin typeface="+mn-lt"/>
                        <a:ea typeface="+mn-ea"/>
                        <a:cs typeface="+mn-cs"/>
                      </a:endParaRPr>
                    </a:p>
                  </a:txBody>
                  <a:tcPr/>
                </a:tc>
                <a:tc rowSpan="3">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1024497">
                <a:tc vMerge="1">
                  <a:txBody>
                    <a:bodyPr/>
                    <a:lstStyle/>
                    <a:p>
                      <a:endParaRPr lang="fr-BE"/>
                    </a:p>
                  </a:txBody>
                  <a:tcPr/>
                </a:tc>
                <a:tc>
                  <a:txBody>
                    <a:bodyPr/>
                    <a:lstStyle/>
                    <a:p>
                      <a:r>
                        <a:rPr lang="fr-BE" sz="1400" dirty="0" smtClean="0"/>
                        <a:t>Systématiser la </a:t>
                      </a:r>
                      <a:r>
                        <a:rPr lang="fr-BE" sz="1400" dirty="0" err="1" smtClean="0"/>
                        <a:t>Détec</a:t>
                      </a:r>
                      <a:r>
                        <a:rPr lang="fr-BE" sz="1400" dirty="0" smtClean="0"/>
                        <a:t> de nouvelles Expo potentielles dues aux agents achetés </a:t>
                      </a:r>
                    </a:p>
                  </a:txBody>
                  <a:tcPr/>
                </a:tc>
                <a:tc rowSpan="2">
                  <a:txBody>
                    <a:bodyPr/>
                    <a:lstStyle/>
                    <a:p>
                      <a:r>
                        <a:rPr lang="fr-BE" sz="1400" kern="1200" dirty="0" smtClean="0">
                          <a:solidFill>
                            <a:schemeClr val="tx1"/>
                          </a:solidFill>
                          <a:latin typeface="+mn-lt"/>
                          <a:ea typeface="+mn-ea"/>
                          <a:cs typeface="+mn-cs"/>
                        </a:rPr>
                        <a:t>Implication de la ligne hiérarchique (</a:t>
                      </a:r>
                      <a:r>
                        <a:rPr lang="fr-BE" sz="1400" kern="1200" dirty="0" err="1" smtClean="0">
                          <a:solidFill>
                            <a:schemeClr val="tx1"/>
                          </a:solidFill>
                          <a:latin typeface="+mn-lt"/>
                          <a:ea typeface="+mn-ea"/>
                          <a:cs typeface="+mn-cs"/>
                        </a:rPr>
                        <a:t>bottom</a:t>
                      </a:r>
                      <a:r>
                        <a:rPr lang="fr-BE" sz="1400" kern="1200" dirty="0" smtClean="0">
                          <a:solidFill>
                            <a:schemeClr val="tx1"/>
                          </a:solidFill>
                          <a:latin typeface="+mn-lt"/>
                          <a:ea typeface="+mn-ea"/>
                          <a:cs typeface="+mn-cs"/>
                        </a:rPr>
                        <a:t> up):</a:t>
                      </a:r>
                    </a:p>
                    <a:p>
                      <a:r>
                        <a:rPr lang="fr-BE" sz="1400" kern="1200" dirty="0" smtClean="0">
                          <a:solidFill>
                            <a:schemeClr val="tx1"/>
                          </a:solidFill>
                          <a:latin typeface="+mn-lt"/>
                          <a:ea typeface="+mn-ea"/>
                          <a:cs typeface="+mn-cs"/>
                        </a:rPr>
                        <a:t>•</a:t>
                      </a:r>
                      <a:r>
                        <a:rPr lang="fr-BE" sz="1400" kern="1200" baseline="0" dirty="0" smtClean="0">
                          <a:solidFill>
                            <a:schemeClr val="tx1"/>
                          </a:solidFill>
                          <a:latin typeface="+mn-lt"/>
                          <a:ea typeface="+mn-ea"/>
                          <a:cs typeface="+mn-cs"/>
                        </a:rPr>
                        <a:t> </a:t>
                      </a:r>
                      <a:r>
                        <a:rPr lang="fr-BE" sz="1400" kern="1200" dirty="0" smtClean="0">
                          <a:solidFill>
                            <a:schemeClr val="tx1"/>
                          </a:solidFill>
                          <a:latin typeface="+mn-lt"/>
                          <a:ea typeface="+mn-ea"/>
                          <a:cs typeface="+mn-cs"/>
                        </a:rPr>
                        <a:t>Inventorisation des produits CMR stockés et description des utilisations de ceux-ci. </a:t>
                      </a:r>
                    </a:p>
                    <a:p>
                      <a:r>
                        <a:rPr lang="fr-BE" sz="1400" kern="1200" dirty="0" smtClean="0">
                          <a:solidFill>
                            <a:schemeClr val="tx1"/>
                          </a:solidFill>
                          <a:latin typeface="+mn-lt"/>
                          <a:ea typeface="+mn-ea"/>
                          <a:cs typeface="+mn-cs"/>
                        </a:rPr>
                        <a:t>• Tableau </a:t>
                      </a:r>
                      <a:r>
                        <a:rPr lang="fr-BE" sz="1400" kern="1200" dirty="0" err="1" smtClean="0">
                          <a:solidFill>
                            <a:schemeClr val="tx1"/>
                          </a:solidFill>
                          <a:latin typeface="+mn-lt"/>
                          <a:ea typeface="+mn-ea"/>
                          <a:cs typeface="+mn-cs"/>
                        </a:rPr>
                        <a:t>Shp</a:t>
                      </a:r>
                      <a:r>
                        <a:rPr lang="fr-BE" sz="1400" kern="1200" dirty="0" smtClean="0">
                          <a:solidFill>
                            <a:schemeClr val="tx1"/>
                          </a:solidFill>
                          <a:latin typeface="+mn-lt"/>
                          <a:ea typeface="+mn-ea"/>
                          <a:cs typeface="+mn-cs"/>
                        </a:rPr>
                        <a:t> d’inventorisation</a:t>
                      </a:r>
                    </a:p>
                    <a:p>
                      <a:endParaRPr lang="fr-BE" sz="1400" kern="1200" dirty="0" smtClean="0">
                        <a:solidFill>
                          <a:srgbClr val="FF0000"/>
                        </a:solidFill>
                        <a:latin typeface="+mn-lt"/>
                        <a:ea typeface="+mn-ea"/>
                        <a:cs typeface="+mn-cs"/>
                      </a:endParaRPr>
                    </a:p>
                  </a:txBody>
                  <a:tcPr/>
                </a:tc>
                <a:tc rowSpan="2">
                  <a:txBody>
                    <a:bodyPr/>
                    <a:lstStyle/>
                    <a:p>
                      <a:r>
                        <a:rPr lang="fr-BE" sz="1400" kern="1200" baseline="0" dirty="0" smtClean="0">
                          <a:solidFill>
                            <a:schemeClr val="dk1"/>
                          </a:solidFill>
                          <a:latin typeface="+mn-lt"/>
                          <a:ea typeface="+mn-ea"/>
                          <a:cs typeface="+mn-cs"/>
                          <a:hlinkClick r:id="rId4" action="ppaction://hlinkfile"/>
                        </a:rPr>
                        <a:t>Inventaire GpM</a:t>
                      </a:r>
                      <a:endParaRPr lang="fr-BE" sz="1400" kern="1200" baseline="0" dirty="0" smtClean="0">
                        <a:solidFill>
                          <a:schemeClr val="dk1"/>
                        </a:solidFill>
                        <a:latin typeface="+mn-lt"/>
                        <a:ea typeface="+mn-ea"/>
                        <a:cs typeface="+mn-cs"/>
                      </a:endParaRPr>
                    </a:p>
                    <a:p>
                      <a:endParaRPr lang="fr-BE" sz="1400" kern="1200" baseline="0" dirty="0" smtClean="0">
                        <a:solidFill>
                          <a:schemeClr val="dk1"/>
                        </a:solidFill>
                        <a:latin typeface="+mn-lt"/>
                        <a:ea typeface="+mn-ea"/>
                        <a:cs typeface="+mn-cs"/>
                      </a:endParaRPr>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2802361352"/>
                  </a:ext>
                </a:extLst>
              </a:tr>
              <a:tr h="1527308">
                <a:tc vMerge="1">
                  <a:txBody>
                    <a:bodyPr/>
                    <a:lstStyle/>
                    <a:p>
                      <a:endParaRPr lang="fr-BE"/>
                    </a:p>
                  </a:txBody>
                  <a:tcPr/>
                </a:tc>
                <a:tc>
                  <a:txBody>
                    <a:bodyPr/>
                    <a:lstStyle/>
                    <a:p>
                      <a:r>
                        <a:rPr lang="fr-BE" sz="1400" dirty="0" smtClean="0"/>
                        <a:t>Systématiser l’</a:t>
                      </a:r>
                      <a:r>
                        <a:rPr lang="fr-BE" sz="1400" dirty="0" err="1" smtClean="0"/>
                        <a:t>Eval</a:t>
                      </a:r>
                      <a:r>
                        <a:rPr lang="fr-BE" sz="1400" dirty="0" smtClean="0"/>
                        <a:t> des risques à un Ech le + bas possible (approche à plusieurs Niv)</a:t>
                      </a:r>
                    </a:p>
                  </a:txBody>
                  <a:tcPr/>
                </a:tc>
                <a:tc vMerge="1">
                  <a:txBody>
                    <a:bodyPr/>
                    <a:lstStyle/>
                    <a:p>
                      <a:endParaRPr lang="fr-BE"/>
                    </a:p>
                  </a:txBody>
                  <a:tcPr/>
                </a:tc>
                <a:tc vMerge="1">
                  <a:txBody>
                    <a:bodyPr/>
                    <a:lstStyle/>
                    <a:p>
                      <a:endParaRPr lang="fr-BE"/>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1535684606"/>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11</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29305086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21-WB-02</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937298388"/>
              </p:ext>
            </p:extLst>
          </p:nvPr>
        </p:nvGraphicFramePr>
        <p:xfrm>
          <a:off x="0" y="1417642"/>
          <a:ext cx="9144000" cy="4681321"/>
        </p:xfrm>
        <a:graphic>
          <a:graphicData uri="http://schemas.openxmlformats.org/drawingml/2006/table">
            <a:tbl>
              <a:tblPr firstRow="1" bandRow="1">
                <a:tableStyleId>{5C22544A-7EE6-4342-B048-85BDC9FD1C3A}</a:tableStyleId>
              </a:tblPr>
              <a:tblGrid>
                <a:gridCol w="1331640">
                  <a:extLst>
                    <a:ext uri="{9D8B030D-6E8A-4147-A177-3AD203B41FA5}">
                      <a16:colId xmlns:a16="http://schemas.microsoft.com/office/drawing/2014/main" val="1767313086"/>
                    </a:ext>
                  </a:extLst>
                </a:gridCol>
                <a:gridCol w="1388890">
                  <a:extLst>
                    <a:ext uri="{9D8B030D-6E8A-4147-A177-3AD203B41FA5}">
                      <a16:colId xmlns:a16="http://schemas.microsoft.com/office/drawing/2014/main" val="53813246"/>
                    </a:ext>
                  </a:extLst>
                </a:gridCol>
                <a:gridCol w="2499542">
                  <a:extLst>
                    <a:ext uri="{9D8B030D-6E8A-4147-A177-3AD203B41FA5}">
                      <a16:colId xmlns:a16="http://schemas.microsoft.com/office/drawing/2014/main" val="955442333"/>
                    </a:ext>
                  </a:extLst>
                </a:gridCol>
                <a:gridCol w="2088232">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83568">
                  <a:extLst>
                    <a:ext uri="{9D8B030D-6E8A-4147-A177-3AD203B41FA5}">
                      <a16:colId xmlns:a16="http://schemas.microsoft.com/office/drawing/2014/main" val="1614367321"/>
                    </a:ext>
                  </a:extLst>
                </a:gridCol>
              </a:tblGrid>
              <a:tr h="53604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813521">
                <a:tc rowSpan="5">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21-WB-02 – Plan Interne d’Urgence (PIU)</a:t>
                      </a:r>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b="1" dirty="0" smtClean="0">
                          <a:hlinkClick r:id="rId3" action="ppaction://hlinksldjump"/>
                        </a:rPr>
                        <a:t>PLP Volet B</a:t>
                      </a:r>
                      <a:br>
                        <a:rPr lang="fr-BE" sz="1400" b="1" dirty="0" smtClean="0">
                          <a:hlinkClick r:id="rId3" action="ppaction://hlinksldjump"/>
                        </a:rPr>
                      </a:br>
                      <a:r>
                        <a:rPr lang="fr-BE" sz="1400" b="1" dirty="0" smtClean="0">
                          <a:hlinkClick r:id="rId3" action="ppaction://hlinksldjump"/>
                        </a:rPr>
                        <a:t>22-2W-08</a:t>
                      </a:r>
                      <a:endParaRPr lang="fr-BE" sz="1400" b="1" dirty="0" smtClean="0"/>
                    </a:p>
                  </a:txBody>
                  <a:tcPr/>
                </a:tc>
                <a:tc>
                  <a:txBody>
                    <a:bodyPr/>
                    <a:lstStyle/>
                    <a:p>
                      <a:r>
                        <a:rPr lang="fr-BE" sz="1400" kern="1200" dirty="0" smtClean="0">
                          <a:solidFill>
                            <a:schemeClr val="dk1"/>
                          </a:solidFill>
                          <a:latin typeface="+mn-lt"/>
                          <a:ea typeface="+mn-ea"/>
                          <a:cs typeface="+mn-cs"/>
                        </a:rPr>
                        <a:t>Cartographier la </a:t>
                      </a:r>
                      <a:r>
                        <a:rPr lang="fr-BE" sz="1400" kern="1200" dirty="0" err="1" smtClean="0">
                          <a:solidFill>
                            <a:schemeClr val="dk1"/>
                          </a:solidFill>
                          <a:latin typeface="+mn-lt"/>
                          <a:ea typeface="+mn-ea"/>
                          <a:cs typeface="+mn-cs"/>
                        </a:rPr>
                        <a:t>Sit</a:t>
                      </a:r>
                      <a:r>
                        <a:rPr lang="fr-BE" sz="1400" kern="1200" dirty="0" smtClean="0">
                          <a:solidFill>
                            <a:schemeClr val="dk1"/>
                          </a:solidFill>
                          <a:latin typeface="+mn-lt"/>
                          <a:ea typeface="+mn-ea"/>
                          <a:cs typeface="+mn-cs"/>
                        </a:rPr>
                        <a:t> actuelle des PIU de tous les Qu de la </a:t>
                      </a:r>
                      <a:r>
                        <a:rPr lang="fr-BE" sz="1400" kern="1200" dirty="0" err="1" smtClean="0">
                          <a:solidFill>
                            <a:schemeClr val="dk1"/>
                          </a:solidFill>
                          <a:latin typeface="+mn-lt"/>
                          <a:ea typeface="+mn-ea"/>
                          <a:cs typeface="+mn-cs"/>
                        </a:rPr>
                        <a:t>Def</a:t>
                      </a:r>
                      <a:r>
                        <a:rPr lang="fr-BE" sz="1400" kern="1200" dirty="0" smtClean="0">
                          <a:solidFill>
                            <a:schemeClr val="dk1"/>
                          </a:solidFill>
                          <a:latin typeface="+mn-lt"/>
                          <a:ea typeface="+mn-ea"/>
                          <a:cs typeface="+mn-cs"/>
                        </a:rPr>
                        <a:t> (phase inventorisation)</a:t>
                      </a:r>
                    </a:p>
                  </a:txBody>
                  <a:tcPr/>
                </a:tc>
                <a:tc rowSpan="5">
                  <a:txBody>
                    <a:bodyPr/>
                    <a:lstStyle/>
                    <a:p>
                      <a:r>
                        <a:rPr lang="fr-BE" sz="1400" dirty="0" smtClean="0"/>
                        <a:t>Cartographier</a:t>
                      </a:r>
                      <a:r>
                        <a:rPr lang="fr-BE" sz="1400" baseline="0" dirty="0" smtClean="0"/>
                        <a:t> la </a:t>
                      </a:r>
                      <a:r>
                        <a:rPr lang="fr-BE" sz="1400" baseline="0" dirty="0" err="1" smtClean="0"/>
                        <a:t>Sit</a:t>
                      </a:r>
                      <a:r>
                        <a:rPr lang="fr-BE" sz="1400" baseline="0" dirty="0" smtClean="0"/>
                        <a:t> actuelle des PIU de tous les Qu de la </a:t>
                      </a:r>
                      <a:r>
                        <a:rPr lang="fr-BE" sz="1400" baseline="0" dirty="0" err="1" smtClean="0"/>
                        <a:t>Def</a:t>
                      </a:r>
                      <a:endParaRPr lang="fr-BE" sz="1400" dirty="0" smtClean="0"/>
                    </a:p>
                    <a:p>
                      <a:r>
                        <a:rPr lang="fr-BE" sz="1400" dirty="0" smtClean="0"/>
                        <a:t>Update</a:t>
                      </a:r>
                      <a:r>
                        <a:rPr lang="fr-BE" sz="1400" baseline="0" dirty="0" smtClean="0"/>
                        <a:t> ACWB-SPS-WRKPR-016</a:t>
                      </a:r>
                    </a:p>
                    <a:p>
                      <a:r>
                        <a:rPr lang="fr-BE" sz="1400" baseline="0" dirty="0" smtClean="0"/>
                        <a:t>Implémenter les LL tirés des modules d’action mis en œuvre par le passé dans le cadre du PIU</a:t>
                      </a:r>
                    </a:p>
                    <a:p>
                      <a:r>
                        <a:rPr lang="fr-BE" sz="1400" baseline="0" dirty="0" smtClean="0"/>
                        <a:t>Adapter les modules </a:t>
                      </a:r>
                      <a:r>
                        <a:rPr lang="fr-BE" sz="1400" baseline="0" dirty="0" err="1" smtClean="0"/>
                        <a:t>Gen</a:t>
                      </a:r>
                      <a:r>
                        <a:rPr lang="fr-BE" sz="1400" baseline="0" dirty="0" smtClean="0"/>
                        <a:t> du PIU (Gest crise, Données des Sv d’Inter, </a:t>
                      </a:r>
                      <a:r>
                        <a:rPr lang="fr-BE" sz="1400" baseline="0" dirty="0" err="1" smtClean="0"/>
                        <a:t>Sit</a:t>
                      </a:r>
                      <a:r>
                        <a:rPr lang="fr-BE" sz="1400" baseline="0" dirty="0" smtClean="0"/>
                        <a:t> d’urgence)</a:t>
                      </a:r>
                      <a:endParaRPr lang="fr-BE" sz="1400" dirty="0" smtClean="0"/>
                    </a:p>
                    <a:p>
                      <a:r>
                        <a:rPr lang="fr-BE" sz="1400" dirty="0" smtClean="0"/>
                        <a:t>Modifier</a:t>
                      </a:r>
                      <a:r>
                        <a:rPr lang="fr-BE" sz="1400" baseline="0" dirty="0" smtClean="0"/>
                        <a:t> et implémenter des modules d’action dans le PIU (modules d’action par Qu, modules d’action par Unité)</a:t>
                      </a:r>
                      <a:endParaRPr lang="fr-BE" sz="1400" dirty="0" smtClean="0"/>
                    </a:p>
                  </a:txBody>
                  <a:tcPr/>
                </a:tc>
                <a:tc rowSpan="5">
                  <a:txBody>
                    <a:bodyPr/>
                    <a:lstStyle/>
                    <a:p>
                      <a:r>
                        <a:rPr lang="fr-BE" sz="1400" dirty="0" smtClean="0"/>
                        <a:t>Gp de travail multidisciplinaire, </a:t>
                      </a:r>
                      <a:r>
                        <a:rPr lang="fr-BE" sz="1400" dirty="0" err="1" smtClean="0"/>
                        <a:t>ShP</a:t>
                      </a:r>
                      <a:r>
                        <a:rPr lang="fr-BE" sz="1400" dirty="0" smtClean="0"/>
                        <a:t>, Outils bureautiques</a:t>
                      </a:r>
                    </a:p>
                  </a:txBody>
                  <a:tcPr/>
                </a:tc>
                <a:tc rowSpan="5">
                  <a:txBody>
                    <a:bodyPr/>
                    <a:lstStyle/>
                    <a:p>
                      <a:pPr marL="0" algn="l" defTabSz="914400" rtl="0" eaLnBrk="1" latinLnBrk="0" hangingPunct="1"/>
                      <a:r>
                        <a:rPr lang="fr-BE" sz="1400" kern="1200" dirty="0" smtClean="0">
                          <a:solidFill>
                            <a:schemeClr val="dk1"/>
                          </a:solidFill>
                          <a:latin typeface="+mn-lt"/>
                          <a:ea typeface="+mn-ea"/>
                          <a:cs typeface="+mn-cs"/>
                        </a:rPr>
                        <a:t>Comd Qu,</a:t>
                      </a:r>
                      <a:r>
                        <a:rPr lang="fr-BE" sz="1400" kern="1200" baseline="0" dirty="0" smtClean="0">
                          <a:solidFill>
                            <a:schemeClr val="dk1"/>
                          </a:solidFill>
                          <a:latin typeface="+mn-lt"/>
                          <a:ea typeface="+mn-ea"/>
                          <a:cs typeface="+mn-cs"/>
                        </a:rPr>
                        <a:t> Cel de crise, SIPPT-GR, </a:t>
                      </a:r>
                      <a:r>
                        <a:rPr lang="fr-BE" sz="1400" kern="1200" baseline="0" dirty="0" err="1" smtClean="0">
                          <a:solidFill>
                            <a:schemeClr val="dk1"/>
                          </a:solidFill>
                          <a:latin typeface="+mn-lt"/>
                          <a:ea typeface="+mn-ea"/>
                          <a:cs typeface="+mn-cs"/>
                        </a:rPr>
                        <a:t>Dir</a:t>
                      </a:r>
                      <a:r>
                        <a:rPr lang="fr-BE" sz="1400" kern="1200" baseline="0" dirty="0" smtClean="0">
                          <a:solidFill>
                            <a:schemeClr val="dk1"/>
                          </a:solidFill>
                          <a:latin typeface="+mn-lt"/>
                          <a:ea typeface="+mn-ea"/>
                          <a:cs typeface="+mn-cs"/>
                        </a:rPr>
                        <a:t> AMT, SLPPT, DG H&amp;WB Bur Pol Synth, WASO, </a:t>
                      </a:r>
                      <a:r>
                        <a:rPr lang="fr-BE" sz="1400" kern="1200" baseline="0" dirty="0" err="1" smtClean="0">
                          <a:solidFill>
                            <a:schemeClr val="dk1"/>
                          </a:solidFill>
                          <a:latin typeface="+mn-lt"/>
                          <a:ea typeface="+mn-ea"/>
                          <a:cs typeface="+mn-cs"/>
                        </a:rPr>
                        <a:t>Resp</a:t>
                      </a:r>
                      <a:r>
                        <a:rPr lang="fr-BE" sz="1400" kern="1200" baseline="0" dirty="0" smtClean="0">
                          <a:solidFill>
                            <a:schemeClr val="dk1"/>
                          </a:solidFill>
                          <a:latin typeface="+mn-lt"/>
                          <a:ea typeface="+mn-ea"/>
                          <a:cs typeface="+mn-cs"/>
                        </a:rPr>
                        <a:t> AFA</a:t>
                      </a:r>
                      <a:endParaRPr lang="fr-BE" sz="1400" kern="1200" dirty="0">
                        <a:solidFill>
                          <a:schemeClr val="dk1"/>
                        </a:solidFill>
                        <a:latin typeface="+mn-lt"/>
                        <a:ea typeface="+mn-ea"/>
                        <a:cs typeface="+mn-cs"/>
                      </a:endParaRPr>
                    </a:p>
                  </a:txBody>
                  <a:tcPr/>
                </a:tc>
                <a:tc rowSpan="5">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535765">
                <a:tc vMerge="1">
                  <a:txBody>
                    <a:bodyPr/>
                    <a:lstStyle/>
                    <a:p>
                      <a:endParaRPr lang="fr-BE"/>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Update</a:t>
                      </a:r>
                      <a:r>
                        <a:rPr lang="fr-BE" sz="1400" baseline="0" dirty="0" smtClean="0"/>
                        <a:t> ACWB-SPS-WRKPR-016</a:t>
                      </a:r>
                      <a:endParaRPr lang="fr-BE" sz="1400" dirty="0" smtClean="0"/>
                    </a:p>
                  </a:txBody>
                  <a:tcPr/>
                </a:tc>
                <a:tc vMerge="1">
                  <a:txBody>
                    <a:bodyPr/>
                    <a:lstStyle/>
                    <a:p>
                      <a:endParaRPr lang="fr-BE"/>
                    </a:p>
                  </a:txBody>
                  <a:tcPr/>
                </a:tc>
                <a:tc vMerge="1">
                  <a:txBody>
                    <a:bodyPr/>
                    <a:lstStyle/>
                    <a:p>
                      <a:endParaRPr lang="fr-BE"/>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2834015493"/>
                  </a:ext>
                </a:extLst>
              </a:tr>
              <a:tr h="813521">
                <a:tc vMerge="1">
                  <a:txBody>
                    <a:bodyPr/>
                    <a:lstStyle/>
                    <a:p>
                      <a:endParaRPr lang="fr-BE"/>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Suivi de la rédaction/actualisation des PIU locaux</a:t>
                      </a:r>
                    </a:p>
                  </a:txBody>
                  <a:tcPr/>
                </a:tc>
                <a:tc vMerge="1">
                  <a:txBody>
                    <a:bodyPr/>
                    <a:lstStyle/>
                    <a:p>
                      <a:endParaRPr lang="fr-BE"/>
                    </a:p>
                  </a:txBody>
                  <a:tcPr/>
                </a:tc>
                <a:tc vMerge="1">
                  <a:txBody>
                    <a:bodyPr/>
                    <a:lstStyle/>
                    <a:p>
                      <a:endParaRPr lang="fr-BE"/>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360702502"/>
                  </a:ext>
                </a:extLst>
              </a:tr>
              <a:tr h="351264">
                <a:tc vMerge="1">
                  <a:txBody>
                    <a:bodyPr/>
                    <a:lstStyle/>
                    <a:p>
                      <a:endParaRPr lang="fr-BE"/>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Diffuser PIU</a:t>
                      </a:r>
                    </a:p>
                  </a:txBody>
                  <a:tcPr/>
                </a:tc>
                <a:tc vMerge="1">
                  <a:txBody>
                    <a:bodyPr/>
                    <a:lstStyle/>
                    <a:p>
                      <a:endParaRPr lang="fr-BE"/>
                    </a:p>
                  </a:txBody>
                  <a:tcPr/>
                </a:tc>
                <a:tc vMerge="1">
                  <a:txBody>
                    <a:bodyPr/>
                    <a:lstStyle/>
                    <a:p>
                      <a:endParaRPr lang="fr-BE"/>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1229366389"/>
                  </a:ext>
                </a:extLst>
              </a:tr>
              <a:tr h="813521">
                <a:tc vMerge="1">
                  <a:txBody>
                    <a:bodyPr/>
                    <a:lstStyle/>
                    <a:p>
                      <a:endParaRPr lang="fr-BE"/>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Suivi et révision périodique des PIU</a:t>
                      </a:r>
                    </a:p>
                  </a:txBody>
                  <a:tcPr/>
                </a:tc>
                <a:tc vMerge="1">
                  <a:txBody>
                    <a:bodyPr/>
                    <a:lstStyle/>
                    <a:p>
                      <a:endParaRPr lang="fr-BE"/>
                    </a:p>
                  </a:txBody>
                  <a:tcPr/>
                </a:tc>
                <a:tc vMerge="1">
                  <a:txBody>
                    <a:bodyPr/>
                    <a:lstStyle/>
                    <a:p>
                      <a:endParaRPr lang="fr-BE"/>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632491018"/>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12</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2691003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Sans impact sur PLP</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355511765"/>
              </p:ext>
            </p:extLst>
          </p:nvPr>
        </p:nvGraphicFramePr>
        <p:xfrm>
          <a:off x="0" y="1417643"/>
          <a:ext cx="9144000" cy="4856712"/>
        </p:xfrm>
        <a:graphic>
          <a:graphicData uri="http://schemas.openxmlformats.org/drawingml/2006/table">
            <a:tbl>
              <a:tblPr firstRow="1" bandRow="1">
                <a:tableStyleId>{5C22544A-7EE6-4342-B048-85BDC9FD1C3A}</a:tableStyleId>
              </a:tblPr>
              <a:tblGrid>
                <a:gridCol w="5508104">
                  <a:extLst>
                    <a:ext uri="{9D8B030D-6E8A-4147-A177-3AD203B41FA5}">
                      <a16:colId xmlns:a16="http://schemas.microsoft.com/office/drawing/2014/main" val="1767313086"/>
                    </a:ext>
                  </a:extLst>
                </a:gridCol>
                <a:gridCol w="3635896">
                  <a:extLst>
                    <a:ext uri="{9D8B030D-6E8A-4147-A177-3AD203B41FA5}">
                      <a16:colId xmlns:a16="http://schemas.microsoft.com/office/drawing/2014/main" val="1614367321"/>
                    </a:ext>
                  </a:extLst>
                </a:gridCol>
              </a:tblGrid>
              <a:tr h="233447">
                <a:tc>
                  <a:txBody>
                    <a:bodyPr/>
                    <a:lstStyle/>
                    <a:p>
                      <a:pPr algn="ctr"/>
                      <a:r>
                        <a:rPr lang="fr-BE" sz="1400" dirty="0" smtClean="0"/>
                        <a:t>Item, N° et dénomination</a:t>
                      </a:r>
                      <a:endParaRPr lang="fr-BE" sz="1400" dirty="0"/>
                    </a:p>
                  </a:txBody>
                  <a:tcPr anchor="ctr"/>
                </a:tc>
                <a:tc>
                  <a:txBody>
                    <a:bodyPr/>
                    <a:lstStyle/>
                    <a:p>
                      <a:pPr algn="ctr"/>
                      <a:r>
                        <a:rPr lang="fr-BE" sz="1400" dirty="0" smtClean="0"/>
                        <a:t>Remarque Unité</a:t>
                      </a:r>
                      <a:endParaRPr lang="fr-BE" sz="1400" dirty="0"/>
                    </a:p>
                  </a:txBody>
                  <a:tcPr anchor="ctr"/>
                </a:tc>
                <a:extLst>
                  <a:ext uri="{0D108BD9-81ED-4DB2-BD59-A6C34878D82A}">
                    <a16:rowId xmlns:a16="http://schemas.microsoft.com/office/drawing/2014/main" val="2800812117"/>
                  </a:ext>
                </a:extLst>
              </a:tr>
              <a:tr h="233447">
                <a:tc>
                  <a:txBody>
                    <a:bodyPr/>
                    <a:lstStyle/>
                    <a:p>
                      <a:r>
                        <a:rPr lang="fr-BE" sz="1400" dirty="0" smtClean="0"/>
                        <a:t>20-DF-01 – Mesures (psychosociales) à propos de l’étude Delphi</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Traité au niveau supérieur dans un </a:t>
                      </a:r>
                      <a:r>
                        <a:rPr lang="fr-BE" sz="1400" dirty="0" err="1" smtClean="0"/>
                        <a:t>WkGp</a:t>
                      </a:r>
                      <a:r>
                        <a:rPr lang="fr-BE" sz="1400" dirty="0" smtClean="0"/>
                        <a:t> dédié</a:t>
                      </a:r>
                    </a:p>
                  </a:txBody>
                  <a:tcPr/>
                </a:tc>
                <a:extLst>
                  <a:ext uri="{0D108BD9-81ED-4DB2-BD59-A6C34878D82A}">
                    <a16:rowId xmlns:a16="http://schemas.microsoft.com/office/drawing/2014/main" val="3583372920"/>
                  </a:ext>
                </a:extLst>
              </a:tr>
              <a:tr h="233447">
                <a:tc>
                  <a:txBody>
                    <a:bodyPr/>
                    <a:lstStyle/>
                    <a:p>
                      <a:r>
                        <a:rPr lang="fr-BE" sz="1400" dirty="0" smtClean="0"/>
                        <a:t>21-CL-01</a:t>
                      </a:r>
                      <a:r>
                        <a:rPr lang="fr-BE" sz="1400" baseline="0" dirty="0" smtClean="0"/>
                        <a:t> – A400M Prévention d’accidents de sauts en parachute</a:t>
                      </a:r>
                      <a:endParaRPr lang="fr-BE" sz="1400" dirty="0" smtClean="0"/>
                    </a:p>
                  </a:txBody>
                  <a:tcPr/>
                </a:tc>
                <a:tc>
                  <a:txBody>
                    <a:bodyPr/>
                    <a:lstStyle/>
                    <a:p>
                      <a:pPr algn="ctr"/>
                      <a:r>
                        <a:rPr lang="fr-BE" sz="1400" dirty="0" smtClean="0"/>
                        <a:t>15W et Paras</a:t>
                      </a:r>
                      <a:endParaRPr lang="fr-BE" sz="1400" dirty="0"/>
                    </a:p>
                  </a:txBody>
                  <a:tcPr/>
                </a:tc>
                <a:extLst>
                  <a:ext uri="{0D108BD9-81ED-4DB2-BD59-A6C34878D82A}">
                    <a16:rowId xmlns:a16="http://schemas.microsoft.com/office/drawing/2014/main" val="1680998661"/>
                  </a:ext>
                </a:extLst>
              </a:tr>
              <a:tr h="326852">
                <a:tc>
                  <a:txBody>
                    <a:bodyPr/>
                    <a:lstStyle/>
                    <a:p>
                      <a:r>
                        <a:rPr lang="fr-BE" sz="1400" dirty="0" smtClean="0"/>
                        <a:t>21-CM-01 – Stage ambulanciers militaires au Sv 112</a:t>
                      </a:r>
                    </a:p>
                  </a:txBody>
                  <a:tcPr/>
                </a:tc>
                <a:tc>
                  <a:txBody>
                    <a:bodyPr/>
                    <a:lstStyle/>
                    <a:p>
                      <a:pPr algn="ctr"/>
                      <a:r>
                        <a:rPr lang="fr-BE" sz="1400" dirty="0" smtClean="0"/>
                        <a:t>3 EMI</a:t>
                      </a:r>
                      <a:endParaRPr lang="fr-BE" sz="1400" dirty="0"/>
                    </a:p>
                  </a:txBody>
                  <a:tcPr/>
                </a:tc>
                <a:extLst>
                  <a:ext uri="{0D108BD9-81ED-4DB2-BD59-A6C34878D82A}">
                    <a16:rowId xmlns:a16="http://schemas.microsoft.com/office/drawing/2014/main" val="1333719938"/>
                  </a:ext>
                </a:extLst>
              </a:tr>
              <a:tr h="326852">
                <a:tc>
                  <a:txBody>
                    <a:bodyPr/>
                    <a:lstStyle/>
                    <a:p>
                      <a:r>
                        <a:rPr lang="fr-BE" sz="1400" dirty="0" smtClean="0"/>
                        <a:t>21-CM-02 – Protection auditive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Traité au niveau supérieur dans un </a:t>
                      </a:r>
                      <a:r>
                        <a:rPr lang="fr-BE" sz="1400" dirty="0" err="1" smtClean="0"/>
                        <a:t>WkGp</a:t>
                      </a:r>
                      <a:r>
                        <a:rPr lang="fr-BE" sz="1400" dirty="0" smtClean="0"/>
                        <a:t> dédié</a:t>
                      </a:r>
                    </a:p>
                  </a:txBody>
                  <a:tcPr/>
                </a:tc>
                <a:extLst>
                  <a:ext uri="{0D108BD9-81ED-4DB2-BD59-A6C34878D82A}">
                    <a16:rowId xmlns:a16="http://schemas.microsoft.com/office/drawing/2014/main" val="3080360440"/>
                  </a:ext>
                </a:extLst>
              </a:tr>
              <a:tr h="326852">
                <a:tc>
                  <a:txBody>
                    <a:bodyPr/>
                    <a:lstStyle/>
                    <a:p>
                      <a:r>
                        <a:rPr lang="fr-BE" sz="1400" dirty="0" smtClean="0"/>
                        <a:t>21-HR-01 – Politique d’absentéisme à la Défense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Traité au niveau supérieur dans un </a:t>
                      </a:r>
                      <a:r>
                        <a:rPr lang="fr-BE" sz="1400" dirty="0" err="1" smtClean="0"/>
                        <a:t>WkGp</a:t>
                      </a:r>
                      <a:r>
                        <a:rPr lang="fr-BE" sz="1400" dirty="0" smtClean="0"/>
                        <a:t> dédié</a:t>
                      </a:r>
                    </a:p>
                  </a:txBody>
                  <a:tcPr/>
                </a:tc>
                <a:extLst>
                  <a:ext uri="{0D108BD9-81ED-4DB2-BD59-A6C34878D82A}">
                    <a16:rowId xmlns:a16="http://schemas.microsoft.com/office/drawing/2014/main" val="1142413192"/>
                  </a:ext>
                </a:extLst>
              </a:tr>
              <a:tr h="326852">
                <a:tc>
                  <a:txBody>
                    <a:bodyPr/>
                    <a:lstStyle/>
                    <a:p>
                      <a:r>
                        <a:rPr lang="fr-BE" sz="1400" dirty="0" smtClean="0"/>
                        <a:t>21-HR-02 – Implémentation d’un nouveau fonctionnement pour les Pers de confiance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Traité au niveau supérieur dans un </a:t>
                      </a:r>
                      <a:r>
                        <a:rPr lang="fr-BE" sz="1400" dirty="0" err="1" smtClean="0"/>
                        <a:t>WkGp</a:t>
                      </a:r>
                      <a:r>
                        <a:rPr lang="fr-BE" sz="1400" dirty="0" smtClean="0"/>
                        <a:t> dédié</a:t>
                      </a:r>
                    </a:p>
                  </a:txBody>
                  <a:tcPr/>
                </a:tc>
                <a:extLst>
                  <a:ext uri="{0D108BD9-81ED-4DB2-BD59-A6C34878D82A}">
                    <a16:rowId xmlns:a16="http://schemas.microsoft.com/office/drawing/2014/main" val="3977872260"/>
                  </a:ext>
                </a:extLst>
              </a:tr>
              <a:tr h="326852">
                <a:tc>
                  <a:txBody>
                    <a:bodyPr/>
                    <a:lstStyle/>
                    <a:p>
                      <a:r>
                        <a:rPr lang="fr-BE" sz="1400" dirty="0" smtClean="0"/>
                        <a:t>21-OT-01</a:t>
                      </a:r>
                      <a:r>
                        <a:rPr lang="fr-BE" sz="1400" baseline="0" dirty="0" smtClean="0"/>
                        <a:t> – Prévention d’incidents de plongées</a:t>
                      </a:r>
                      <a:endParaRPr lang="fr-BE" sz="1400" dirty="0" smtClean="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2WTac</a:t>
                      </a:r>
                      <a:r>
                        <a:rPr lang="fr-BE" sz="1400" baseline="0" dirty="0" smtClean="0"/>
                        <a:t> non concerné</a:t>
                      </a:r>
                      <a:endParaRPr lang="fr-BE" sz="1400" dirty="0" smtClean="0"/>
                    </a:p>
                  </a:txBody>
                  <a:tcPr/>
                </a:tc>
                <a:extLst>
                  <a:ext uri="{0D108BD9-81ED-4DB2-BD59-A6C34878D82A}">
                    <a16:rowId xmlns:a16="http://schemas.microsoft.com/office/drawing/2014/main" val="3620076770"/>
                  </a:ext>
                </a:extLst>
              </a:tr>
              <a:tr h="326852">
                <a:tc>
                  <a:txBody>
                    <a:bodyPr/>
                    <a:lstStyle/>
                    <a:p>
                      <a:r>
                        <a:rPr lang="fr-BE" sz="1400" dirty="0" smtClean="0"/>
                        <a:t>21-OT-02 – Tenue adaptée aux conditions climatiques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Traité au niveau supérieur dans un </a:t>
                      </a:r>
                      <a:r>
                        <a:rPr lang="fr-BE" sz="1400" dirty="0" err="1" smtClean="0"/>
                        <a:t>WkGp</a:t>
                      </a:r>
                      <a:r>
                        <a:rPr lang="fr-BE" sz="1400" dirty="0" smtClean="0"/>
                        <a:t> dédié</a:t>
                      </a:r>
                    </a:p>
                  </a:txBody>
                  <a:tcPr/>
                </a:tc>
                <a:extLst>
                  <a:ext uri="{0D108BD9-81ED-4DB2-BD59-A6C34878D82A}">
                    <a16:rowId xmlns:a16="http://schemas.microsoft.com/office/drawing/2014/main" val="2651154460"/>
                  </a:ext>
                </a:extLst>
              </a:tr>
              <a:tr h="326852">
                <a:tc>
                  <a:txBody>
                    <a:bodyPr/>
                    <a:lstStyle/>
                    <a:p>
                      <a:r>
                        <a:rPr lang="fr-BE" sz="1400" dirty="0" smtClean="0"/>
                        <a:t>21-WB-01 – Le tabagisme : politique de prévention</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Traité au niveau supérieur dans un </a:t>
                      </a:r>
                      <a:r>
                        <a:rPr lang="fr-BE" sz="1400" dirty="0" err="1" smtClean="0"/>
                        <a:t>WkGp</a:t>
                      </a:r>
                      <a:r>
                        <a:rPr lang="fr-BE" sz="1400" dirty="0" smtClean="0"/>
                        <a:t> dédié</a:t>
                      </a:r>
                    </a:p>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(Niveau Unité, nous appliquons les règles en la matière et partageons toute campagne d’information)</a:t>
                      </a:r>
                    </a:p>
                  </a:txBody>
                  <a:tcPr/>
                </a:tc>
                <a:extLst>
                  <a:ext uri="{0D108BD9-81ED-4DB2-BD59-A6C34878D82A}">
                    <a16:rowId xmlns:a16="http://schemas.microsoft.com/office/drawing/2014/main" val="1589489860"/>
                  </a:ext>
                </a:extLst>
              </a:tr>
              <a:tr h="326852">
                <a:tc>
                  <a:txBody>
                    <a:bodyPr/>
                    <a:lstStyle/>
                    <a:p>
                      <a:r>
                        <a:rPr lang="fr-BE" sz="1400" dirty="0" smtClean="0"/>
                        <a:t>22-JM-01 – Risques psychosociaux</a:t>
                      </a:r>
                      <a:r>
                        <a:rPr lang="fr-BE" sz="1400" baseline="0" dirty="0" smtClean="0"/>
                        <a:t> dans </a:t>
                      </a:r>
                      <a:r>
                        <a:rPr lang="fr-BE" sz="1400" baseline="0" dirty="0" err="1" smtClean="0"/>
                        <a:t>IOrg</a:t>
                      </a:r>
                      <a:r>
                        <a:rPr lang="fr-BE" sz="1400" baseline="0" dirty="0" smtClean="0"/>
                        <a:t> à l’étranger (WB)</a:t>
                      </a:r>
                      <a:endParaRPr lang="fr-BE" sz="1400" dirty="0" smtClean="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2WTac non concerné</a:t>
                      </a:r>
                    </a:p>
                  </a:txBody>
                  <a:tcPr/>
                </a:tc>
                <a:extLst>
                  <a:ext uri="{0D108BD9-81ED-4DB2-BD59-A6C34878D82A}">
                    <a16:rowId xmlns:a16="http://schemas.microsoft.com/office/drawing/2014/main" val="1812549873"/>
                  </a:ext>
                </a:extLst>
              </a:tr>
              <a:tr h="326852">
                <a:tc>
                  <a:txBody>
                    <a:bodyPr/>
                    <a:lstStyle/>
                    <a:p>
                      <a:r>
                        <a:rPr lang="fr-BE" sz="1400" dirty="0" smtClean="0"/>
                        <a:t>22-DF-01 – Optimisation du SDGR au sein de la Défense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Sans impact sur PLP dans la phase d’initiation gérée Niv Cab CHOD – </a:t>
                      </a:r>
                      <a:r>
                        <a:rPr lang="fr-BE" sz="1400" dirty="0" err="1" smtClean="0"/>
                        <a:t>Gov</a:t>
                      </a:r>
                      <a:r>
                        <a:rPr lang="fr-BE" sz="1400" baseline="0" dirty="0" smtClean="0"/>
                        <a:t> Sp</a:t>
                      </a:r>
                      <a:endParaRPr lang="fr-BE" sz="1400" dirty="0" smtClean="0"/>
                    </a:p>
                  </a:txBody>
                  <a:tcPr/>
                </a:tc>
                <a:extLst>
                  <a:ext uri="{0D108BD9-81ED-4DB2-BD59-A6C34878D82A}">
                    <a16:rowId xmlns:a16="http://schemas.microsoft.com/office/drawing/2014/main" val="3423080613"/>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13</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26554843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BE" dirty="0" smtClean="0"/>
              <a:t>Volet B</a:t>
            </a:r>
            <a:endParaRPr lang="fr-BE" dirty="0"/>
          </a:p>
        </p:txBody>
      </p:sp>
      <p:sp>
        <p:nvSpPr>
          <p:cNvPr id="5" name="Subtitle 4"/>
          <p:cNvSpPr>
            <a:spLocks noGrp="1"/>
          </p:cNvSpPr>
          <p:nvPr>
            <p:ph type="subTitle" idx="1"/>
          </p:nvPr>
        </p:nvSpPr>
        <p:spPr/>
        <p:txBody>
          <a:bodyPr/>
          <a:lstStyle/>
          <a:p>
            <a:endParaRPr lang="fr-BE"/>
          </a:p>
        </p:txBody>
      </p:sp>
      <p:sp>
        <p:nvSpPr>
          <p:cNvPr id="4" name="Slide Number Placeholder 3"/>
          <p:cNvSpPr>
            <a:spLocks noGrp="1"/>
          </p:cNvSpPr>
          <p:nvPr>
            <p:ph type="sldNum" sz="quarter" idx="12"/>
          </p:nvPr>
        </p:nvSpPr>
        <p:spPr/>
        <p:txBody>
          <a:bodyPr/>
          <a:lstStyle/>
          <a:p>
            <a:fld id="{8CC28852-9865-425A-AD48-1BA01D57BEBA}" type="slidenum">
              <a:rPr lang="fr-BE" smtClean="0"/>
              <a:t>14</a:t>
            </a:fld>
            <a:endParaRPr lang="fr-BE"/>
          </a:p>
        </p:txBody>
      </p:sp>
    </p:spTree>
    <p:extLst>
      <p:ext uri="{BB962C8B-B14F-4D97-AF65-F5344CB8AC3E}">
        <p14:creationId xmlns:p14="http://schemas.microsoft.com/office/powerpoint/2010/main" val="20973444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22-2W-01</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96709077"/>
              </p:ext>
            </p:extLst>
          </p:nvPr>
        </p:nvGraphicFramePr>
        <p:xfrm>
          <a:off x="457200" y="1492122"/>
          <a:ext cx="8229600" cy="5229354"/>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800200">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639918">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4589436">
                <a:tc>
                  <a:txBody>
                    <a:bodyPr/>
                    <a:lstStyle/>
                    <a:p>
                      <a:r>
                        <a:rPr lang="fr-BE" sz="1400" dirty="0" smtClean="0"/>
                        <a:t>22-2W-01 - Visites annuelles des lieux de travail (VLT)</a:t>
                      </a:r>
                    </a:p>
                  </a:txBody>
                  <a:tcPr/>
                </a:tc>
                <a:tc>
                  <a:txBody>
                    <a:bodyPr/>
                    <a:lstStyle/>
                    <a:p>
                      <a:r>
                        <a:rPr lang="fr-BE" sz="1400" dirty="0" smtClean="0"/>
                        <a:t>Conformément aux prescrits légaux, chaque lieu de travail doit faire l’objet d’une visite annuelle</a:t>
                      </a:r>
                    </a:p>
                  </a:txBody>
                  <a:tcPr/>
                </a:tc>
                <a:tc>
                  <a:txBody>
                    <a:bodyPr/>
                    <a:lstStyle/>
                    <a:p>
                      <a:r>
                        <a:rPr lang="fr-BE" sz="1400" b="1" dirty="0" smtClean="0">
                          <a:solidFill>
                            <a:srgbClr val="FF0000"/>
                          </a:solidFill>
                        </a:rPr>
                        <a:t>21%</a:t>
                      </a:r>
                      <a:r>
                        <a:rPr lang="fr-BE" sz="1400" dirty="0" smtClean="0"/>
                        <a:t> lieux de travail</a:t>
                      </a:r>
                    </a:p>
                    <a:p>
                      <a:r>
                        <a:rPr lang="fr-BE" sz="1400" dirty="0" smtClean="0"/>
                        <a:t>(</a:t>
                      </a:r>
                      <a:r>
                        <a:rPr lang="fr-BE" sz="1400" b="1" dirty="0" smtClean="0">
                          <a:solidFill>
                            <a:srgbClr val="FF0000"/>
                          </a:solidFill>
                        </a:rPr>
                        <a:t>12</a:t>
                      </a:r>
                      <a:r>
                        <a:rPr lang="fr-BE" sz="1400" kern="1200" dirty="0" smtClean="0">
                          <a:solidFill>
                            <a:schemeClr val="dk1"/>
                          </a:solidFill>
                          <a:latin typeface="+mn-lt"/>
                          <a:ea typeface="+mn-ea"/>
                          <a:cs typeface="+mn-cs"/>
                        </a:rPr>
                        <a:t>/56</a:t>
                      </a:r>
                      <a:r>
                        <a:rPr lang="fr-BE" sz="1400" b="1" dirty="0" smtClean="0">
                          <a:solidFill>
                            <a:srgbClr val="FF0000"/>
                          </a:solidFill>
                        </a:rPr>
                        <a:t> </a:t>
                      </a:r>
                      <a:r>
                        <a:rPr lang="fr-BE" sz="1400" dirty="0" smtClean="0"/>
                        <a:t>VLT réalisées –</a:t>
                      </a:r>
                      <a:r>
                        <a:rPr lang="fr-BE" sz="1400" baseline="0" dirty="0" smtClean="0"/>
                        <a:t> B10 (Maint + Purge), F56 (MUG), F59 (POL), F61/F62 (FP), F66 (At métaux), F80 (Fl Sim), F91/A33 (postes garde), F92 (parc déchets), G10 (Maint), G64 (Mag)</a:t>
                      </a:r>
                      <a:endParaRPr lang="fr-BE" sz="1400" dirty="0" smtClean="0"/>
                    </a:p>
                    <a:p>
                      <a:endParaRPr lang="fr-BE" sz="14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baseline="0" dirty="0" smtClean="0">
                          <a:solidFill>
                            <a:schemeClr val="tx1"/>
                          </a:solidFill>
                          <a:latin typeface="+mn-lt"/>
                          <a:ea typeface="+mn-ea"/>
                          <a:cs typeface="+mn-cs"/>
                          <a:hlinkClick r:id="rId3"/>
                        </a:rPr>
                        <a:t>Nouveau Planning</a:t>
                      </a:r>
                      <a:r>
                        <a:rPr lang="fr-BE" sz="1400" kern="1200" baseline="0" dirty="0" smtClean="0">
                          <a:solidFill>
                            <a:schemeClr val="tx1"/>
                          </a:solidFill>
                          <a:latin typeface="+mn-lt"/>
                          <a:ea typeface="+mn-ea"/>
                          <a:cs typeface="+mn-cs"/>
                        </a:rPr>
                        <a:t> </a:t>
                      </a:r>
                      <a:r>
                        <a:rPr lang="fr-BE" sz="1400" kern="1200" baseline="0" dirty="0" smtClean="0">
                          <a:solidFill>
                            <a:srgbClr val="FF0000"/>
                          </a:solidFill>
                          <a:latin typeface="+mn-lt"/>
                          <a:ea typeface="+mn-ea"/>
                          <a:cs typeface="+mn-cs"/>
                        </a:rPr>
                        <a:t>1</a:t>
                      </a:r>
                      <a:r>
                        <a:rPr lang="fr-BE" sz="1400" kern="1200" baseline="30000" dirty="0" smtClean="0">
                          <a:solidFill>
                            <a:srgbClr val="FF0000"/>
                          </a:solidFill>
                          <a:latin typeface="+mn-lt"/>
                          <a:ea typeface="+mn-ea"/>
                          <a:cs typeface="+mn-cs"/>
                        </a:rPr>
                        <a:t>er</a:t>
                      </a:r>
                      <a:r>
                        <a:rPr lang="fr-BE" sz="1400" kern="1200" baseline="0" dirty="0" smtClean="0">
                          <a:solidFill>
                            <a:srgbClr val="FF0000"/>
                          </a:solidFill>
                          <a:latin typeface="+mn-lt"/>
                          <a:ea typeface="+mn-ea"/>
                          <a:cs typeface="+mn-cs"/>
                        </a:rPr>
                        <a:t> Trim 2022 + 2</a:t>
                      </a:r>
                      <a:r>
                        <a:rPr lang="fr-BE" sz="1400" kern="1200" baseline="30000" dirty="0" smtClean="0">
                          <a:solidFill>
                            <a:srgbClr val="FF0000"/>
                          </a:solidFill>
                          <a:latin typeface="+mn-lt"/>
                          <a:ea typeface="+mn-ea"/>
                          <a:cs typeface="+mn-cs"/>
                        </a:rPr>
                        <a:t>ème</a:t>
                      </a:r>
                      <a:r>
                        <a:rPr lang="fr-BE" sz="1400" kern="1200" baseline="0" dirty="0" smtClean="0">
                          <a:solidFill>
                            <a:srgbClr val="FF0000"/>
                          </a:solidFill>
                          <a:latin typeface="+mn-lt"/>
                          <a:ea typeface="+mn-ea"/>
                          <a:cs typeface="+mn-cs"/>
                        </a:rPr>
                        <a:t> Trim</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kern="1200" dirty="0" smtClean="0">
                        <a:solidFill>
                          <a:srgbClr val="FF0000"/>
                        </a:solidFill>
                        <a:latin typeface="+mn-lt"/>
                        <a:ea typeface="+mn-ea"/>
                        <a:cs typeface="+mn-cs"/>
                      </a:endParaRPr>
                    </a:p>
                    <a:p>
                      <a:endParaRPr lang="fr-BE" sz="1400" baseline="0" dirty="0" smtClean="0">
                        <a:solidFill>
                          <a:srgbClr val="FF0000"/>
                        </a:solidFill>
                      </a:endParaRPr>
                    </a:p>
                  </a:txBody>
                  <a:tcPr/>
                </a:tc>
                <a:tc>
                  <a:txBody>
                    <a:bodyPr/>
                    <a:lstStyle/>
                    <a:p>
                      <a:r>
                        <a:rPr lang="fr-BE" sz="1400" dirty="0" smtClean="0">
                          <a:hlinkClick r:id="rId3"/>
                        </a:rPr>
                        <a:t>VLT</a:t>
                      </a:r>
                      <a:endParaRPr lang="fr-BE" sz="1400" dirty="0" smtClean="0"/>
                    </a:p>
                    <a:p>
                      <a:endParaRPr lang="fr-BE" sz="1400" dirty="0" smtClean="0"/>
                    </a:p>
                    <a:p>
                      <a:r>
                        <a:rPr lang="fr-BE" sz="1400" dirty="0" smtClean="0">
                          <a:hlinkClick r:id="rId4"/>
                        </a:rPr>
                        <a:t>Rapports</a:t>
                      </a:r>
                      <a:endParaRPr lang="fr-BE" sz="1400" dirty="0" smtClean="0"/>
                    </a:p>
                    <a:p>
                      <a:endParaRPr lang="fr-BE" sz="14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baseline="0" dirty="0" smtClean="0">
                          <a:solidFill>
                            <a:schemeClr val="tx1"/>
                          </a:solidFill>
                          <a:latin typeface="+mn-lt"/>
                          <a:ea typeface="+mn-ea"/>
                          <a:cs typeface="+mn-cs"/>
                        </a:rPr>
                        <a:t>Visites remplissant ½ journée au minimum</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dirty="0" smtClean="0">
                          <a:solidFill>
                            <a:schemeClr val="tx1"/>
                          </a:solidFill>
                          <a:latin typeface="+mn-lt"/>
                          <a:ea typeface="+mn-ea"/>
                          <a:cs typeface="+mn-cs"/>
                        </a:rPr>
                        <a:t>Les mardis à 09Hr (les autres bâtiments étant visités</a:t>
                      </a:r>
                      <a:r>
                        <a:rPr lang="fr-BE" sz="1400" kern="1200" baseline="0" dirty="0" smtClean="0">
                          <a:solidFill>
                            <a:schemeClr val="tx1"/>
                          </a:solidFill>
                          <a:latin typeface="+mn-lt"/>
                          <a:ea typeface="+mn-ea"/>
                          <a:cs typeface="+mn-cs"/>
                        </a:rPr>
                        <a:t> dans la foulée)</a:t>
                      </a:r>
                      <a:endParaRPr lang="fr-BE" sz="1400" kern="1200" dirty="0" smtClean="0">
                        <a:solidFill>
                          <a:schemeClr val="tx1"/>
                        </a:solidFill>
                        <a:latin typeface="+mn-lt"/>
                        <a:ea typeface="+mn-ea"/>
                        <a:cs typeface="+mn-cs"/>
                      </a:endParaRPr>
                    </a:p>
                  </a:txBody>
                  <a:tcPr/>
                </a:tc>
                <a:tc>
                  <a:txBody>
                    <a:bodyPr/>
                    <a:lstStyle/>
                    <a:p>
                      <a:r>
                        <a:rPr lang="fr-BE" sz="1400" dirty="0" smtClean="0"/>
                        <a:t>Comd Gp/Esc/Fl, CCB, SLPPT, Cel AMT</a:t>
                      </a:r>
                    </a:p>
                    <a:p>
                      <a:endParaRPr lang="fr-BE" sz="1400" baseline="0" dirty="0" smtClean="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dirty="0" smtClean="0">
                          <a:solidFill>
                            <a:schemeClr val="dk1"/>
                          </a:solidFill>
                          <a:latin typeface="+mn-lt"/>
                          <a:ea typeface="+mn-ea"/>
                          <a:cs typeface="+mn-cs"/>
                        </a:rPr>
                        <a:t>UTE est</a:t>
                      </a:r>
                      <a:r>
                        <a:rPr lang="fr-BE" sz="1400" kern="1200" baseline="0" dirty="0" smtClean="0">
                          <a:solidFill>
                            <a:schemeClr val="dk1"/>
                          </a:solidFill>
                          <a:latin typeface="+mn-lt"/>
                          <a:ea typeface="+mn-ea"/>
                          <a:cs typeface="+mn-cs"/>
                        </a:rPr>
                        <a:t> associé </a:t>
                      </a:r>
                      <a:r>
                        <a:rPr lang="fr-BE" sz="1400" kern="1200" dirty="0" smtClean="0">
                          <a:solidFill>
                            <a:schemeClr val="dk1"/>
                          </a:solidFill>
                          <a:latin typeface="+mn-lt"/>
                          <a:ea typeface="+mn-ea"/>
                          <a:cs typeface="+mn-cs"/>
                        </a:rPr>
                        <a:t>aux VLT</a:t>
                      </a:r>
                    </a:p>
                  </a:txBody>
                  <a:tcPr/>
                </a:tc>
                <a:tc>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15</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7" name="Flowchart: Connector 6"/>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32974675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22-2W-02</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745854683"/>
              </p:ext>
            </p:extLst>
          </p:nvPr>
        </p:nvGraphicFramePr>
        <p:xfrm>
          <a:off x="457200" y="1600201"/>
          <a:ext cx="8229600" cy="4493096"/>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800200">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91991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3573185">
                <a:tc>
                  <a:txBody>
                    <a:bodyPr/>
                    <a:lstStyle/>
                    <a:p>
                      <a:r>
                        <a:rPr lang="fr-BE" sz="1400" dirty="0" smtClean="0"/>
                        <a:t>22-2W-02 - Suivi de la réalisation des contrôles réglementaires par un Service Externe de Contrôle Technique (SECT)</a:t>
                      </a:r>
                    </a:p>
                  </a:txBody>
                  <a:tcPr/>
                </a:tc>
                <a:tc>
                  <a:txBody>
                    <a:bodyPr/>
                    <a:lstStyle/>
                    <a:p>
                      <a:r>
                        <a:rPr lang="fr-BE" sz="1400" dirty="0" smtClean="0"/>
                        <a:t>Veiller à garantir le contrôle de tout le matériel concerné</a:t>
                      </a:r>
                    </a:p>
                  </a:txBody>
                  <a:tcPr/>
                </a:tc>
                <a:tc>
                  <a:txBody>
                    <a:bodyPr/>
                    <a:lstStyle/>
                    <a:p>
                      <a:r>
                        <a:rPr lang="fr-BE" sz="1400" dirty="0" smtClean="0"/>
                        <a:t>3 contrôles trim. (durée = 3 jours) +</a:t>
                      </a:r>
                    </a:p>
                    <a:p>
                      <a:endParaRPr lang="fr-BE" sz="1400" dirty="0" smtClean="0"/>
                    </a:p>
                    <a:p>
                      <a:r>
                        <a:rPr lang="fr-BE" sz="1400" dirty="0" smtClean="0"/>
                        <a:t>1 contrôle annuel (durée = 4 jours) +</a:t>
                      </a:r>
                    </a:p>
                    <a:p>
                      <a:endParaRPr lang="fr-BE" sz="1400" dirty="0" smtClean="0"/>
                    </a:p>
                    <a:p>
                      <a:r>
                        <a:rPr lang="fr-BE" sz="1400" dirty="0" smtClean="0"/>
                        <a:t>Les mises et remises en service</a:t>
                      </a:r>
                    </a:p>
                    <a:p>
                      <a:endParaRPr lang="fr-BE" sz="1400" dirty="0" smtClean="0"/>
                    </a:p>
                    <a:p>
                      <a:r>
                        <a:rPr lang="fr-BE" sz="1400" dirty="0" smtClean="0"/>
                        <a:t>Compte-rendu annuel disponible dans le rapport annuel SLPPT</a:t>
                      </a:r>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rPr>
                        <a:t>Rapports</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rPr>
                        <a:t>Trimestriels SLPPT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chemeClr val="tx1"/>
                          </a:solidFill>
                          <a:effectLst/>
                          <a:latin typeface="Calibri" panose="020F0502020204030204" pitchFamily="34" charset="0"/>
                          <a:cs typeface="Calibri" panose="020F0502020204030204" pitchFamily="34" charset="0"/>
                        </a:rPr>
                        <a:t>Suivi des Ctl légaux : </a:t>
                      </a:r>
                      <a:r>
                        <a:rPr kumimoji="0" lang="fr-BE" sz="1400" b="0" i="0" u="none" strike="noStrike" cap="none" normalizeH="0" baseline="0" dirty="0" smtClean="0">
                          <a:ln>
                            <a:noFill/>
                          </a:ln>
                          <a:solidFill>
                            <a:srgbClr val="FF0000"/>
                          </a:solidFill>
                          <a:effectLst/>
                          <a:latin typeface="Calibri" panose="020F0502020204030204" pitchFamily="34" charset="0"/>
                          <a:cs typeface="Calibri" panose="020F0502020204030204" pitchFamily="34" charset="0"/>
                          <a:hlinkClick r:id="rId3" action="ppaction://hlinkfile"/>
                        </a:rPr>
                        <a:t>N:\9_ICS\INDIC\Steering\StructureGen_Ctl_Leg.xlsx</a:t>
                      </a:r>
                      <a:endParaRPr kumimoji="0" lang="fr-BE" sz="1400" b="0" i="0" u="none" strike="noStrike" cap="none" normalizeH="0" baseline="0" dirty="0" smtClean="0">
                        <a:ln>
                          <a:noFill/>
                        </a:ln>
                        <a:solidFill>
                          <a:srgbClr val="FF0000"/>
                        </a:solidFill>
                        <a:effectLst/>
                        <a:latin typeface="Calibri" panose="020F0502020204030204" pitchFamily="34" charset="0"/>
                        <a:cs typeface="Calibri" panose="020F0502020204030204" pitchFamily="34"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FF0000"/>
                        </a:solidFill>
                        <a:effectLst/>
                        <a:latin typeface="Calibri" panose="020F0502020204030204" pitchFamily="34" charset="0"/>
                        <a:cs typeface="Calibri" panose="020F0502020204030204" pitchFamily="34" charset="0"/>
                      </a:endParaRPr>
                    </a:p>
                  </a:txBody>
                  <a:tcPr/>
                </a:tc>
                <a:tc>
                  <a:txBody>
                    <a:bodyPr/>
                    <a:lstStyle/>
                    <a:p>
                      <a:r>
                        <a:rPr lang="fr-BE" sz="1400" dirty="0" smtClean="0"/>
                        <a:t>Adjt E. Duchemin (BQM GpM – IED)</a:t>
                      </a:r>
                    </a:p>
                    <a:p>
                      <a:endParaRPr lang="fr-BE" sz="1400" dirty="0" smtClean="0"/>
                    </a:p>
                    <a:p>
                      <a:r>
                        <a:rPr lang="fr-BE" sz="1400" u="sng" dirty="0" smtClean="0">
                          <a:solidFill>
                            <a:srgbClr val="FF0000"/>
                          </a:solidFill>
                        </a:rPr>
                        <a:t>Ctl 3 Jrs 2022</a:t>
                      </a:r>
                    </a:p>
                    <a:p>
                      <a:r>
                        <a:rPr lang="fr-BE" sz="1400" dirty="0" smtClean="0">
                          <a:solidFill>
                            <a:srgbClr val="FF0000"/>
                          </a:solidFill>
                        </a:rPr>
                        <a:t>26 au 28 Jan</a:t>
                      </a:r>
                    </a:p>
                    <a:p>
                      <a:r>
                        <a:rPr lang="fr-BE" sz="1400" dirty="0" smtClean="0">
                          <a:solidFill>
                            <a:srgbClr val="FF0000"/>
                          </a:solidFill>
                        </a:rPr>
                        <a:t>27 au 29 Avr</a:t>
                      </a:r>
                    </a:p>
                    <a:p>
                      <a:r>
                        <a:rPr lang="fr-BE" sz="1400" dirty="0" smtClean="0">
                          <a:solidFill>
                            <a:srgbClr val="FF0000"/>
                          </a:solidFill>
                        </a:rPr>
                        <a:t>01 au 03 Aou</a:t>
                      </a:r>
                    </a:p>
                    <a:p>
                      <a:r>
                        <a:rPr lang="fr-BE" sz="1400" dirty="0" smtClean="0">
                          <a:solidFill>
                            <a:srgbClr val="FF0000"/>
                          </a:solidFill>
                        </a:rPr>
                        <a:t>19 au 21 Oct</a:t>
                      </a:r>
                    </a:p>
                    <a:p>
                      <a:endParaRPr lang="fr-BE" sz="1400" dirty="0" smtClean="0"/>
                    </a:p>
                  </a:txBody>
                  <a:tcPr/>
                </a:tc>
                <a:tc>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16</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7" name="Flowchart: Connector 6"/>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29826880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22-2W-03</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499440159"/>
              </p:ext>
            </p:extLst>
          </p:nvPr>
        </p:nvGraphicFramePr>
        <p:xfrm>
          <a:off x="107503" y="1417639"/>
          <a:ext cx="8928994" cy="494345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22-2W-03 - Prévention anti-feu domestique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1" i="0" u="none" strike="noStrike" cap="none" normalizeH="0" baseline="0" dirty="0" smtClean="0">
                          <a:ln>
                            <a:noFill/>
                          </a:ln>
                          <a:solidFill>
                            <a:srgbClr val="000018"/>
                          </a:solidFill>
                          <a:effectLst/>
                          <a:latin typeface="+mn-lt"/>
                          <a:hlinkClick r:id="rId3" action="ppaction://hlinksldjump"/>
                        </a:rPr>
                        <a:t>PGP Volet A</a:t>
                      </a:r>
                      <a:br>
                        <a:rPr kumimoji="0" lang="fr-BE" sz="1400" b="1" i="0" u="none" strike="noStrike" cap="none" normalizeH="0" baseline="0" dirty="0" smtClean="0">
                          <a:ln>
                            <a:noFill/>
                          </a:ln>
                          <a:solidFill>
                            <a:srgbClr val="000018"/>
                          </a:solidFill>
                          <a:effectLst/>
                          <a:latin typeface="+mn-lt"/>
                          <a:hlinkClick r:id="rId3" action="ppaction://hlinksldjump"/>
                        </a:rPr>
                      </a:br>
                      <a:r>
                        <a:rPr kumimoji="0" lang="fr-BE" sz="1400" b="1" i="0" u="none" strike="noStrike" cap="none" normalizeH="0" baseline="0" dirty="0" smtClean="0">
                          <a:ln>
                            <a:noFill/>
                          </a:ln>
                          <a:solidFill>
                            <a:srgbClr val="000018"/>
                          </a:solidFill>
                          <a:effectLst/>
                          <a:latin typeface="+mn-lt"/>
                          <a:hlinkClick r:id="rId3" action="ppaction://hlinksldjump"/>
                        </a:rPr>
                        <a:t>21-MR-01</a:t>
                      </a:r>
                      <a:endParaRPr kumimoji="0" lang="fr-BE" sz="1400" b="1" i="0" u="none" strike="noStrike" cap="none" normalizeH="0" baseline="0" dirty="0" smtClean="0">
                        <a:ln>
                          <a:noFill/>
                        </a:ln>
                        <a:solidFill>
                          <a:srgbClr val="000018"/>
                        </a:solidFill>
                        <a:effectLst/>
                        <a:latin typeface="+mn-lt"/>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Informer le Pers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Inventorier la problématique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Implémenter la méthode de travail afin d’assurer la réactivité du personnel face à un incendie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400" b="0" i="0" u="none" strike="noStrike" cap="none" normalizeH="0" baseline="0" dirty="0" smtClean="0">
                          <a:ln>
                            <a:noFill/>
                          </a:ln>
                          <a:solidFill>
                            <a:srgbClr val="000018"/>
                          </a:solidFill>
                          <a:effectLst/>
                          <a:latin typeface="+mn-lt"/>
                        </a:rPr>
                        <a:t> Répartition des responsabilités</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400" b="0" i="0" u="none" strike="noStrike" cap="none" normalizeH="0" baseline="0" dirty="0" smtClean="0">
                          <a:ln>
                            <a:noFill/>
                          </a:ln>
                          <a:solidFill>
                            <a:srgbClr val="000018"/>
                          </a:solidFill>
                          <a:effectLst/>
                          <a:latin typeface="+mn-lt"/>
                        </a:rPr>
                        <a:t> Mise à jour des dossiers conformément à la directive locale</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400" b="0" i="0" u="none" strike="noStrike" cap="none" normalizeH="0" baseline="0" dirty="0" smtClean="0">
                          <a:ln>
                            <a:noFill/>
                          </a:ln>
                          <a:solidFill>
                            <a:srgbClr val="000018"/>
                          </a:solidFill>
                          <a:effectLst/>
                          <a:latin typeface="+mn-lt"/>
                        </a:rPr>
                        <a:t> Visite approfondie des lieux de travail  </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400" b="0" i="0" u="none" strike="noStrike" cap="none" normalizeH="0" baseline="0" dirty="0" smtClean="0">
                          <a:ln>
                            <a:noFill/>
                          </a:ln>
                          <a:solidFill>
                            <a:srgbClr val="000018"/>
                          </a:solidFill>
                          <a:effectLst/>
                          <a:latin typeface="+mn-lt"/>
                        </a:rPr>
                        <a:t> </a:t>
                      </a:r>
                      <a:r>
                        <a:rPr kumimoji="0" lang="fr-BE" sz="1400" b="0" i="0" u="none" strike="noStrike" cap="none" normalizeH="0" baseline="0" dirty="0" smtClean="0">
                          <a:ln>
                            <a:noFill/>
                          </a:ln>
                          <a:solidFill>
                            <a:srgbClr val="000018"/>
                          </a:solidFill>
                          <a:effectLst/>
                          <a:latin typeface="+mn-lt"/>
                          <a:hlinkClick r:id="rId4" action="ppaction://hlinkfile"/>
                        </a:rPr>
                        <a:t>Anti-feu Sit Ex Incendie 2022.xlsx</a:t>
                      </a: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400" b="0" i="0" u="none" strike="noStrike" cap="none" normalizeH="0" baseline="0" dirty="0" smtClean="0">
                          <a:ln>
                            <a:noFill/>
                          </a:ln>
                          <a:solidFill>
                            <a:srgbClr val="000018"/>
                          </a:solidFill>
                          <a:effectLst/>
                          <a:latin typeface="+mn-lt"/>
                        </a:rPr>
                        <a:t> Formations </a:t>
                      </a:r>
                      <a:r>
                        <a:rPr kumimoji="0" lang="fr-BE" sz="1400" b="0" i="0" u="none" strike="noStrike" cap="none" normalizeH="0" baseline="0" dirty="0" err="1" smtClean="0">
                          <a:ln>
                            <a:noFill/>
                          </a:ln>
                          <a:solidFill>
                            <a:srgbClr val="000018"/>
                          </a:solidFill>
                          <a:effectLst/>
                          <a:latin typeface="+mn-lt"/>
                        </a:rPr>
                        <a:t>Niv</a:t>
                      </a:r>
                      <a:r>
                        <a:rPr kumimoji="0" lang="fr-BE" sz="1400" b="0" i="0" u="none" strike="noStrike" cap="none" normalizeH="0" baseline="0" dirty="0" smtClean="0">
                          <a:ln>
                            <a:noFill/>
                          </a:ln>
                          <a:solidFill>
                            <a:srgbClr val="000018"/>
                          </a:solidFill>
                          <a:effectLst/>
                          <a:latin typeface="+mn-lt"/>
                        </a:rPr>
                        <a:t> 1</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en-US" sz="1400" b="0" i="0" u="none" strike="noStrike" cap="none" normalizeH="0" baseline="0" dirty="0" smtClean="0">
                          <a:ln>
                            <a:noFill/>
                          </a:ln>
                          <a:solidFill>
                            <a:srgbClr val="000018"/>
                          </a:solidFill>
                          <a:effectLst/>
                          <a:latin typeface="+mn-lt"/>
                        </a:rPr>
                        <a:t> AR </a:t>
                      </a:r>
                      <a:r>
                        <a:rPr kumimoji="0" lang="en-US" sz="1400" b="0" i="0" u="none" strike="noStrike" cap="none" normalizeH="0" baseline="0" dirty="0" err="1" smtClean="0">
                          <a:ln>
                            <a:noFill/>
                          </a:ln>
                          <a:solidFill>
                            <a:srgbClr val="000018"/>
                          </a:solidFill>
                          <a:effectLst/>
                          <a:latin typeface="+mn-lt"/>
                        </a:rPr>
                        <a:t>incendie</a:t>
                      </a:r>
                      <a:r>
                        <a:rPr kumimoji="0" lang="en-US" sz="1400" b="0" i="0" u="none" strike="noStrike" cap="none" normalizeH="0" baseline="0" dirty="0" smtClean="0">
                          <a:ln>
                            <a:noFill/>
                          </a:ln>
                          <a:solidFill>
                            <a:srgbClr val="000018"/>
                          </a:solidFill>
                          <a:effectLst/>
                          <a:latin typeface="+mn-lt"/>
                        </a:rPr>
                        <a:t> </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en-US" sz="1400" b="0" i="0" u="none" strike="noStrike" cap="none" normalizeH="0" baseline="0" dirty="0" smtClean="0">
                          <a:ln>
                            <a:noFill/>
                          </a:ln>
                          <a:solidFill>
                            <a:srgbClr val="000018"/>
                          </a:solidFill>
                          <a:effectLst/>
                          <a:latin typeface="+mn-lt"/>
                        </a:rPr>
                        <a:t> Situation </a:t>
                      </a:r>
                      <a:r>
                        <a:rPr kumimoji="0" lang="en-US" sz="1400" b="0" i="0" u="none" strike="noStrike" cap="none" normalizeH="0" baseline="0" dirty="0" err="1" smtClean="0">
                          <a:ln>
                            <a:noFill/>
                          </a:ln>
                          <a:solidFill>
                            <a:srgbClr val="000018"/>
                          </a:solidFill>
                          <a:effectLst/>
                          <a:latin typeface="+mn-lt"/>
                        </a:rPr>
                        <a:t>extincteurs</a:t>
                      </a:r>
                      <a:endParaRPr kumimoji="0" lang="en-US" sz="1400" b="0" i="0" u="none" strike="noStrike" cap="none" normalizeH="0" baseline="0" dirty="0" smtClean="0">
                        <a:ln>
                          <a:noFill/>
                        </a:ln>
                        <a:solidFill>
                          <a:srgbClr val="FF0000"/>
                        </a:solidFill>
                        <a:effectLst/>
                        <a:latin typeface="+mn-lt"/>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Coordinateur de prévention de l’incendie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400" b="0" i="0" u="none" strike="noStrike" cap="none" normalizeH="0" baseline="0" dirty="0" smtClean="0">
                          <a:ln>
                            <a:noFill/>
                          </a:ln>
                          <a:solidFill>
                            <a:schemeClr val="tx1"/>
                          </a:solidFill>
                          <a:effectLst/>
                          <a:latin typeface="+mn-lt"/>
                        </a:rPr>
                        <a:t>Ctl </a:t>
                      </a:r>
                      <a:r>
                        <a:rPr kumimoji="0" lang="en-US" sz="1400" b="0" i="0" u="none" strike="noStrike" cap="none" normalizeH="0" baseline="0" dirty="0" err="1" smtClean="0">
                          <a:ln>
                            <a:noFill/>
                          </a:ln>
                          <a:solidFill>
                            <a:schemeClr val="tx1"/>
                          </a:solidFill>
                          <a:effectLst/>
                          <a:latin typeface="+mn-lt"/>
                        </a:rPr>
                        <a:t>extincteurs</a:t>
                      </a:r>
                      <a:r>
                        <a:rPr kumimoji="0" lang="en-US" sz="1400" b="0" i="0" u="none" strike="noStrike" cap="none" normalizeH="0" baseline="0" dirty="0" smtClean="0">
                          <a:ln>
                            <a:noFill/>
                          </a:ln>
                          <a:solidFill>
                            <a:schemeClr val="tx1"/>
                          </a:solidFill>
                          <a:effectLst/>
                          <a:latin typeface="+mn-lt"/>
                        </a:rPr>
                        <a:t> </a:t>
                      </a:r>
                      <a:r>
                        <a:rPr kumimoji="0" lang="en-US" sz="1400" b="0" i="0" u="none" strike="noStrike" cap="none" normalizeH="0" baseline="0" dirty="0" smtClean="0">
                          <a:ln>
                            <a:noFill/>
                          </a:ln>
                          <a:solidFill>
                            <a:srgbClr val="FF0000"/>
                          </a:solidFill>
                          <a:effectLst/>
                          <a:latin typeface="+mn-lt"/>
                        </a:rPr>
                        <a:t>21 Mar au 1er Avr 2022</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chemeClr val="tx1"/>
                          </a:solidFill>
                          <a:effectLst/>
                          <a:latin typeface="+mn-lt"/>
                        </a:rPr>
                        <a:t>Ex Evacuation : </a:t>
                      </a:r>
                      <a:r>
                        <a:rPr kumimoji="0" lang="fr-BE" sz="1400" b="0" i="0" u="none" strike="noStrike" cap="none" normalizeH="0" baseline="0" dirty="0" smtClean="0">
                          <a:ln>
                            <a:noFill/>
                          </a:ln>
                          <a:solidFill>
                            <a:srgbClr val="FF0000"/>
                          </a:solidFill>
                          <a:effectLst/>
                          <a:latin typeface="+mn-lt"/>
                        </a:rPr>
                        <a:t>0</a:t>
                      </a:r>
                      <a:r>
                        <a:rPr kumimoji="0" lang="fr-BE" sz="1400" b="0" i="0" u="none" strike="noStrike" cap="none" normalizeH="0" baseline="0" dirty="0" smtClean="0">
                          <a:ln>
                            <a:noFill/>
                          </a:ln>
                          <a:solidFill>
                            <a:schemeClr val="tx1"/>
                          </a:solidFill>
                          <a:effectLst/>
                          <a:latin typeface="+mn-lt"/>
                        </a:rPr>
                        <a:t>% (</a:t>
                      </a:r>
                      <a:r>
                        <a:rPr kumimoji="0" lang="fr-BE" sz="1400" b="0" i="0" u="none" strike="noStrike" cap="none" normalizeH="0" baseline="0" dirty="0" smtClean="0">
                          <a:ln>
                            <a:noFill/>
                          </a:ln>
                          <a:solidFill>
                            <a:srgbClr val="FF0000"/>
                          </a:solidFill>
                          <a:effectLst/>
                          <a:latin typeface="+mn-lt"/>
                        </a:rPr>
                        <a:t>0</a:t>
                      </a:r>
                      <a:r>
                        <a:rPr kumimoji="0" lang="fr-BE" sz="1400" b="0" i="0" u="none" strike="noStrike" cap="none" normalizeH="0" baseline="0" dirty="0" smtClean="0">
                          <a:ln>
                            <a:noFill/>
                          </a:ln>
                          <a:solidFill>
                            <a:schemeClr val="tx1"/>
                          </a:solidFill>
                          <a:effectLst/>
                          <a:latin typeface="+mn-lt"/>
                        </a:rPr>
                        <a:t>/54 BM)</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chemeClr val="tx1"/>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Les Ex </a:t>
                      </a:r>
                      <a:r>
                        <a:rPr kumimoji="0" lang="fr-BE" sz="1400" b="0" i="0" u="none" strike="noStrike" kern="1200" cap="none" normalizeH="0" baseline="0" dirty="0" err="1" smtClean="0">
                          <a:ln>
                            <a:noFill/>
                          </a:ln>
                          <a:solidFill>
                            <a:schemeClr val="tx1"/>
                          </a:solidFill>
                          <a:effectLst/>
                          <a:latin typeface="+mn-lt"/>
                          <a:ea typeface="+mn-ea"/>
                          <a:cs typeface="+mn-cs"/>
                        </a:rPr>
                        <a:t>Evac</a:t>
                      </a:r>
                      <a:r>
                        <a:rPr kumimoji="0" lang="fr-BE" sz="1400" b="0" i="0" u="none" strike="noStrike" kern="1200" cap="none" normalizeH="0" baseline="0" dirty="0" smtClean="0">
                          <a:ln>
                            <a:noFill/>
                          </a:ln>
                          <a:solidFill>
                            <a:schemeClr val="tx1"/>
                          </a:solidFill>
                          <a:effectLst/>
                          <a:latin typeface="+mn-lt"/>
                          <a:ea typeface="+mn-ea"/>
                          <a:cs typeface="+mn-cs"/>
                        </a:rPr>
                        <a:t> des BM n’ont pu être effectués en raison de la situation </a:t>
                      </a:r>
                      <a:r>
                        <a:rPr kumimoji="0" lang="fr-BE" sz="1400" b="0" i="0" u="none" strike="noStrike" kern="1200" cap="none" normalizeH="0" baseline="0" dirty="0" err="1" smtClean="0">
                          <a:ln>
                            <a:noFill/>
                          </a:ln>
                          <a:solidFill>
                            <a:schemeClr val="tx1"/>
                          </a:solidFill>
                          <a:effectLst/>
                          <a:latin typeface="+mn-lt"/>
                          <a:ea typeface="+mn-ea"/>
                          <a:cs typeface="+mn-cs"/>
                        </a:rPr>
                        <a:t>Covid</a:t>
                      </a:r>
                      <a:r>
                        <a:rPr kumimoji="0" lang="fr-BE" sz="1400" b="0" i="0" u="none" strike="noStrike" kern="1200" cap="none" normalizeH="0" baseline="0" dirty="0" smtClean="0">
                          <a:ln>
                            <a:noFill/>
                          </a:ln>
                          <a:solidFill>
                            <a:schemeClr val="tx1"/>
                          </a:solidFill>
                          <a:effectLst/>
                          <a:latin typeface="+mn-lt"/>
                          <a:ea typeface="+mn-ea"/>
                          <a:cs typeface="+mn-cs"/>
                        </a:rPr>
                        <a: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Néanmoins, les dossiers sont contrôlés progressivement par la Sec AFA.</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1. Comd Gp/Esc/Fl</a:t>
                      </a:r>
                      <a:br>
                        <a:rPr kumimoji="0" lang="fr-BE" sz="1400" b="0" i="0" u="none" strike="noStrike" cap="none" normalizeH="0" baseline="0" dirty="0" smtClean="0">
                          <a:ln>
                            <a:noFill/>
                          </a:ln>
                          <a:solidFill>
                            <a:srgbClr val="000018"/>
                          </a:solidFill>
                          <a:effectLst/>
                          <a:latin typeface="+mn-lt"/>
                        </a:rPr>
                      </a:br>
                      <a:r>
                        <a:rPr kumimoji="0" lang="fr-BE" sz="1400" b="0" i="0" u="none" strike="noStrike" cap="none" normalizeH="0" baseline="0" dirty="0" smtClean="0">
                          <a:ln>
                            <a:noFill/>
                          </a:ln>
                          <a:solidFill>
                            <a:srgbClr val="000018"/>
                          </a:solidFill>
                          <a:effectLst/>
                          <a:latin typeface="+mn-lt"/>
                        </a:rPr>
                        <a:t>2. Resp AFA Esc</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3. Coord de Prev de l’incendie/</a:t>
                      </a:r>
                      <a:br>
                        <a:rPr kumimoji="0" lang="fr-BE" sz="1400" b="0" i="0" u="none" strike="noStrike" cap="none" normalizeH="0" baseline="0" dirty="0" smtClean="0">
                          <a:ln>
                            <a:noFill/>
                          </a:ln>
                          <a:solidFill>
                            <a:srgbClr val="000018"/>
                          </a:solidFill>
                          <a:effectLst/>
                          <a:latin typeface="+mn-lt"/>
                        </a:rPr>
                      </a:br>
                      <a:r>
                        <a:rPr kumimoji="0" lang="fr-BE" sz="1400" b="0" i="0" u="none" strike="noStrike" cap="none" normalizeH="0" baseline="0" dirty="0" smtClean="0">
                          <a:ln>
                            <a:noFill/>
                          </a:ln>
                          <a:solidFill>
                            <a:srgbClr val="000018"/>
                          </a:solidFill>
                          <a:effectLst/>
                          <a:latin typeface="+mn-lt"/>
                        </a:rPr>
                        <a:t>SLPPT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4. Adjt Yves BERTRAND </a:t>
                      </a:r>
                      <a:r>
                        <a:rPr kumimoji="0" lang="fr-BE" sz="1400" b="0" i="0" u="none" strike="noStrike" cap="none" normalizeH="0" baseline="0" dirty="0" smtClean="0">
                          <a:ln>
                            <a:noFill/>
                          </a:ln>
                          <a:solidFill>
                            <a:srgbClr val="FF0000"/>
                          </a:solidFill>
                          <a:effectLst/>
                          <a:latin typeface="+mn-lt"/>
                        </a:rPr>
                        <a:t>repris par Sec AFA depuis Fev 2022</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5. Coord de Prev de l’incendie + Sec AFA</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6. CPI + SLPPT</a:t>
                      </a: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400" b="0" i="0" u="none" strike="noStrike" kern="1200" cap="none" normalizeH="0" baseline="0" dirty="0" smtClean="0">
                          <a:ln>
                            <a:noFill/>
                          </a:ln>
                          <a:solidFill>
                            <a:srgbClr val="000018"/>
                          </a:solidFill>
                          <a:effectLst/>
                          <a:latin typeface="+mn-lt"/>
                          <a:ea typeface="+mn-ea"/>
                          <a:cs typeface="+mn-cs"/>
                          <a:sym typeface="Zapf Dingbats"/>
                        </a:rPr>
                        <a:t>EC</a:t>
                      </a:r>
                    </a:p>
                  </a:txBody>
                  <a:tcPr marL="90000" marR="90000" marT="46800" marB="46800" horzOverflow="overflow"/>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17</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7" name="Flowchart: Connector 6"/>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19089307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22-2W-04</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31916999"/>
              </p:ext>
            </p:extLst>
          </p:nvPr>
        </p:nvGraphicFramePr>
        <p:xfrm>
          <a:off x="107503" y="1417639"/>
          <a:ext cx="8928994" cy="494345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22-2W-04 - Sécurité routière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1" i="0" u="none" strike="noStrike" kern="1200" cap="none" normalizeH="0" baseline="0" dirty="0" smtClean="0">
                          <a:ln>
                            <a:noFill/>
                          </a:ln>
                          <a:solidFill>
                            <a:srgbClr val="000018"/>
                          </a:solidFill>
                          <a:effectLst/>
                          <a:latin typeface="+mn-lt"/>
                          <a:ea typeface="+mn-ea"/>
                          <a:cs typeface="+mn-cs"/>
                          <a:hlinkClick r:id="rId3" action="ppaction://hlinksldjump"/>
                        </a:rPr>
                        <a:t>PGP Volet A</a:t>
                      </a:r>
                      <a:br>
                        <a:rPr kumimoji="0" lang="fr-BE" sz="1400" b="1" i="0" u="none" strike="noStrike" kern="1200" cap="none" normalizeH="0" baseline="0" dirty="0" smtClean="0">
                          <a:ln>
                            <a:noFill/>
                          </a:ln>
                          <a:solidFill>
                            <a:srgbClr val="000018"/>
                          </a:solidFill>
                          <a:effectLst/>
                          <a:latin typeface="+mn-lt"/>
                          <a:ea typeface="+mn-ea"/>
                          <a:cs typeface="+mn-cs"/>
                          <a:hlinkClick r:id="rId3" action="ppaction://hlinksldjump"/>
                        </a:rPr>
                      </a:br>
                      <a:r>
                        <a:rPr kumimoji="0" lang="fr-BE" sz="1400" b="1" i="0" u="none" strike="noStrike" kern="1200" cap="none" normalizeH="0" baseline="0" dirty="0" smtClean="0">
                          <a:ln>
                            <a:noFill/>
                          </a:ln>
                          <a:solidFill>
                            <a:srgbClr val="000018"/>
                          </a:solidFill>
                          <a:effectLst/>
                          <a:latin typeface="+mn-lt"/>
                          <a:ea typeface="+mn-ea"/>
                          <a:cs typeface="+mn-cs"/>
                          <a:hlinkClick r:id="rId3" action="ppaction://hlinksldjump"/>
                        </a:rPr>
                        <a:t>09-HR-01</a:t>
                      </a:r>
                      <a:endParaRPr kumimoji="0" lang="fr-BE" sz="1400" b="1" i="0" u="none" strike="noStrike" kern="1200" cap="none" normalizeH="0" baseline="0" dirty="0" smtClean="0">
                        <a:ln>
                          <a:noFill/>
                        </a:ln>
                        <a:solidFill>
                          <a:srgbClr val="000018"/>
                        </a:solidFill>
                        <a:effectLst/>
                        <a:latin typeface="+mn-lt"/>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Réduction significative de 25% du nombre d’accidents, endéans les cinq ans</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Renouvellement des marquages (passages pour piétons, etc.)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Amélioration de la signalisation routière, des chantiers de travaux</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Sensibiliser à la consommation d’alcool/drogue au volant</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Contrat pistes &amp; routes (pistes &amp; taxis)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AWSR affiches reçues et apposées à l’entrée de la base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chemeClr val="tx1"/>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Campagne alcool</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Inventaire signalisation</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Carrefours dangereux</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1Ech Infra / Cdt d’Avi R. Marchal / Offr Sécurité (Capt d’Avi Ch. Van Nuffel)</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kern="1200" cap="none" normalizeH="0" baseline="0" dirty="0" smtClean="0">
                          <a:ln>
                            <a:noFill/>
                          </a:ln>
                          <a:solidFill>
                            <a:srgbClr val="000018"/>
                          </a:solidFill>
                          <a:effectLst/>
                          <a:latin typeface="+mn-lt"/>
                          <a:ea typeface="+mn-ea"/>
                          <a:cs typeface="+mn-cs"/>
                          <a:sym typeface="Zapf Dingbats"/>
                        </a:rPr>
                        <a:t>EC</a:t>
                      </a:r>
                    </a:p>
                  </a:txBody>
                  <a:tcPr marL="90000" marR="90000" marT="46800" marB="46800" horzOverflow="overflow"/>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18</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21789990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22-2W-05</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535083752"/>
              </p:ext>
            </p:extLst>
          </p:nvPr>
        </p:nvGraphicFramePr>
        <p:xfrm>
          <a:off x="107503" y="1417639"/>
          <a:ext cx="8928994" cy="494345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22-2W-05 - Contrôles visuels amiante</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Réaliser les contrôles visuels des sources en amiante</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0 % des Ctl visuels réalisés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Voir aussi note MR-C&amp;I </a:t>
                      </a:r>
                      <a:r>
                        <a:rPr kumimoji="0" lang="fr-BE" sz="1400" b="0" i="0" u="none" strike="noStrike" kern="1200" cap="none" normalizeH="0" baseline="0" dirty="0" smtClean="0">
                          <a:ln>
                            <a:noFill/>
                          </a:ln>
                          <a:solidFill>
                            <a:srgbClr val="000018"/>
                          </a:solidFill>
                          <a:effectLst/>
                          <a:latin typeface="+mn-lt"/>
                          <a:ea typeface="+mn-ea"/>
                          <a:cs typeface="+mn-cs"/>
                          <a:hlinkClick r:id="rId3"/>
                        </a:rPr>
                        <a:t>20-50076783</a:t>
                      </a:r>
                      <a:r>
                        <a:rPr kumimoji="0" lang="fr-BE" sz="1400" b="0" i="0" u="none" strike="noStrike" kern="1200" cap="none" normalizeH="0" baseline="0" dirty="0" smtClean="0">
                          <a:ln>
                            <a:noFill/>
                          </a:ln>
                          <a:solidFill>
                            <a:srgbClr val="000018"/>
                          </a:solidFill>
                          <a:effectLst/>
                          <a:latin typeface="+mn-lt"/>
                          <a:ea typeface="+mn-ea"/>
                          <a:cs typeface="+mn-cs"/>
                        </a:rPr>
                        <a:t> du 25 Avr 2020. Le dossier sera placé sur DOCCOM avant transmission à MR C&amp;I pour info des Del </a:t>
                      </a:r>
                      <a:r>
                        <a:rPr kumimoji="0" lang="fr-BE" sz="1400" b="0" i="0" u="none" strike="noStrike" kern="1200" cap="none" normalizeH="0" baseline="0" dirty="0" err="1" smtClean="0">
                          <a:ln>
                            <a:noFill/>
                          </a:ln>
                          <a:solidFill>
                            <a:srgbClr val="000018"/>
                          </a:solidFill>
                          <a:effectLst/>
                          <a:latin typeface="+mn-lt"/>
                          <a:ea typeface="+mn-ea"/>
                          <a:cs typeface="+mn-cs"/>
                        </a:rPr>
                        <a:t>Synd</a:t>
                      </a:r>
                      <a:r>
                        <a:rPr kumimoji="0" lang="fr-BE" sz="1400" b="0" i="0" u="none" strike="noStrike" kern="1200" cap="none" normalizeH="0" baseline="0" dirty="0" smtClean="0">
                          <a:ln>
                            <a:noFill/>
                          </a:ln>
                          <a:solidFill>
                            <a:srgbClr val="000018"/>
                          </a:solidFill>
                          <a:effectLst/>
                          <a:latin typeface="+mn-lt"/>
                          <a:ea typeface="+mn-ea"/>
                          <a:cs typeface="+mn-cs"/>
                        </a:rPr>
                        <a: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Amiante sur les freins des Rem de Gp Electro 45 et 12,5 kva (diffusion </a:t>
                      </a:r>
                      <a:r>
                        <a:rPr kumimoji="0" lang="fr-BE" sz="1400" b="0" i="0" u="none" strike="noStrike" kern="1200" cap="none" normalizeH="0" baseline="0" dirty="0" err="1" smtClean="0">
                          <a:ln>
                            <a:noFill/>
                          </a:ln>
                          <a:solidFill>
                            <a:schemeClr val="tx1"/>
                          </a:solidFill>
                          <a:effectLst/>
                          <a:latin typeface="+mn-lt"/>
                          <a:ea typeface="+mn-ea"/>
                          <a:cs typeface="+mn-cs"/>
                        </a:rPr>
                        <a:t>Dir</a:t>
                      </a:r>
                      <a:r>
                        <a:rPr kumimoji="0" lang="fr-BE" sz="1400" b="0" i="0" u="none" strike="noStrike" kern="1200" cap="none" normalizeH="0" baseline="0" dirty="0" smtClean="0">
                          <a:ln>
                            <a:noFill/>
                          </a:ln>
                          <a:solidFill>
                            <a:schemeClr val="tx1"/>
                          </a:solidFill>
                          <a:effectLst/>
                          <a:latin typeface="+mn-lt"/>
                          <a:ea typeface="+mn-ea"/>
                          <a:cs typeface="+mn-cs"/>
                        </a:rPr>
                        <a:t> COA et Gest Mat vers les unités) + (</a:t>
                      </a:r>
                      <a:r>
                        <a:rPr kumimoji="0" lang="fr-BE" sz="1400" b="0" i="0" u="none" strike="noStrike" kern="1200" cap="none" normalizeH="0" baseline="0" dirty="0" smtClean="0">
                          <a:ln>
                            <a:noFill/>
                          </a:ln>
                          <a:solidFill>
                            <a:srgbClr val="FF0000"/>
                          </a:solidFill>
                          <a:effectLst/>
                          <a:latin typeface="+mn-lt"/>
                          <a:ea typeface="+mn-ea"/>
                          <a:cs typeface="+mn-cs"/>
                          <a:hlinkClick r:id="rId4"/>
                        </a:rPr>
                        <a:t>eNote 21-50240456</a:t>
                      </a:r>
                      <a:r>
                        <a:rPr kumimoji="0" lang="fr-BE" sz="1400" b="0" i="0" u="none" strike="noStrike" kern="1200" cap="none" normalizeH="0" baseline="0" dirty="0" smtClean="0">
                          <a:ln>
                            <a:noFill/>
                          </a:ln>
                          <a:solidFill>
                            <a:srgbClr val="FF0000"/>
                          </a:solidFill>
                          <a:effectLst/>
                          <a:latin typeface="+mn-lt"/>
                          <a:ea typeface="+mn-ea"/>
                          <a:cs typeface="+mn-cs"/>
                        </a:rPr>
                        <a:t> </a:t>
                      </a:r>
                      <a:r>
                        <a:rPr kumimoji="0" lang="fr-BE" sz="1400" b="0" i="0" u="none" strike="noStrike" kern="1200" cap="none" normalizeH="0" baseline="0" dirty="0" smtClean="0">
                          <a:ln>
                            <a:noFill/>
                          </a:ln>
                          <a:solidFill>
                            <a:schemeClr val="tx1"/>
                          </a:solidFill>
                          <a:effectLst/>
                          <a:latin typeface="+mn-lt"/>
                          <a:ea typeface="+mn-ea"/>
                          <a:cs typeface="+mn-cs"/>
                        </a:rPr>
                        <a:t>du 22 Dec 21 – Analyse de risques) + (erratum </a:t>
                      </a:r>
                      <a:r>
                        <a:rPr kumimoji="0" lang="fr-BE" sz="1400" b="0" i="0" u="none" strike="noStrike" kern="1200" cap="none" normalizeH="0" baseline="0" dirty="0" smtClean="0">
                          <a:ln>
                            <a:noFill/>
                          </a:ln>
                          <a:solidFill>
                            <a:schemeClr val="tx1"/>
                          </a:solidFill>
                          <a:effectLst/>
                          <a:latin typeface="+mn-lt"/>
                          <a:ea typeface="+mn-ea"/>
                          <a:cs typeface="+mn-cs"/>
                          <a:hlinkClick r:id="rId5"/>
                        </a:rPr>
                        <a:t>22-50009690</a:t>
                      </a:r>
                      <a:r>
                        <a:rPr kumimoji="0" lang="fr-BE" sz="1400" b="0" i="0" u="none" strike="noStrike" kern="1200" cap="none" normalizeH="0" baseline="0" dirty="0" smtClean="0">
                          <a:ln>
                            <a:noFill/>
                          </a:ln>
                          <a:solidFill>
                            <a:schemeClr val="tx1"/>
                          </a:solidFill>
                          <a:effectLst/>
                          <a:latin typeface="+mn-lt"/>
                          <a:ea typeface="+mn-ea"/>
                          <a:cs typeface="+mn-cs"/>
                        </a:rPr>
                        <a:t> du 19 Jan 2022 - </a:t>
                      </a:r>
                      <a:r>
                        <a:rPr kumimoji="0" lang="fr-BE" sz="1400" b="0" i="0" u="none" strike="noStrike" kern="1200" cap="none" normalizeH="0" baseline="0" dirty="0" err="1" smtClean="0">
                          <a:ln>
                            <a:noFill/>
                          </a:ln>
                          <a:solidFill>
                            <a:schemeClr val="tx1"/>
                          </a:solidFill>
                          <a:effectLst/>
                          <a:latin typeface="+mn-lt"/>
                          <a:ea typeface="+mn-ea"/>
                          <a:cs typeface="+mn-cs"/>
                        </a:rPr>
                        <a:t>Dir</a:t>
                      </a:r>
                      <a:r>
                        <a:rPr kumimoji="0" lang="fr-BE" sz="1400" b="0" i="0" u="none" strike="noStrike" kern="1200" cap="none" normalizeH="0" baseline="0" dirty="0" smtClean="0">
                          <a:ln>
                            <a:noFill/>
                          </a:ln>
                          <a:solidFill>
                            <a:schemeClr val="tx1"/>
                          </a:solidFill>
                          <a:effectLst/>
                          <a:latin typeface="+mn-lt"/>
                          <a:ea typeface="+mn-ea"/>
                          <a:cs typeface="+mn-cs"/>
                        </a:rPr>
                        <a:t>)</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LH, contrôleurs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Dossier transmis le XXX à MR C&amp;I-I/Dm</a:t>
                      </a: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hlinkClick r:id="rId6"/>
                        </a:rPr>
                        <a:t>Base données </a:t>
                      </a:r>
                      <a:r>
                        <a:rPr kumimoji="0" lang="fr-BE" sz="1400" b="0" i="0" u="none" strike="noStrike" kern="1200" cap="none" normalizeH="0" baseline="0" dirty="0" smtClean="0">
                          <a:ln>
                            <a:noFill/>
                          </a:ln>
                          <a:solidFill>
                            <a:srgbClr val="000018"/>
                          </a:solidFill>
                          <a:effectLst/>
                          <a:latin typeface="+mn-lt"/>
                          <a:ea typeface="+mn-ea"/>
                          <a:cs typeface="+mn-cs"/>
                        </a:rPr>
                        <a:t>amiante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Inventaire (</a:t>
                      </a:r>
                      <a:r>
                        <a:rPr kumimoji="0" lang="fr-BE" sz="1400" b="0" i="0" u="none" strike="noStrike" kern="1200" cap="none" normalizeH="0" baseline="0" dirty="0" smtClean="0">
                          <a:ln>
                            <a:noFill/>
                          </a:ln>
                          <a:solidFill>
                            <a:srgbClr val="000018"/>
                          </a:solidFill>
                          <a:effectLst/>
                          <a:latin typeface="+mn-lt"/>
                          <a:ea typeface="+mn-ea"/>
                          <a:cs typeface="+mn-cs"/>
                          <a:hlinkClick r:id="rId7"/>
                        </a:rPr>
                        <a:t>Tool</a:t>
                      </a:r>
                      <a:r>
                        <a:rPr kumimoji="0" lang="fr-BE" sz="1400" b="0" i="0" u="none" strike="noStrike" kern="1200" cap="none" normalizeH="0" baseline="0" dirty="0" smtClean="0">
                          <a:ln>
                            <a:noFill/>
                          </a:ln>
                          <a:solidFill>
                            <a:srgbClr val="000018"/>
                          </a:solidFill>
                          <a:effectLst/>
                          <a:latin typeface="+mn-lt"/>
                          <a:ea typeface="+mn-ea"/>
                          <a:cs typeface="+mn-cs"/>
                        </a:rPr>
                        <a: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Désamiantage G10  : terminé </a:t>
                      </a:r>
                      <a:r>
                        <a:rPr kumimoji="0" lang="fr-BE" sz="1400" b="0" i="0" u="none" strike="noStrike" kern="1200" cap="none" normalizeH="0" baseline="0" dirty="0" smtClean="0">
                          <a:ln>
                            <a:noFill/>
                          </a:ln>
                          <a:solidFill>
                            <a:srgbClr val="FF0000"/>
                          </a:solidFill>
                          <a:effectLst/>
                          <a:latin typeface="+mn-lt"/>
                          <a:ea typeface="+mn-ea"/>
                          <a:cs typeface="+mn-cs"/>
                          <a:hlinkClick r:id="rId8"/>
                        </a:rPr>
                        <a:t>21-50056066</a:t>
                      </a:r>
                      <a:endParaRPr kumimoji="0" lang="fr-BE" sz="1400" b="0" i="0" u="none" strike="noStrike" kern="1200" cap="none" normalizeH="0" baseline="0" dirty="0" smtClean="0">
                        <a:ln>
                          <a:noFill/>
                        </a:ln>
                        <a:solidFill>
                          <a:srgbClr val="FF0000"/>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FF0000"/>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FF0000"/>
                          </a:solidFill>
                          <a:effectLst/>
                          <a:latin typeface="+mn-lt"/>
                          <a:ea typeface="+mn-ea"/>
                          <a:cs typeface="+mn-cs"/>
                        </a:rPr>
                        <a:t>G10 (VLT 15 Fev) - porte du container</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LH</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FF0000"/>
                          </a:solidFill>
                          <a:effectLst/>
                          <a:latin typeface="+mn-lt"/>
                          <a:ea typeface="+mn-ea"/>
                          <a:cs typeface="+mn-cs"/>
                        </a:rPr>
                        <a:t>Coord reprise par Sec AFA depuis Fev 2022</a:t>
                      </a: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kern="1200" cap="none" normalizeH="0" baseline="0" dirty="0" smtClean="0">
                          <a:ln>
                            <a:noFill/>
                          </a:ln>
                          <a:solidFill>
                            <a:srgbClr val="000018"/>
                          </a:solidFill>
                          <a:effectLst/>
                          <a:latin typeface="+mn-lt"/>
                          <a:ea typeface="+mn-ea"/>
                          <a:cs typeface="+mn-cs"/>
                          <a:sym typeface="Zapf Dingbats"/>
                        </a:rPr>
                        <a:t>T</a:t>
                      </a:r>
                    </a:p>
                  </a:txBody>
                  <a:tcPr marL="90000" marR="90000" marT="46800" marB="46800" horzOverflow="overflow"/>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19</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7" name="Flowchart: Connector 6"/>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12063357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a:t>
            </a:r>
            <a:endParaRPr lang="fr-BE" dirty="0"/>
          </a:p>
        </p:txBody>
      </p:sp>
      <p:sp>
        <p:nvSpPr>
          <p:cNvPr id="3" name="Content Placeholder 2"/>
          <p:cNvSpPr>
            <a:spLocks noGrp="1"/>
          </p:cNvSpPr>
          <p:nvPr>
            <p:ph idx="1"/>
          </p:nvPr>
        </p:nvSpPr>
        <p:spPr/>
        <p:txBody>
          <a:bodyPr/>
          <a:lstStyle/>
          <a:p>
            <a:r>
              <a:rPr lang="fr-BE" dirty="0" smtClean="0"/>
              <a:t>Ref : Plan global de prévention de la Défense 2022-2026 &amp; Plan Annuel d’Action 2022 approuvé </a:t>
            </a:r>
            <a:r>
              <a:rPr lang="fr-BE" dirty="0"/>
              <a:t>par le CHOD le </a:t>
            </a:r>
            <a:r>
              <a:rPr lang="fr-BE" dirty="0" smtClean="0"/>
              <a:t>24 Dec 2021 sous le </a:t>
            </a:r>
            <a:r>
              <a:rPr lang="fr-BE" dirty="0" err="1" smtClean="0"/>
              <a:t>DocId</a:t>
            </a:r>
            <a:r>
              <a:rPr lang="fr-BE" dirty="0" smtClean="0"/>
              <a:t> </a:t>
            </a:r>
            <a:r>
              <a:rPr lang="nl-BE" u="sng" dirty="0">
                <a:hlinkClick r:id="rId2"/>
              </a:rPr>
              <a:t>21-50247427</a:t>
            </a:r>
            <a:r>
              <a:rPr lang="fr-BE" dirty="0" smtClean="0"/>
              <a:t> du 24 Dec 2021 </a:t>
            </a:r>
            <a:r>
              <a:rPr lang="fr-BE" i="1" dirty="0" smtClean="0"/>
              <a:t>(communiqué par eNote VCHOD </a:t>
            </a:r>
            <a:r>
              <a:rPr lang="fr-BE" i="1" dirty="0" smtClean="0">
                <a:hlinkClick r:id="rId3"/>
              </a:rPr>
              <a:t>21-50247417</a:t>
            </a:r>
            <a:r>
              <a:rPr lang="fr-BE" i="1" dirty="0" smtClean="0"/>
              <a:t> du 12 Jan 2022)</a:t>
            </a:r>
          </a:p>
        </p:txBody>
      </p:sp>
      <p:sp>
        <p:nvSpPr>
          <p:cNvPr id="4" name="Slide Number Placeholder 3"/>
          <p:cNvSpPr>
            <a:spLocks noGrp="1"/>
          </p:cNvSpPr>
          <p:nvPr>
            <p:ph type="sldNum" sz="quarter" idx="12"/>
          </p:nvPr>
        </p:nvSpPr>
        <p:spPr/>
        <p:txBody>
          <a:bodyPr/>
          <a:lstStyle/>
          <a:p>
            <a:fld id="{8CC28852-9865-425A-AD48-1BA01D57BEBA}" type="slidenum">
              <a:rPr lang="fr-BE" smtClean="0"/>
              <a:t>2</a:t>
            </a:fld>
            <a:endParaRPr lang="fr-BE"/>
          </a:p>
        </p:txBody>
      </p:sp>
    </p:spTree>
    <p:extLst>
      <p:ext uri="{BB962C8B-B14F-4D97-AF65-F5344CB8AC3E}">
        <p14:creationId xmlns:p14="http://schemas.microsoft.com/office/powerpoint/2010/main" val="42104307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22-2W-06</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958072486"/>
              </p:ext>
            </p:extLst>
          </p:nvPr>
        </p:nvGraphicFramePr>
        <p:xfrm>
          <a:off x="107503" y="1417639"/>
          <a:ext cx="8928994" cy="493871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22-2W-06 – Rapport ILE </a:t>
                      </a:r>
                      <a:r>
                        <a:rPr kumimoji="0" lang="fr-BE" sz="1400" b="0" i="0" u="none" strike="noStrike" kern="1200" cap="none" normalizeH="0" baseline="0" dirty="0" smtClean="0">
                          <a:ln>
                            <a:noFill/>
                          </a:ln>
                          <a:solidFill>
                            <a:srgbClr val="000018"/>
                          </a:solidFill>
                          <a:effectLst/>
                          <a:latin typeface="+mn-lt"/>
                          <a:ea typeface="+mn-ea"/>
                          <a:cs typeface="+mn-cs"/>
                          <a:hlinkClick r:id="rId3"/>
                        </a:rPr>
                        <a:t>19-50289935</a:t>
                      </a:r>
                      <a:endParaRPr kumimoji="0" lang="fr-BE" sz="1400" b="0" i="0" u="none" strike="noStrike" kern="1200" cap="none" normalizeH="0" baseline="0" dirty="0" smtClean="0">
                        <a:ln>
                          <a:noFill/>
                        </a:ln>
                        <a:solidFill>
                          <a:srgbClr val="000018"/>
                        </a:solidFill>
                        <a:effectLst/>
                        <a:latin typeface="+mn-lt"/>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Suivre les points d’amélioration suite à l’inspection ILE du 22 Oct 19</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Analyser et exploiter le rapport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Déterminer les points où une amélioration peut être apportée par les moyens locaux</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LH, SLPPT, Infra</a:t>
                      </a:r>
                      <a:br>
                        <a:rPr kumimoji="0" lang="fr-BE" sz="1400" b="0" i="0" u="none" strike="noStrike" kern="1200" cap="none" normalizeH="0" baseline="0" dirty="0" smtClean="0">
                          <a:ln>
                            <a:noFill/>
                          </a:ln>
                          <a:solidFill>
                            <a:srgbClr val="000018"/>
                          </a:solidFill>
                          <a:effectLst/>
                          <a:latin typeface="+mn-lt"/>
                          <a:ea typeface="+mn-ea"/>
                          <a:cs typeface="+mn-cs"/>
                        </a:rPr>
                      </a:br>
                      <a:r>
                        <a:rPr kumimoji="0" lang="fr-BE" sz="1400" b="0" i="0" u="none" strike="noStrike" kern="1200" cap="none" normalizeH="0" baseline="0" dirty="0" smtClean="0">
                          <a:ln>
                            <a:noFill/>
                          </a:ln>
                          <a:solidFill>
                            <a:srgbClr val="000018"/>
                          </a:solidFill>
                          <a:effectLst/>
                          <a:latin typeface="+mn-lt"/>
                          <a:ea typeface="+mn-ea"/>
                          <a:cs typeface="+mn-cs"/>
                        </a:rPr>
                        <a:t/>
                      </a:r>
                      <a:br>
                        <a:rPr kumimoji="0" lang="fr-BE" sz="1400" b="0" i="0" u="none" strike="noStrike" kern="1200" cap="none" normalizeH="0" baseline="0" dirty="0" smtClean="0">
                          <a:ln>
                            <a:noFill/>
                          </a:ln>
                          <a:solidFill>
                            <a:srgbClr val="000018"/>
                          </a:solidFill>
                          <a:effectLst/>
                          <a:latin typeface="+mn-lt"/>
                          <a:ea typeface="+mn-ea"/>
                          <a:cs typeface="+mn-cs"/>
                        </a:rPr>
                      </a:br>
                      <a:r>
                        <a:rPr kumimoji="0" lang="fr-BE" sz="1400" b="0" i="0" u="none" strike="noStrike" kern="1200" cap="none" normalizeH="0" baseline="0" dirty="0" smtClean="0">
                          <a:ln>
                            <a:noFill/>
                          </a:ln>
                          <a:solidFill>
                            <a:srgbClr val="000018"/>
                          </a:solidFill>
                          <a:effectLst/>
                          <a:latin typeface="+mn-lt"/>
                          <a:ea typeface="+mn-ea"/>
                          <a:cs typeface="+mn-cs"/>
                        </a:rPr>
                        <a:t>Rapports sur N:\Drive : </a:t>
                      </a:r>
                      <a:r>
                        <a:rPr kumimoji="0" lang="fr-BE" sz="1400" b="0" i="0" u="none" strike="noStrike" kern="1200" cap="none" normalizeH="0" baseline="0" dirty="0" smtClean="0">
                          <a:ln>
                            <a:noFill/>
                          </a:ln>
                          <a:solidFill>
                            <a:srgbClr val="000018"/>
                          </a:solidFill>
                          <a:effectLst/>
                          <a:latin typeface="+mn-lt"/>
                          <a:ea typeface="+mn-ea"/>
                          <a:cs typeface="+mn-cs"/>
                          <a:hlinkClick r:id="rId4" action="ppaction://hlinkfile"/>
                        </a:rPr>
                        <a:t>N:\0_WB\SLPPT\Suivi actions ILE</a:t>
                      </a: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hlinkClick r:id="rId5" action="ppaction://hlinkfile"/>
                        </a:rPr>
                        <a:t>Fichier de suivi</a:t>
                      </a:r>
                      <a:r>
                        <a:rPr kumimoji="0" lang="fr-BE" sz="1400" b="0" i="0" u="none" strike="noStrike" kern="1200" cap="none" normalizeH="0" baseline="0" dirty="0" smtClean="0">
                          <a:ln>
                            <a:noFill/>
                          </a:ln>
                          <a:solidFill>
                            <a:srgbClr val="000018"/>
                          </a:solidFill>
                          <a:effectLst/>
                          <a:latin typeface="+mn-lt"/>
                          <a:ea typeface="+mn-ea"/>
                          <a:cs typeface="+mn-cs"/>
                        </a:rPr>
                        <a:t> des actions items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LH, SLPPT, Infra, AMT</a:t>
                      </a: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kern="1200" cap="none" normalizeH="0" baseline="0" dirty="0" smtClean="0">
                          <a:ln>
                            <a:noFill/>
                          </a:ln>
                          <a:solidFill>
                            <a:srgbClr val="000018"/>
                          </a:solidFill>
                          <a:effectLst/>
                          <a:latin typeface="+mn-lt"/>
                          <a:ea typeface="+mn-ea"/>
                          <a:cs typeface="+mn-cs"/>
                          <a:sym typeface="Zapf Dingbats"/>
                        </a:rPr>
                        <a:t>EC</a:t>
                      </a:r>
                    </a:p>
                  </a:txBody>
                  <a:tcPr marL="90000" marR="90000" marT="46800" marB="46800" horzOverflow="overflow"/>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20</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29033889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22-2W-07</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601195821"/>
              </p:ext>
            </p:extLst>
          </p:nvPr>
        </p:nvGraphicFramePr>
        <p:xfrm>
          <a:off x="0" y="1417642"/>
          <a:ext cx="9144000" cy="5165458"/>
        </p:xfrm>
        <a:graphic>
          <a:graphicData uri="http://schemas.openxmlformats.org/drawingml/2006/table">
            <a:tbl>
              <a:tblPr firstRow="1" bandRow="1">
                <a:tableStyleId>{5C22544A-7EE6-4342-B048-85BDC9FD1C3A}</a:tableStyleId>
              </a:tblPr>
              <a:tblGrid>
                <a:gridCol w="1331640">
                  <a:extLst>
                    <a:ext uri="{9D8B030D-6E8A-4147-A177-3AD203B41FA5}">
                      <a16:colId xmlns:a16="http://schemas.microsoft.com/office/drawing/2014/main" val="1767313086"/>
                    </a:ext>
                  </a:extLst>
                </a:gridCol>
                <a:gridCol w="1388890">
                  <a:extLst>
                    <a:ext uri="{9D8B030D-6E8A-4147-A177-3AD203B41FA5}">
                      <a16:colId xmlns:a16="http://schemas.microsoft.com/office/drawing/2014/main" val="53813246"/>
                    </a:ext>
                  </a:extLst>
                </a:gridCol>
                <a:gridCol w="2499542">
                  <a:extLst>
                    <a:ext uri="{9D8B030D-6E8A-4147-A177-3AD203B41FA5}">
                      <a16:colId xmlns:a16="http://schemas.microsoft.com/office/drawing/2014/main" val="955442333"/>
                    </a:ext>
                  </a:extLst>
                </a:gridCol>
                <a:gridCol w="2088232">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83568">
                  <a:extLst>
                    <a:ext uri="{9D8B030D-6E8A-4147-A177-3AD203B41FA5}">
                      <a16:colId xmlns:a16="http://schemas.microsoft.com/office/drawing/2014/main" val="1614367321"/>
                    </a:ext>
                  </a:extLst>
                </a:gridCol>
              </a:tblGrid>
              <a:tr h="712170">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795132">
                <a:tc rowSpan="4">
                  <a:txBody>
                    <a:bodyPr/>
                    <a:lstStyle/>
                    <a:p>
                      <a:r>
                        <a:rPr lang="fr-BE" sz="1400" dirty="0" smtClean="0"/>
                        <a:t>22-2W-07 – Plan de gestion légionnelle</a:t>
                      </a:r>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r>
                        <a:rPr lang="fr-BE" sz="1400" b="1" dirty="0" smtClean="0">
                          <a:hlinkClick r:id="rId3" action="ppaction://hlinksldjump"/>
                        </a:rPr>
                        <a:t>PGP Volet A</a:t>
                      </a:r>
                      <a:br>
                        <a:rPr lang="fr-BE" sz="1400" b="1" dirty="0" smtClean="0">
                          <a:hlinkClick r:id="rId3" action="ppaction://hlinksldjump"/>
                        </a:rPr>
                      </a:br>
                      <a:r>
                        <a:rPr lang="fr-BE" sz="1400" b="1" dirty="0" smtClean="0">
                          <a:hlinkClick r:id="rId3" action="ppaction://hlinksldjump"/>
                        </a:rPr>
                        <a:t>21-MR-02</a:t>
                      </a:r>
                      <a:endParaRPr lang="fr-BE" sz="1400" b="1" dirty="0" smtClean="0"/>
                    </a:p>
                  </a:txBody>
                  <a:tcPr/>
                </a:tc>
                <a:tc rowSpan="4">
                  <a:txBody>
                    <a:bodyPr/>
                    <a:lstStyle/>
                    <a:p>
                      <a:r>
                        <a:rPr lang="fr-BE" sz="1400" dirty="0" smtClean="0"/>
                        <a:t>Prévenir la contamination en prenant des mesures préventives efficace et en mettant en place les mesures nécessaires pour intervenir</a:t>
                      </a:r>
                      <a:r>
                        <a:rPr lang="fr-BE" sz="1400" baseline="0" dirty="0" smtClean="0"/>
                        <a:t> en cas de contamination dans une installation</a:t>
                      </a:r>
                      <a:endParaRPr lang="fr-BE" sz="1400" dirty="0" smtClean="0"/>
                    </a:p>
                  </a:txBody>
                  <a:tcPr/>
                </a:tc>
                <a:tc>
                  <a:txBody>
                    <a:bodyPr/>
                    <a:lstStyle/>
                    <a:p>
                      <a:r>
                        <a:rPr lang="fr-BE" sz="1400" dirty="0" smtClean="0"/>
                        <a:t>Suivi du contrat</a:t>
                      </a:r>
                      <a:r>
                        <a:rPr lang="fr-BE" sz="1400" baseline="0" dirty="0" smtClean="0"/>
                        <a:t> et des analyses</a:t>
                      </a:r>
                      <a:endParaRPr lang="fr-BE" sz="1400" dirty="0" smtClean="0"/>
                    </a:p>
                  </a:txBody>
                  <a:tcPr/>
                </a:tc>
                <a:tc>
                  <a:txBody>
                    <a:bodyPr/>
                    <a:lstStyle/>
                    <a:p>
                      <a:r>
                        <a:rPr lang="fr-BE" sz="1400" dirty="0" smtClean="0"/>
                        <a:t>Rapports d’analyses</a:t>
                      </a:r>
                    </a:p>
                    <a:p>
                      <a:r>
                        <a:rPr lang="fr-BE" sz="1400" dirty="0" smtClean="0">
                          <a:solidFill>
                            <a:schemeClr val="tx1"/>
                          </a:solidFill>
                        </a:rPr>
                        <a:t>34/34</a:t>
                      </a:r>
                      <a:r>
                        <a:rPr lang="fr-BE" sz="1400" baseline="0" dirty="0" smtClean="0">
                          <a:solidFill>
                            <a:schemeClr val="tx1"/>
                          </a:solidFill>
                        </a:rPr>
                        <a:t> points de contrôles OK (firme TPF le 14 Avr 21)</a:t>
                      </a:r>
                      <a:endParaRPr lang="fr-BE" sz="1400" dirty="0" smtClean="0">
                        <a:solidFill>
                          <a:schemeClr val="tx1"/>
                        </a:solidFill>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AMT et 2Ech</a:t>
                      </a:r>
                      <a:endParaRPr lang="fr-BE" sz="1400" kern="1200" dirty="0">
                        <a:solidFill>
                          <a:schemeClr val="dk1"/>
                        </a:solidFill>
                        <a:latin typeface="+mn-lt"/>
                        <a:ea typeface="+mn-ea"/>
                        <a:cs typeface="+mn-cs"/>
                      </a:endParaRPr>
                    </a:p>
                  </a:txBody>
                  <a:tcPr/>
                </a:tc>
                <a:tc rowSpan="4">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572996">
                <a:tc vMerge="1">
                  <a:txBody>
                    <a:bodyPr/>
                    <a:lstStyle/>
                    <a:p>
                      <a:endParaRPr lang="fr-BE"/>
                    </a:p>
                  </a:txBody>
                  <a:tcPr/>
                </a:tc>
                <a:tc vMerge="1">
                  <a:txBody>
                    <a:bodyPr/>
                    <a:lstStyle/>
                    <a:p>
                      <a:endParaRPr lang="fr-BE"/>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Rationaliser patrimoine douches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Analyse en continu et notes à</a:t>
                      </a:r>
                      <a:r>
                        <a:rPr lang="fr-BE" sz="1400" baseline="0" dirty="0" smtClean="0"/>
                        <a:t> MR-C&amp;I en cas de besoin</a:t>
                      </a:r>
                      <a:endParaRPr lang="fr-BE" sz="1400" dirty="0" smtClean="0"/>
                    </a:p>
                  </a:txBody>
                  <a:tcPr/>
                </a:tc>
                <a:tc>
                  <a:txBody>
                    <a:bodyPr/>
                    <a:lstStyle/>
                    <a:p>
                      <a:pPr marL="0" algn="l" defTabSz="914400" rtl="0" eaLnBrk="1" latinLnBrk="0" hangingPunct="1"/>
                      <a:r>
                        <a:rPr lang="fr-BE" sz="1400" kern="1200" dirty="0" smtClean="0">
                          <a:solidFill>
                            <a:schemeClr val="dk1"/>
                          </a:solidFill>
                          <a:latin typeface="+mn-lt"/>
                          <a:ea typeface="+mn-ea"/>
                          <a:cs typeface="+mn-cs"/>
                        </a:rPr>
                        <a:t>LH,</a:t>
                      </a:r>
                      <a:r>
                        <a:rPr lang="fr-BE" sz="1400" kern="1200" baseline="0" dirty="0" smtClean="0">
                          <a:solidFill>
                            <a:schemeClr val="dk1"/>
                          </a:solidFill>
                          <a:latin typeface="+mn-lt"/>
                          <a:ea typeface="+mn-ea"/>
                          <a:cs typeface="+mn-cs"/>
                        </a:rPr>
                        <a:t> </a:t>
                      </a:r>
                      <a:r>
                        <a:rPr lang="fr-BE" sz="1400" kern="1200" dirty="0" smtClean="0">
                          <a:solidFill>
                            <a:schemeClr val="dk1"/>
                          </a:solidFill>
                          <a:latin typeface="+mn-lt"/>
                          <a:ea typeface="+mn-ea"/>
                          <a:cs typeface="+mn-cs"/>
                        </a:rPr>
                        <a:t>Comd Qu</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2144478797"/>
                  </a:ext>
                </a:extLst>
              </a:tr>
              <a:tr h="919886">
                <a:tc vMerge="1">
                  <a:txBody>
                    <a:bodyPr/>
                    <a:lstStyle/>
                    <a:p>
                      <a:endParaRPr lang="fr-BE"/>
                    </a:p>
                  </a:txBody>
                  <a:tcPr/>
                </a:tc>
                <a:tc vMerge="1">
                  <a:txBody>
                    <a:bodyPr/>
                    <a:lstStyle/>
                    <a:p>
                      <a:endParaRPr lang="fr-BE"/>
                    </a:p>
                  </a:txBody>
                  <a:tcPr/>
                </a:tc>
                <a:tc>
                  <a:txBody>
                    <a:bodyPr/>
                    <a:lstStyle/>
                    <a:p>
                      <a:r>
                        <a:rPr lang="fr-BE" sz="1400" dirty="0" err="1" smtClean="0"/>
                        <a:t>MeO</a:t>
                      </a:r>
                      <a:r>
                        <a:rPr lang="fr-BE" sz="1400" dirty="0" smtClean="0"/>
                        <a:t> mesures </a:t>
                      </a:r>
                      <a:r>
                        <a:rPr lang="fr-BE" sz="1400" dirty="0" err="1" smtClean="0"/>
                        <a:t>Prev</a:t>
                      </a:r>
                      <a:r>
                        <a:rPr lang="fr-BE" sz="1400" dirty="0" smtClean="0"/>
                        <a:t> structurelle</a:t>
                      </a:r>
                      <a:r>
                        <a:rPr lang="fr-BE" sz="1400" baseline="0" dirty="0" smtClean="0"/>
                        <a:t> et élaborer plans d’assainissement des douches reconnues pour tous les BM</a:t>
                      </a:r>
                      <a:endParaRPr lang="fr-BE" sz="1400" dirty="0" smtClean="0"/>
                    </a:p>
                  </a:txBody>
                  <a:tcPr/>
                </a:tc>
                <a:tc>
                  <a:txBody>
                    <a:bodyPr/>
                    <a:lstStyle/>
                    <a:p>
                      <a:r>
                        <a:rPr lang="fr-BE" sz="1400" kern="1200" dirty="0" smtClean="0">
                          <a:solidFill>
                            <a:schemeClr val="dk1"/>
                          </a:solidFill>
                          <a:latin typeface="+mn-lt"/>
                          <a:ea typeface="+mn-ea"/>
                          <a:cs typeface="+mn-cs"/>
                        </a:rPr>
                        <a:t>Commander</a:t>
                      </a:r>
                      <a:r>
                        <a:rPr lang="fr-BE" sz="1400" kern="1200" baseline="0" dirty="0" smtClean="0">
                          <a:solidFill>
                            <a:schemeClr val="dk1"/>
                          </a:solidFill>
                          <a:latin typeface="+mn-lt"/>
                          <a:ea typeface="+mn-ea"/>
                          <a:cs typeface="+mn-cs"/>
                        </a:rPr>
                        <a:t> les LBP nécessaires (via 2Ech – 2022)</a:t>
                      </a:r>
                      <a:endParaRPr lang="fr-BE" sz="14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Acteurs</a:t>
                      </a:r>
                      <a:r>
                        <a:rPr lang="fr-BE" sz="1400" kern="1200" baseline="0" dirty="0" smtClean="0">
                          <a:solidFill>
                            <a:schemeClr val="dk1"/>
                          </a:solidFill>
                          <a:latin typeface="+mn-lt"/>
                          <a:ea typeface="+mn-ea"/>
                          <a:cs typeface="+mn-cs"/>
                        </a:rPr>
                        <a:t> locaux </a:t>
                      </a:r>
                      <a:r>
                        <a:rPr lang="fr-BE" sz="1400" kern="1200" dirty="0" smtClean="0">
                          <a:solidFill>
                            <a:schemeClr val="dk1"/>
                          </a:solidFill>
                          <a:latin typeface="+mn-lt"/>
                          <a:ea typeface="+mn-ea"/>
                          <a:cs typeface="+mn-cs"/>
                        </a:rPr>
                        <a:t>Unité</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02782010"/>
                  </a:ext>
                </a:extLst>
              </a:tr>
              <a:tr h="1832008">
                <a:tc vMerge="1">
                  <a:txBody>
                    <a:bodyPr/>
                    <a:lstStyle/>
                    <a:p>
                      <a:endParaRPr lang="fr-BE"/>
                    </a:p>
                  </a:txBody>
                  <a:tcPr/>
                </a:tc>
                <a:tc vMerge="1">
                  <a:txBody>
                    <a:bodyPr/>
                    <a:lstStyle/>
                    <a:p>
                      <a:endParaRPr lang="fr-BE"/>
                    </a:p>
                  </a:txBody>
                  <a:tcPr/>
                </a:tc>
                <a:tc>
                  <a:txBody>
                    <a:bodyPr/>
                    <a:lstStyle/>
                    <a:p>
                      <a:r>
                        <a:rPr lang="fr-BE" sz="1400" dirty="0" smtClean="0"/>
                        <a:t>Développer solutions lorsque installations sanitaires</a:t>
                      </a:r>
                      <a:r>
                        <a:rPr lang="fr-BE" sz="1400" baseline="0" dirty="0" smtClean="0"/>
                        <a:t> sont temporairement indisponibles</a:t>
                      </a:r>
                      <a:endParaRPr lang="fr-BE" sz="1400" dirty="0" smtClean="0"/>
                    </a:p>
                  </a:txBody>
                  <a:tcPr/>
                </a:tc>
                <a:tc>
                  <a:txBody>
                    <a:bodyPr/>
                    <a:lstStyle/>
                    <a:p>
                      <a:r>
                        <a:rPr lang="fr-BE" sz="1400" kern="1200" dirty="0" smtClean="0">
                          <a:solidFill>
                            <a:schemeClr val="dk1"/>
                          </a:solidFill>
                          <a:latin typeface="+mn-lt"/>
                          <a:ea typeface="+mn-ea"/>
                          <a:cs typeface="+mn-cs"/>
                        </a:rPr>
                        <a:t>Exécuter</a:t>
                      </a:r>
                      <a:r>
                        <a:rPr lang="fr-BE" sz="1400" kern="1200" baseline="0" dirty="0" smtClean="0">
                          <a:solidFill>
                            <a:schemeClr val="dk1"/>
                          </a:solidFill>
                          <a:latin typeface="+mn-lt"/>
                          <a:ea typeface="+mn-ea"/>
                          <a:cs typeface="+mn-cs"/>
                        </a:rPr>
                        <a:t> des </a:t>
                      </a:r>
                      <a:r>
                        <a:rPr lang="fr-BE" sz="1400" kern="1200" baseline="0" dirty="0" err="1" smtClean="0">
                          <a:solidFill>
                            <a:schemeClr val="dk1"/>
                          </a:solidFill>
                          <a:latin typeface="+mn-lt"/>
                          <a:ea typeface="+mn-ea"/>
                          <a:cs typeface="+mn-cs"/>
                        </a:rPr>
                        <a:t>surveys</a:t>
                      </a:r>
                      <a:r>
                        <a:rPr lang="fr-BE" sz="1400" kern="1200" baseline="0" dirty="0" smtClean="0">
                          <a:solidFill>
                            <a:schemeClr val="dk1"/>
                          </a:solidFill>
                          <a:latin typeface="+mn-lt"/>
                          <a:ea typeface="+mn-ea"/>
                          <a:cs typeface="+mn-cs"/>
                        </a:rPr>
                        <a:t>. Choc thermique en cas de besoin</a:t>
                      </a:r>
                      <a:endParaRPr lang="fr-BE" sz="14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Acteurs locaux dans les Qu (en continu) + 2Ech + Société civile responsable du contrat</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4915108"/>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21</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40678667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22-2W-08</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928119521"/>
              </p:ext>
            </p:extLst>
          </p:nvPr>
        </p:nvGraphicFramePr>
        <p:xfrm>
          <a:off x="0" y="1417642"/>
          <a:ext cx="9144000" cy="4894681"/>
        </p:xfrm>
        <a:graphic>
          <a:graphicData uri="http://schemas.openxmlformats.org/drawingml/2006/table">
            <a:tbl>
              <a:tblPr firstRow="1" bandRow="1">
                <a:tableStyleId>{5C22544A-7EE6-4342-B048-85BDC9FD1C3A}</a:tableStyleId>
              </a:tblPr>
              <a:tblGrid>
                <a:gridCol w="1331640">
                  <a:extLst>
                    <a:ext uri="{9D8B030D-6E8A-4147-A177-3AD203B41FA5}">
                      <a16:colId xmlns:a16="http://schemas.microsoft.com/office/drawing/2014/main" val="1767313086"/>
                    </a:ext>
                  </a:extLst>
                </a:gridCol>
                <a:gridCol w="1388890">
                  <a:extLst>
                    <a:ext uri="{9D8B030D-6E8A-4147-A177-3AD203B41FA5}">
                      <a16:colId xmlns:a16="http://schemas.microsoft.com/office/drawing/2014/main" val="53813246"/>
                    </a:ext>
                  </a:extLst>
                </a:gridCol>
                <a:gridCol w="2499542">
                  <a:extLst>
                    <a:ext uri="{9D8B030D-6E8A-4147-A177-3AD203B41FA5}">
                      <a16:colId xmlns:a16="http://schemas.microsoft.com/office/drawing/2014/main" val="955442333"/>
                    </a:ext>
                  </a:extLst>
                </a:gridCol>
                <a:gridCol w="2088232">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83568">
                  <a:extLst>
                    <a:ext uri="{9D8B030D-6E8A-4147-A177-3AD203B41FA5}">
                      <a16:colId xmlns:a16="http://schemas.microsoft.com/office/drawing/2014/main" val="1614367321"/>
                    </a:ext>
                  </a:extLst>
                </a:gridCol>
              </a:tblGrid>
              <a:tr h="53604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813521">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22-2W-08 – Plan Interne d’Urgence (PIU)</a:t>
                      </a:r>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b="1" dirty="0" smtClean="0">
                          <a:hlinkClick r:id="rId3" action="ppaction://hlinksldjump"/>
                        </a:rPr>
                        <a:t>PGP Volet A</a:t>
                      </a:r>
                      <a:br>
                        <a:rPr lang="fr-BE" sz="1400" b="1" dirty="0" smtClean="0">
                          <a:hlinkClick r:id="rId3" action="ppaction://hlinksldjump"/>
                        </a:rPr>
                      </a:br>
                      <a:r>
                        <a:rPr lang="fr-BE" sz="1400" b="1" dirty="0" smtClean="0">
                          <a:hlinkClick r:id="rId3" action="ppaction://hlinksldjump"/>
                        </a:rPr>
                        <a:t>21-WB-02</a:t>
                      </a:r>
                      <a:endParaRPr lang="fr-BE" sz="1400" b="1" dirty="0" smtClean="0"/>
                    </a:p>
                  </a:txBody>
                  <a:tcPr/>
                </a:tc>
                <a:tc rowSpan="2">
                  <a:txBody>
                    <a:bodyPr/>
                    <a:lstStyle/>
                    <a:p>
                      <a:r>
                        <a:rPr lang="fr-BE" sz="1400" dirty="0" smtClean="0"/>
                        <a:t>Rédiger un PIU</a:t>
                      </a:r>
                      <a:r>
                        <a:rPr lang="fr-BE" sz="1400" baseline="0" dirty="0" smtClean="0"/>
                        <a:t> par Qu en BE qui est revu au moins tous les 3 ans ou plus tôt si les circonstances l’exigent</a:t>
                      </a:r>
                      <a:endParaRPr lang="fr-BE" sz="1400" dirty="0" smtClean="0"/>
                    </a:p>
                  </a:txBody>
                  <a:tcPr/>
                </a:tc>
                <a:tc>
                  <a:txBody>
                    <a:bodyPr/>
                    <a:lstStyle/>
                    <a:p>
                      <a:r>
                        <a:rPr lang="fr-BE" sz="1400" dirty="0" smtClean="0"/>
                        <a:t>Inventaire des PIU et</a:t>
                      </a:r>
                      <a:r>
                        <a:rPr lang="fr-BE" sz="1400" baseline="0" dirty="0" smtClean="0"/>
                        <a:t> transfert du statut à DG H&amp;WB</a:t>
                      </a:r>
                      <a:endParaRPr lang="fr-BE" sz="1400" dirty="0" smtClean="0"/>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dirty="0" smtClean="0">
                          <a:solidFill>
                            <a:schemeClr val="dk1"/>
                          </a:solidFill>
                          <a:latin typeface="+mn-lt"/>
                          <a:ea typeface="+mn-ea"/>
                          <a:cs typeface="+mn-cs"/>
                        </a:rPr>
                        <a:t>Comd Qu/BCO,</a:t>
                      </a:r>
                      <a:r>
                        <a:rPr lang="fr-BE" sz="1400" kern="1200" baseline="0" dirty="0" smtClean="0">
                          <a:solidFill>
                            <a:schemeClr val="dk1"/>
                          </a:solidFill>
                          <a:latin typeface="+mn-lt"/>
                          <a:ea typeface="+mn-ea"/>
                          <a:cs typeface="+mn-cs"/>
                        </a:rPr>
                        <a:t> Cel de crise, SLPPT Qu (</a:t>
                      </a:r>
                      <a:r>
                        <a:rPr lang="fr-BE" sz="1400" kern="1200" baseline="0" dirty="0" err="1" smtClean="0">
                          <a:solidFill>
                            <a:schemeClr val="dk1"/>
                          </a:solidFill>
                          <a:latin typeface="+mn-lt"/>
                          <a:ea typeface="+mn-ea"/>
                          <a:cs typeface="+mn-cs"/>
                        </a:rPr>
                        <a:t>supporting</a:t>
                      </a:r>
                      <a:r>
                        <a:rPr lang="fr-BE" sz="1400" kern="1200" baseline="0" dirty="0" smtClean="0">
                          <a:solidFill>
                            <a:schemeClr val="dk1"/>
                          </a:solidFill>
                          <a:latin typeface="+mn-lt"/>
                          <a:ea typeface="+mn-ea"/>
                          <a:cs typeface="+mn-cs"/>
                        </a:rPr>
                        <a:t>), CCB Qu (info)</a:t>
                      </a:r>
                      <a:br>
                        <a:rPr lang="fr-BE" sz="1400" kern="1200" baseline="0" dirty="0" smtClean="0">
                          <a:solidFill>
                            <a:schemeClr val="dk1"/>
                          </a:solidFill>
                          <a:latin typeface="+mn-lt"/>
                          <a:ea typeface="+mn-ea"/>
                          <a:cs typeface="+mn-cs"/>
                        </a:rPr>
                      </a:br>
                      <a:r>
                        <a:rPr lang="fr-BE" sz="1400" kern="1200" baseline="0" dirty="0" smtClean="0">
                          <a:solidFill>
                            <a:schemeClr val="dk1"/>
                          </a:solidFill>
                          <a:latin typeface="+mn-lt"/>
                          <a:ea typeface="+mn-ea"/>
                          <a:cs typeface="+mn-cs"/>
                        </a:rPr>
                        <a:t>WASO (</a:t>
                      </a:r>
                      <a:r>
                        <a:rPr lang="fr-BE" sz="1400" kern="1200" baseline="0" dirty="0" err="1" smtClean="0">
                          <a:solidFill>
                            <a:schemeClr val="dk1"/>
                          </a:solidFill>
                          <a:latin typeface="+mn-lt"/>
                          <a:ea typeface="+mn-ea"/>
                          <a:cs typeface="+mn-cs"/>
                        </a:rPr>
                        <a:t>supporting</a:t>
                      </a:r>
                      <a:r>
                        <a:rPr lang="fr-BE" sz="1400" kern="1200" baseline="0" dirty="0" smtClean="0">
                          <a:solidFill>
                            <a:schemeClr val="dk1"/>
                          </a:solidFill>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kern="1200" baseline="0" dirty="0" smtClean="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baseline="0" dirty="0" smtClean="0">
                          <a:solidFill>
                            <a:schemeClr val="dk1"/>
                          </a:solidFill>
                          <a:latin typeface="+mn-lt"/>
                          <a:ea typeface="+mn-ea"/>
                          <a:cs typeface="+mn-cs"/>
                        </a:rPr>
                        <a:t>PIU </a:t>
                      </a:r>
                      <a:r>
                        <a:rPr lang="fr-BE" sz="1400" kern="1200" baseline="0" dirty="0" smtClean="0">
                          <a:solidFill>
                            <a:schemeClr val="dk1"/>
                          </a:solidFill>
                          <a:latin typeface="+mn-lt"/>
                          <a:ea typeface="+mn-ea"/>
                          <a:cs typeface="+mn-cs"/>
                          <a:hlinkClick r:id="rId4" action="ppaction://hlinkfile"/>
                        </a:rPr>
                        <a:t>ACOT-GID-AIRPLAN-AEXX-851/2W</a:t>
                      </a:r>
                      <a:r>
                        <a:rPr lang="fr-BE" sz="1400" kern="1200" baseline="0" dirty="0" smtClean="0">
                          <a:solidFill>
                            <a:schemeClr val="dk1"/>
                          </a:solidFill>
                          <a:latin typeface="+mn-lt"/>
                          <a:ea typeface="+mn-ea"/>
                          <a:cs typeface="+mn-cs"/>
                        </a:rPr>
                        <a:t> (Révision tous les 36 mois Max, dernière édition 28 </a:t>
                      </a:r>
                      <a:r>
                        <a:rPr lang="fr-BE" sz="1400" kern="1200" baseline="0" dirty="0" err="1" smtClean="0">
                          <a:solidFill>
                            <a:schemeClr val="dk1"/>
                          </a:solidFill>
                          <a:latin typeface="+mn-lt"/>
                          <a:ea typeface="+mn-ea"/>
                          <a:cs typeface="+mn-cs"/>
                        </a:rPr>
                        <a:t>Oct</a:t>
                      </a:r>
                      <a:r>
                        <a:rPr lang="fr-BE" sz="1400" kern="1200" baseline="0" dirty="0" smtClean="0">
                          <a:solidFill>
                            <a:schemeClr val="dk1"/>
                          </a:solidFill>
                          <a:latin typeface="+mn-lt"/>
                          <a:ea typeface="+mn-ea"/>
                          <a:cs typeface="+mn-cs"/>
                        </a:rPr>
                        <a:t> 2020)</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kern="1200" baseline="0" dirty="0" smtClean="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baseline="0" dirty="0" smtClean="0">
                          <a:solidFill>
                            <a:schemeClr val="dk1"/>
                          </a:solidFill>
                          <a:latin typeface="+mn-lt"/>
                          <a:ea typeface="+mn-ea"/>
                          <a:cs typeface="+mn-cs"/>
                        </a:rPr>
                        <a:t>PPUI </a:t>
                      </a:r>
                      <a:r>
                        <a:rPr lang="fr-BE" sz="1400" kern="1200" baseline="0" dirty="0" smtClean="0">
                          <a:solidFill>
                            <a:schemeClr val="dk1"/>
                          </a:solidFill>
                          <a:latin typeface="+mn-lt"/>
                          <a:ea typeface="+mn-ea"/>
                          <a:cs typeface="+mn-cs"/>
                          <a:hlinkClick r:id="rId5" action="ppaction://hlinkfile"/>
                        </a:rPr>
                        <a:t>ACOT-GID-AIRPLAN-AEXX-852/2W</a:t>
                      </a:r>
                      <a:r>
                        <a:rPr lang="fr-BE" sz="1400" kern="1200" baseline="0" dirty="0" smtClean="0">
                          <a:solidFill>
                            <a:schemeClr val="dk1"/>
                          </a:solidFill>
                          <a:latin typeface="+mn-lt"/>
                          <a:ea typeface="+mn-ea"/>
                          <a:cs typeface="+mn-cs"/>
                        </a:rPr>
                        <a:t> (Révision tous les 36 mois Max, dernière édition 08 </a:t>
                      </a:r>
                      <a:r>
                        <a:rPr lang="fr-BE" sz="1400" kern="1200" baseline="0" dirty="0" err="1" smtClean="0">
                          <a:solidFill>
                            <a:schemeClr val="dk1"/>
                          </a:solidFill>
                          <a:latin typeface="+mn-lt"/>
                          <a:ea typeface="+mn-ea"/>
                          <a:cs typeface="+mn-cs"/>
                        </a:rPr>
                        <a:t>Nov</a:t>
                      </a:r>
                      <a:r>
                        <a:rPr lang="fr-BE" sz="1400" kern="1200" baseline="0" dirty="0" smtClean="0">
                          <a:solidFill>
                            <a:schemeClr val="dk1"/>
                          </a:solidFill>
                          <a:latin typeface="+mn-lt"/>
                          <a:ea typeface="+mn-ea"/>
                          <a:cs typeface="+mn-cs"/>
                        </a:rPr>
                        <a:t> 2020)</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400" b="0" i="0" u="none" strike="noStrike" cap="none" normalizeH="0" baseline="0" dirty="0" smtClean="0">
                          <a:ln>
                            <a:noFill/>
                          </a:ln>
                          <a:solidFill>
                            <a:srgbClr val="000018"/>
                          </a:solidFill>
                          <a:effectLst/>
                          <a:latin typeface="+mn-lt"/>
                        </a:rPr>
                        <a:t>Note VCHOD </a:t>
                      </a:r>
                      <a:r>
                        <a:rPr kumimoji="0" lang="fr-BE" sz="1400" b="0" i="0" u="none" strike="noStrike" cap="none" normalizeH="0" baseline="0" dirty="0" smtClean="0">
                          <a:ln>
                            <a:noFill/>
                          </a:ln>
                          <a:solidFill>
                            <a:srgbClr val="000018"/>
                          </a:solidFill>
                          <a:effectLst/>
                          <a:latin typeface="+mn-lt"/>
                          <a:hlinkClick r:id="rId6"/>
                        </a:rPr>
                        <a:t>21-50004832</a:t>
                      </a:r>
                      <a:endParaRPr kumimoji="0" lang="fr-BE" sz="1400" b="0" i="0" u="none" strike="noStrike" cap="none" normalizeH="0" baseline="0" dirty="0" smtClean="0">
                        <a:ln>
                          <a:noFill/>
                        </a:ln>
                        <a:solidFill>
                          <a:srgbClr val="000018"/>
                        </a:solidFill>
                        <a:effectLst/>
                        <a:latin typeface="+mn-lt"/>
                      </a:endParaRPr>
                    </a:p>
                  </a:txBody>
                  <a:tcPr/>
                </a:tc>
                <a:tc rowSpan="2">
                  <a:txBody>
                    <a:bodyPr/>
                    <a:lstStyle/>
                    <a:p>
                      <a:pPr marL="0" algn="l" defTabSz="914400" rtl="0" eaLnBrk="1" latinLnBrk="0" hangingPunct="1"/>
                      <a:r>
                        <a:rPr lang="fr-BE" sz="1400" kern="1200" baseline="0" dirty="0" err="1" smtClean="0">
                          <a:solidFill>
                            <a:schemeClr val="dk1"/>
                          </a:solidFill>
                          <a:latin typeface="+mn-lt"/>
                          <a:ea typeface="+mn-ea"/>
                          <a:cs typeface="+mn-cs"/>
                        </a:rPr>
                        <a:t>Resp</a:t>
                      </a:r>
                      <a:r>
                        <a:rPr lang="fr-BE" sz="1400" kern="1200" baseline="0" dirty="0" smtClean="0">
                          <a:solidFill>
                            <a:schemeClr val="dk1"/>
                          </a:solidFill>
                          <a:latin typeface="+mn-lt"/>
                          <a:ea typeface="+mn-ea"/>
                          <a:cs typeface="+mn-cs"/>
                        </a:rPr>
                        <a:t> AFA &amp; WASO</a:t>
                      </a:r>
                      <a:endParaRPr lang="fr-BE" sz="1400" kern="1200" dirty="0">
                        <a:solidFill>
                          <a:schemeClr val="dk1"/>
                        </a:solidFill>
                        <a:latin typeface="+mn-lt"/>
                        <a:ea typeface="+mn-ea"/>
                        <a:cs typeface="+mn-cs"/>
                      </a:endParaRPr>
                    </a:p>
                  </a:txBody>
                  <a:tcPr/>
                </a:tc>
                <a:tc rowSpan="2">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3374461">
                <a:tc vMerge="1">
                  <a:txBody>
                    <a:bodyPr/>
                    <a:lstStyle/>
                    <a:p>
                      <a:endParaRPr lang="fr-BE"/>
                    </a:p>
                  </a:txBody>
                  <a:tcPr/>
                </a:tc>
                <a:tc vMerge="1">
                  <a:txBody>
                    <a:bodyPr/>
                    <a:lstStyle/>
                    <a:p>
                      <a:endParaRPr lang="fr-BE"/>
                    </a:p>
                  </a:txBody>
                  <a:tcPr/>
                </a:tc>
                <a:tc>
                  <a:txBody>
                    <a:bodyPr/>
                    <a:lstStyle/>
                    <a:p>
                      <a:r>
                        <a:rPr lang="fr-BE" sz="1400" dirty="0" smtClean="0"/>
                        <a:t>Update</a:t>
                      </a:r>
                      <a:r>
                        <a:rPr lang="fr-BE" sz="1400" baseline="0" dirty="0" smtClean="0"/>
                        <a:t> des modules généraux des PIU Qu</a:t>
                      </a:r>
                      <a:endParaRPr lang="fr-BE" sz="1400" dirty="0" smtClean="0"/>
                    </a:p>
                  </a:txBody>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dirty="0" smtClean="0"/>
                    </a:p>
                  </a:txBody>
                  <a:tcPr/>
                </a:tc>
                <a:tc vMerge="1">
                  <a:txBody>
                    <a:bodyPr/>
                    <a:lstStyle/>
                    <a:p>
                      <a:endParaRPr lang="fr-BE" sz="1400" kern="1200" baseline="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3396757512"/>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22</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19152519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22-2W-09</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866173109"/>
              </p:ext>
            </p:extLst>
          </p:nvPr>
        </p:nvGraphicFramePr>
        <p:xfrm>
          <a:off x="0" y="1417643"/>
          <a:ext cx="9144000" cy="5045888"/>
        </p:xfrm>
        <a:graphic>
          <a:graphicData uri="http://schemas.openxmlformats.org/drawingml/2006/table">
            <a:tbl>
              <a:tblPr firstRow="1" bandRow="1">
                <a:tableStyleId>{5C22544A-7EE6-4342-B048-85BDC9FD1C3A}</a:tableStyleId>
              </a:tblPr>
              <a:tblGrid>
                <a:gridCol w="1331640">
                  <a:extLst>
                    <a:ext uri="{9D8B030D-6E8A-4147-A177-3AD203B41FA5}">
                      <a16:colId xmlns:a16="http://schemas.microsoft.com/office/drawing/2014/main" val="1767313086"/>
                    </a:ext>
                  </a:extLst>
                </a:gridCol>
                <a:gridCol w="1388890">
                  <a:extLst>
                    <a:ext uri="{9D8B030D-6E8A-4147-A177-3AD203B41FA5}">
                      <a16:colId xmlns:a16="http://schemas.microsoft.com/office/drawing/2014/main" val="53813246"/>
                    </a:ext>
                  </a:extLst>
                </a:gridCol>
                <a:gridCol w="2499542">
                  <a:extLst>
                    <a:ext uri="{9D8B030D-6E8A-4147-A177-3AD203B41FA5}">
                      <a16:colId xmlns:a16="http://schemas.microsoft.com/office/drawing/2014/main" val="955442333"/>
                    </a:ext>
                  </a:extLst>
                </a:gridCol>
                <a:gridCol w="2088232">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83568">
                  <a:extLst>
                    <a:ext uri="{9D8B030D-6E8A-4147-A177-3AD203B41FA5}">
                      <a16:colId xmlns:a16="http://schemas.microsoft.com/office/drawing/2014/main" val="1614367321"/>
                    </a:ext>
                  </a:extLst>
                </a:gridCol>
              </a:tblGrid>
              <a:tr h="562020">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1491066">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22-2W-09 – Identification et</a:t>
                      </a:r>
                      <a:r>
                        <a:rPr lang="fr-BE" sz="1400" baseline="0" dirty="0" smtClean="0"/>
                        <a:t> évaluation des risques des agents cancérigènes, mutagènes et reprotoxiques (CMR)</a:t>
                      </a:r>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r>
                        <a:rPr lang="fr-BE" sz="1400" b="1" dirty="0" smtClean="0">
                          <a:hlinkClick r:id="rId3" action="ppaction://hlinksldjump"/>
                        </a:rPr>
                        <a:t>PGP Volet</a:t>
                      </a:r>
                      <a:r>
                        <a:rPr lang="fr-BE" sz="1400" b="1" baseline="0" dirty="0" smtClean="0">
                          <a:hlinkClick r:id="rId3" action="ppaction://hlinksldjump"/>
                        </a:rPr>
                        <a:t> A 21-MR-04</a:t>
                      </a:r>
                      <a:endParaRPr lang="fr-BE" sz="1400" b="1" dirty="0" smtClean="0"/>
                    </a:p>
                  </a:txBody>
                  <a:tcPr/>
                </a:tc>
                <a:tc>
                  <a:txBody>
                    <a:bodyPr/>
                    <a:lstStyle/>
                    <a:p>
                      <a:r>
                        <a:rPr lang="fr-BE" sz="1400" kern="1200" dirty="0" smtClean="0">
                          <a:solidFill>
                            <a:schemeClr val="dk1"/>
                          </a:solidFill>
                          <a:latin typeface="+mn-lt"/>
                          <a:ea typeface="+mn-ea"/>
                          <a:cs typeface="+mn-cs"/>
                        </a:rPr>
                        <a:t>Cartographier la problématique CMR (Inventaire des Expo </a:t>
                      </a:r>
                      <a:r>
                        <a:rPr lang="fr-BE" sz="1400" kern="1200" dirty="0" err="1" smtClean="0">
                          <a:solidFill>
                            <a:schemeClr val="dk1"/>
                          </a:solidFill>
                          <a:latin typeface="+mn-lt"/>
                          <a:ea typeface="+mn-ea"/>
                          <a:cs typeface="+mn-cs"/>
                        </a:rPr>
                        <a:t>Prio</a:t>
                      </a:r>
                      <a:r>
                        <a:rPr lang="fr-BE" sz="1400" kern="1200" dirty="0" smtClean="0">
                          <a:solidFill>
                            <a:schemeClr val="dk1"/>
                          </a:solidFill>
                          <a:latin typeface="+mn-lt"/>
                          <a:ea typeface="+mn-ea"/>
                          <a:cs typeface="+mn-cs"/>
                        </a:rPr>
                        <a:t> par agents et / ou activités en </a:t>
                      </a:r>
                      <a:r>
                        <a:rPr lang="fr-BE" sz="1400" kern="1200" dirty="0" err="1" smtClean="0">
                          <a:solidFill>
                            <a:schemeClr val="dk1"/>
                          </a:solidFill>
                          <a:latin typeface="+mn-lt"/>
                          <a:ea typeface="+mn-ea"/>
                          <a:cs typeface="+mn-cs"/>
                        </a:rPr>
                        <a:t>fct</a:t>
                      </a:r>
                      <a:r>
                        <a:rPr lang="fr-BE" sz="1400" kern="1200" dirty="0" smtClean="0">
                          <a:solidFill>
                            <a:schemeClr val="dk1"/>
                          </a:solidFill>
                          <a:latin typeface="+mn-lt"/>
                          <a:ea typeface="+mn-ea"/>
                          <a:cs typeface="+mn-cs"/>
                        </a:rPr>
                        <a:t> de l'impact)</a:t>
                      </a:r>
                    </a:p>
                  </a:txBody>
                  <a:tcPr/>
                </a:tc>
                <a:tc>
                  <a:txBody>
                    <a:bodyPr/>
                    <a:lstStyle/>
                    <a:p>
                      <a:r>
                        <a:rPr lang="fr-BE" sz="1400" kern="1200" dirty="0" smtClean="0">
                          <a:solidFill>
                            <a:schemeClr val="dk1"/>
                          </a:solidFill>
                          <a:latin typeface="+mn-lt"/>
                          <a:ea typeface="+mn-ea"/>
                          <a:cs typeface="+mn-cs"/>
                        </a:rPr>
                        <a:t>Implication de la ligne hiérarchique (</a:t>
                      </a:r>
                      <a:r>
                        <a:rPr lang="fr-BE" sz="1400" kern="1200" dirty="0" err="1" smtClean="0">
                          <a:solidFill>
                            <a:schemeClr val="dk1"/>
                          </a:solidFill>
                          <a:latin typeface="+mn-lt"/>
                          <a:ea typeface="+mn-ea"/>
                          <a:cs typeface="+mn-cs"/>
                        </a:rPr>
                        <a:t>bottom</a:t>
                      </a:r>
                      <a:r>
                        <a:rPr lang="fr-BE" sz="1400" kern="1200" dirty="0" smtClean="0">
                          <a:solidFill>
                            <a:schemeClr val="dk1"/>
                          </a:solidFill>
                          <a:latin typeface="+mn-lt"/>
                          <a:ea typeface="+mn-ea"/>
                          <a:cs typeface="+mn-cs"/>
                        </a:rPr>
                        <a:t> up):</a:t>
                      </a:r>
                    </a:p>
                    <a:p>
                      <a:pPr lvl="0"/>
                      <a:r>
                        <a:rPr lang="fr-BE" sz="1400" kern="1200" dirty="0" smtClean="0">
                          <a:solidFill>
                            <a:schemeClr val="dk1"/>
                          </a:solidFill>
                          <a:latin typeface="+mn-lt"/>
                          <a:ea typeface="+mn-ea"/>
                          <a:cs typeface="+mn-cs"/>
                        </a:rPr>
                        <a:t>Inventorisation des produits CMR stockés et description des utilisations de ceux-ci. </a:t>
                      </a:r>
                    </a:p>
                    <a:p>
                      <a:r>
                        <a:rPr lang="fr-BE" sz="1400" kern="1200" dirty="0" smtClean="0">
                          <a:solidFill>
                            <a:schemeClr val="dk1"/>
                          </a:solidFill>
                          <a:latin typeface="+mn-lt"/>
                          <a:ea typeface="+mn-ea"/>
                          <a:cs typeface="+mn-cs"/>
                        </a:rPr>
                        <a:t>Tableau </a:t>
                      </a:r>
                      <a:r>
                        <a:rPr lang="fr-BE" sz="1400" kern="1200" dirty="0" err="1" smtClean="0">
                          <a:solidFill>
                            <a:schemeClr val="dk1"/>
                          </a:solidFill>
                          <a:latin typeface="+mn-lt"/>
                          <a:ea typeface="+mn-ea"/>
                          <a:cs typeface="+mn-cs"/>
                        </a:rPr>
                        <a:t>Shp</a:t>
                      </a:r>
                      <a:r>
                        <a:rPr lang="fr-BE" sz="1400" kern="1200" dirty="0" smtClean="0">
                          <a:solidFill>
                            <a:schemeClr val="dk1"/>
                          </a:solidFill>
                          <a:latin typeface="+mn-lt"/>
                          <a:ea typeface="+mn-ea"/>
                          <a:cs typeface="+mn-cs"/>
                        </a:rPr>
                        <a:t> d’inventorisation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SharePoint,</a:t>
                      </a:r>
                      <a:r>
                        <a:rPr lang="fr-BE" sz="1400" baseline="0" dirty="0" smtClean="0"/>
                        <a:t> EDR, autres moyens à déterminer par Project Team</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kern="1200" baseline="0" dirty="0" smtClean="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baseline="0" dirty="0" smtClean="0">
                          <a:solidFill>
                            <a:schemeClr val="dk1"/>
                          </a:solidFill>
                          <a:latin typeface="+mn-lt"/>
                          <a:ea typeface="+mn-ea"/>
                          <a:cs typeface="+mn-cs"/>
                          <a:hlinkClick r:id="rId4" action="ppaction://hlinkfile"/>
                        </a:rPr>
                        <a:t>Inventaire</a:t>
                      </a:r>
                      <a:r>
                        <a:rPr lang="fr-BE" sz="1400" kern="1200" baseline="0" dirty="0" smtClean="0">
                          <a:solidFill>
                            <a:schemeClr val="dk1"/>
                          </a:solidFill>
                          <a:latin typeface="+mn-lt"/>
                          <a:ea typeface="+mn-ea"/>
                          <a:cs typeface="+mn-cs"/>
                        </a:rPr>
                        <a:t> GpM</a:t>
                      </a:r>
                      <a:endParaRPr lang="fr-BE" sz="1400" dirty="0" smtClean="0"/>
                    </a:p>
                  </a:txBody>
                  <a:tcPr/>
                </a:tc>
                <a:tc rowSpan="3">
                  <a:txBody>
                    <a:bodyPr/>
                    <a:lstStyle/>
                    <a:p>
                      <a:pPr marL="0" algn="l" defTabSz="914400" rtl="0" eaLnBrk="1" latinLnBrk="0" hangingPunct="1"/>
                      <a:r>
                        <a:rPr lang="fr-BE" sz="1400" kern="1200" dirty="0" err="1" smtClean="0">
                          <a:solidFill>
                            <a:schemeClr val="dk1"/>
                          </a:solidFill>
                          <a:latin typeface="+mn-lt"/>
                          <a:ea typeface="+mn-ea"/>
                          <a:cs typeface="+mn-cs"/>
                        </a:rPr>
                        <a:t>Ass</a:t>
                      </a:r>
                      <a:r>
                        <a:rPr lang="fr-BE" sz="1400" kern="1200" dirty="0" smtClean="0">
                          <a:solidFill>
                            <a:schemeClr val="dk1"/>
                          </a:solidFill>
                          <a:latin typeface="+mn-lt"/>
                          <a:ea typeface="+mn-ea"/>
                          <a:cs typeface="+mn-cs"/>
                        </a:rPr>
                        <a:t> </a:t>
                      </a:r>
                      <a:r>
                        <a:rPr lang="fr-BE" sz="1400" kern="1200" dirty="0" err="1" smtClean="0">
                          <a:solidFill>
                            <a:schemeClr val="dk1"/>
                          </a:solidFill>
                          <a:latin typeface="+mn-lt"/>
                          <a:ea typeface="+mn-ea"/>
                          <a:cs typeface="+mn-cs"/>
                        </a:rPr>
                        <a:t>Prev</a:t>
                      </a:r>
                      <a:endParaRPr lang="fr-BE" sz="1400" kern="1200" dirty="0" smtClean="0">
                        <a:solidFill>
                          <a:schemeClr val="dk1"/>
                        </a:solidFill>
                        <a:latin typeface="+mn-lt"/>
                        <a:ea typeface="+mn-ea"/>
                        <a:cs typeface="+mn-cs"/>
                      </a:endParaRPr>
                    </a:p>
                    <a:p>
                      <a:pPr marL="0" algn="l" defTabSz="914400" rtl="0" eaLnBrk="1" latinLnBrk="0" hangingPunct="1"/>
                      <a:r>
                        <a:rPr lang="fr-BE" sz="1400" kern="1200" dirty="0" smtClean="0">
                          <a:solidFill>
                            <a:schemeClr val="dk1"/>
                          </a:solidFill>
                          <a:latin typeface="+mn-lt"/>
                          <a:ea typeface="+mn-ea"/>
                          <a:cs typeface="+mn-cs"/>
                        </a:rPr>
                        <a:t>CP Qu</a:t>
                      </a:r>
                    </a:p>
                    <a:p>
                      <a:pPr marL="0" algn="l" defTabSz="914400" rtl="0" eaLnBrk="1" latinLnBrk="0" hangingPunct="1"/>
                      <a:r>
                        <a:rPr lang="fr-BE" sz="1400" kern="1200" dirty="0" smtClean="0">
                          <a:solidFill>
                            <a:schemeClr val="dk1"/>
                          </a:solidFill>
                          <a:latin typeface="+mn-lt"/>
                          <a:ea typeface="+mn-ea"/>
                          <a:cs typeface="+mn-cs"/>
                        </a:rPr>
                        <a:t>SPPT-MR (</a:t>
                      </a:r>
                      <a:r>
                        <a:rPr lang="fr-BE" sz="1400" kern="1200" dirty="0" err="1" smtClean="0">
                          <a:solidFill>
                            <a:schemeClr val="dk1"/>
                          </a:solidFill>
                          <a:latin typeface="+mn-lt"/>
                          <a:ea typeface="+mn-ea"/>
                          <a:cs typeface="+mn-cs"/>
                        </a:rPr>
                        <a:t>Supporting</a:t>
                      </a:r>
                      <a:r>
                        <a:rPr lang="fr-BE" sz="1400" kern="1200" dirty="0" smtClean="0">
                          <a:solidFill>
                            <a:schemeClr val="dk1"/>
                          </a:solidFill>
                          <a:latin typeface="+mn-lt"/>
                          <a:ea typeface="+mn-ea"/>
                          <a:cs typeface="+mn-cs"/>
                        </a:rPr>
                        <a:t>)</a:t>
                      </a:r>
                      <a:endParaRPr lang="fr-BE" sz="1400" kern="1200" dirty="0">
                        <a:solidFill>
                          <a:schemeClr val="dk1"/>
                        </a:solidFill>
                        <a:latin typeface="+mn-lt"/>
                        <a:ea typeface="+mn-ea"/>
                        <a:cs typeface="+mn-cs"/>
                      </a:endParaRPr>
                    </a:p>
                  </a:txBody>
                  <a:tcPr/>
                </a:tc>
                <a:tc rowSpan="3">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1024497">
                <a:tc vMerge="1">
                  <a:txBody>
                    <a:bodyPr/>
                    <a:lstStyle/>
                    <a:p>
                      <a:endParaRPr lang="fr-BE"/>
                    </a:p>
                  </a:txBody>
                  <a:tcPr/>
                </a:tc>
                <a:tc>
                  <a:txBody>
                    <a:bodyPr/>
                    <a:lstStyle/>
                    <a:p>
                      <a:r>
                        <a:rPr lang="fr-BE" sz="1400" dirty="0" smtClean="0"/>
                        <a:t>Systématiser la </a:t>
                      </a:r>
                      <a:r>
                        <a:rPr lang="fr-BE" sz="1400" dirty="0" err="1" smtClean="0"/>
                        <a:t>Détec</a:t>
                      </a:r>
                      <a:r>
                        <a:rPr lang="fr-BE" sz="1400" dirty="0" smtClean="0"/>
                        <a:t> de nouvelles Expo potentielles dues aux agents achetés </a:t>
                      </a:r>
                    </a:p>
                  </a:txBody>
                  <a:tcPr/>
                </a:tc>
                <a:tc rowSpan="2">
                  <a:txBody>
                    <a:bodyPr/>
                    <a:lstStyle/>
                    <a:p>
                      <a:endParaRPr lang="fr-BE" dirty="0"/>
                    </a:p>
                  </a:txBody>
                  <a:tcPr/>
                </a:tc>
                <a:tc rowSpan="2">
                  <a:txBody>
                    <a:bodyPr/>
                    <a:lstStyle/>
                    <a:p>
                      <a:r>
                        <a:rPr lang="fr-BE" sz="1400" kern="1200" dirty="0" smtClean="0">
                          <a:solidFill>
                            <a:schemeClr val="tx1"/>
                          </a:solidFill>
                          <a:latin typeface="+mn-lt"/>
                          <a:ea typeface="+mn-ea"/>
                          <a:cs typeface="+mn-cs"/>
                        </a:rPr>
                        <a:t>SIPPT-MR note mesures </a:t>
                      </a:r>
                      <a:r>
                        <a:rPr lang="fr-BE" sz="1400" kern="1200" dirty="0" smtClean="0">
                          <a:solidFill>
                            <a:schemeClr val="dk1"/>
                          </a:solidFill>
                          <a:latin typeface="+mn-lt"/>
                          <a:ea typeface="+mn-ea"/>
                          <a:cs typeface="+mn-cs"/>
                        </a:rPr>
                        <a:t>de prévention lors d’exposition à la silice cristalline :  </a:t>
                      </a:r>
                      <a:r>
                        <a:rPr lang="fr-BE" sz="1400" u="none" strike="noStrike" kern="1200" dirty="0" smtClean="0">
                          <a:solidFill>
                            <a:schemeClr val="dk1"/>
                          </a:solidFill>
                          <a:effectLst/>
                          <a:latin typeface="+mn-lt"/>
                          <a:ea typeface="+mn-ea"/>
                          <a:cs typeface="+mn-cs"/>
                          <a:hlinkClick r:id="rId5"/>
                        </a:rPr>
                        <a:t>20210414 IU -Prévention silice.docx (21-50067887)</a:t>
                      </a:r>
                      <a:endParaRPr lang="fr-BE" sz="1400" u="none" strike="noStrike" kern="1200" dirty="0" smtClean="0">
                        <a:solidFill>
                          <a:schemeClr val="dk1"/>
                        </a:solidFill>
                        <a:effectLst/>
                        <a:latin typeface="+mn-lt"/>
                        <a:ea typeface="+mn-ea"/>
                        <a:cs typeface="+mn-cs"/>
                      </a:endParaRPr>
                    </a:p>
                    <a:p>
                      <a:endParaRPr lang="fr-BE" sz="1400" u="none" strike="noStrike" kern="1200" baseline="0" dirty="0" smtClean="0">
                        <a:solidFill>
                          <a:schemeClr val="dk1"/>
                        </a:solidFill>
                        <a:effectLst/>
                        <a:latin typeface="+mn-lt"/>
                        <a:ea typeface="+mn-ea"/>
                        <a:cs typeface="+mn-cs"/>
                      </a:endParaRPr>
                    </a:p>
                    <a:p>
                      <a:r>
                        <a:rPr lang="fr-BE" sz="1400" u="none" strike="noStrike" kern="1200" baseline="0" dirty="0" smtClean="0">
                          <a:solidFill>
                            <a:schemeClr val="tx1"/>
                          </a:solidFill>
                          <a:effectLst/>
                          <a:latin typeface="+mn-lt"/>
                          <a:ea typeface="+mn-ea"/>
                          <a:cs typeface="+mn-cs"/>
                        </a:rPr>
                        <a:t>Le BQM a mis à jour le tableau des produits</a:t>
                      </a:r>
                    </a:p>
                    <a:p>
                      <a:endParaRPr lang="fr-BE" sz="1400" u="none" strike="noStrike" kern="1200" baseline="0" dirty="0" smtClean="0">
                        <a:solidFill>
                          <a:schemeClr val="tx1"/>
                        </a:solidFill>
                        <a:effectLst/>
                        <a:latin typeface="+mn-lt"/>
                        <a:ea typeface="+mn-ea"/>
                        <a:cs typeface="+mn-cs"/>
                      </a:endParaRPr>
                    </a:p>
                    <a:p>
                      <a:r>
                        <a:rPr lang="fr-BE" sz="1400" u="none" strike="noStrike" kern="1200" baseline="0" dirty="0" smtClean="0">
                          <a:solidFill>
                            <a:schemeClr val="tx1"/>
                          </a:solidFill>
                          <a:effectLst/>
                          <a:latin typeface="+mn-lt"/>
                          <a:ea typeface="+mn-ea"/>
                          <a:cs typeface="+mn-cs"/>
                        </a:rPr>
                        <a:t>EPI </a:t>
                      </a:r>
                      <a:r>
                        <a:rPr lang="fr-BE" sz="1400" u="none" strike="noStrike" kern="1200" baseline="0" dirty="0" err="1" smtClean="0">
                          <a:solidFill>
                            <a:schemeClr val="tx1"/>
                          </a:solidFill>
                          <a:effectLst/>
                          <a:latin typeface="+mn-lt"/>
                          <a:ea typeface="+mn-ea"/>
                          <a:cs typeface="+mn-cs"/>
                        </a:rPr>
                        <a:t>Smokewinders</a:t>
                      </a:r>
                      <a:r>
                        <a:rPr lang="fr-BE" sz="1400" u="none" strike="noStrike" kern="1200" baseline="0" dirty="0" smtClean="0">
                          <a:solidFill>
                            <a:schemeClr val="tx1"/>
                          </a:solidFill>
                          <a:effectLst/>
                          <a:latin typeface="+mn-lt"/>
                          <a:ea typeface="+mn-ea"/>
                          <a:cs typeface="+mn-cs"/>
                        </a:rPr>
                        <a:t> sélectionnés par SLPPT</a:t>
                      </a:r>
                      <a:endParaRPr lang="fr-BE" sz="1400" kern="1200" baseline="0" dirty="0">
                        <a:solidFill>
                          <a:schemeClr val="tx1"/>
                        </a:solidFill>
                        <a:latin typeface="+mn-lt"/>
                        <a:ea typeface="+mn-ea"/>
                        <a:cs typeface="+mn-cs"/>
                      </a:endParaRPr>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2802361352"/>
                  </a:ext>
                </a:extLst>
              </a:tr>
              <a:tr h="1527308">
                <a:tc vMerge="1">
                  <a:txBody>
                    <a:bodyPr/>
                    <a:lstStyle/>
                    <a:p>
                      <a:endParaRPr lang="fr-BE"/>
                    </a:p>
                  </a:txBody>
                  <a:tcPr/>
                </a:tc>
                <a:tc>
                  <a:txBody>
                    <a:bodyPr/>
                    <a:lstStyle/>
                    <a:p>
                      <a:r>
                        <a:rPr lang="fr-BE" sz="1400" dirty="0" smtClean="0"/>
                        <a:t>Systématiser l’</a:t>
                      </a:r>
                      <a:r>
                        <a:rPr lang="fr-BE" sz="1400" dirty="0" err="1" smtClean="0"/>
                        <a:t>Eval</a:t>
                      </a:r>
                      <a:r>
                        <a:rPr lang="fr-BE" sz="1400" dirty="0" smtClean="0"/>
                        <a:t> des risques à un Ech le + bas possible (approche à plusieurs Niv)</a:t>
                      </a:r>
                    </a:p>
                  </a:txBody>
                  <a:tcPr/>
                </a:tc>
                <a:tc vMerge="1">
                  <a:txBody>
                    <a:bodyPr/>
                    <a:lstStyle/>
                    <a:p>
                      <a:endParaRPr lang="fr-BE"/>
                    </a:p>
                  </a:txBody>
                  <a:tcPr/>
                </a:tc>
                <a:tc vMerge="1">
                  <a:txBody>
                    <a:bodyPr/>
                    <a:lstStyle/>
                    <a:p>
                      <a:endParaRPr lang="fr-BE"/>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1535684606"/>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23</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7" name="Flowchart: Connector 6"/>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3798054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PsySoc</a:t>
            </a:r>
            <a:endParaRPr lang="fr-BE" dirty="0"/>
          </a:p>
        </p:txBody>
      </p:sp>
      <p:sp>
        <p:nvSpPr>
          <p:cNvPr id="3" name="Content Placeholder 2"/>
          <p:cNvSpPr>
            <a:spLocks noGrp="1"/>
          </p:cNvSpPr>
          <p:nvPr>
            <p:ph idx="1"/>
          </p:nvPr>
        </p:nvSpPr>
        <p:spPr/>
        <p:txBody>
          <a:bodyPr/>
          <a:lstStyle/>
          <a:p>
            <a:r>
              <a:rPr lang="fr-BE" u="sng" dirty="0" smtClean="0">
                <a:solidFill>
                  <a:srgbClr val="FF0000"/>
                </a:solidFill>
              </a:rPr>
              <a:t>En rouge</a:t>
            </a:r>
            <a:r>
              <a:rPr lang="fr-BE" dirty="0" smtClean="0"/>
              <a:t> : modifications depuis le dernier CCB (si nécessaire)</a:t>
            </a:r>
            <a:endParaRPr lang="fr-BE" dirty="0"/>
          </a:p>
        </p:txBody>
      </p:sp>
      <p:sp>
        <p:nvSpPr>
          <p:cNvPr id="4" name="Slide Number Placeholder 3"/>
          <p:cNvSpPr>
            <a:spLocks noGrp="1"/>
          </p:cNvSpPr>
          <p:nvPr>
            <p:ph type="sldNum" sz="quarter" idx="12"/>
          </p:nvPr>
        </p:nvSpPr>
        <p:spPr/>
        <p:txBody>
          <a:bodyPr/>
          <a:lstStyle/>
          <a:p>
            <a:fld id="{8CC28852-9865-425A-AD48-1BA01D57BEBA}" type="slidenum">
              <a:rPr lang="fr-BE" smtClean="0"/>
              <a:t>24</a:t>
            </a:fld>
            <a:endParaRPr lang="fr-BE"/>
          </a:p>
        </p:txBody>
      </p:sp>
    </p:spTree>
    <p:extLst>
      <p:ext uri="{BB962C8B-B14F-4D97-AF65-F5344CB8AC3E}">
        <p14:creationId xmlns:p14="http://schemas.microsoft.com/office/powerpoint/2010/main" val="24223562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PsySoc – 20-PS-02</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590796776"/>
              </p:ext>
            </p:extLst>
          </p:nvPr>
        </p:nvGraphicFramePr>
        <p:xfrm>
          <a:off x="107503" y="1417639"/>
          <a:ext cx="8928994" cy="493871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a:spcAft>
                          <a:spcPts val="0"/>
                        </a:spcAft>
                      </a:pPr>
                      <a:r>
                        <a:rPr lang="fr-BE" sz="1400" noProof="0" dirty="0" smtClean="0">
                          <a:solidFill>
                            <a:srgbClr val="000018"/>
                          </a:solidFill>
                          <a:effectLst/>
                          <a:latin typeface="+mn-lt"/>
                          <a:ea typeface="Calibri" panose="020F0502020204030204" pitchFamily="34" charset="0"/>
                        </a:rPr>
                        <a:t>20-PS-02 - Prévention de comportements inadaptés</a:t>
                      </a:r>
                      <a:endParaRPr lang="fr-BE" sz="1400" noProof="0" dirty="0">
                        <a:solidFill>
                          <a:srgbClr val="000018"/>
                        </a:solidFill>
                        <a:effectLst/>
                        <a:latin typeface="+mn-lt"/>
                        <a:ea typeface="Calibri" panose="020F0502020204030204" pitchFamily="34" charset="0"/>
                      </a:endParaRPr>
                    </a:p>
                  </a:txBody>
                  <a:tcPr marL="90170" marR="90170" marT="46990" marB="469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BE" sz="1400" noProof="0" dirty="0">
                          <a:solidFill>
                            <a:srgbClr val="000018"/>
                          </a:solidFill>
                          <a:effectLst/>
                          <a:latin typeface="+mn-lt"/>
                          <a:ea typeface="Calibri" panose="020F0502020204030204" pitchFamily="34" charset="0"/>
                        </a:rPr>
                        <a:t>Prévenir certains comportements inopportuns </a:t>
                      </a:r>
                      <a:r>
                        <a:rPr lang="fr-BE" sz="1400" noProof="0" dirty="0" smtClean="0">
                          <a:solidFill>
                            <a:srgbClr val="000018"/>
                          </a:solidFill>
                          <a:effectLst/>
                          <a:latin typeface="+mn-lt"/>
                          <a:ea typeface="Calibri" panose="020F0502020204030204" pitchFamily="34" charset="0"/>
                        </a:rPr>
                        <a:t>( violence,</a:t>
                      </a:r>
                      <a:r>
                        <a:rPr lang="fr-BE" sz="1400" baseline="0" noProof="0" dirty="0" smtClean="0">
                          <a:solidFill>
                            <a:srgbClr val="000018"/>
                          </a:solidFill>
                          <a:effectLst/>
                          <a:latin typeface="+mn-lt"/>
                          <a:ea typeface="Calibri" panose="020F0502020204030204" pitchFamily="34" charset="0"/>
                        </a:rPr>
                        <a:t> </a:t>
                      </a:r>
                      <a:r>
                        <a:rPr lang="fr-BE" sz="1400" noProof="0" dirty="0" smtClean="0">
                          <a:solidFill>
                            <a:srgbClr val="000018"/>
                          </a:solidFill>
                          <a:effectLst/>
                          <a:latin typeface="+mn-lt"/>
                          <a:ea typeface="Calibri" panose="020F0502020204030204" pitchFamily="34" charset="0"/>
                        </a:rPr>
                        <a:t>harcèlement sexuel et moral)</a:t>
                      </a:r>
                    </a:p>
                    <a:p>
                      <a:pPr>
                        <a:spcAft>
                          <a:spcPts val="0"/>
                        </a:spcAft>
                      </a:pPr>
                      <a:r>
                        <a:rPr lang="fr-BE" sz="1400" noProof="0" dirty="0" smtClean="0">
                          <a:solidFill>
                            <a:srgbClr val="000018"/>
                          </a:solidFill>
                          <a:effectLst/>
                          <a:latin typeface="+mn-lt"/>
                          <a:ea typeface="Calibri" panose="020F0502020204030204" pitchFamily="34" charset="0"/>
                        </a:rPr>
                        <a:t>et </a:t>
                      </a:r>
                      <a:r>
                        <a:rPr lang="fr-BE" sz="1400" noProof="0" dirty="0">
                          <a:solidFill>
                            <a:srgbClr val="000018"/>
                          </a:solidFill>
                          <a:effectLst/>
                          <a:latin typeface="+mn-lt"/>
                          <a:ea typeface="Calibri" panose="020F0502020204030204" pitchFamily="34" charset="0"/>
                        </a:rPr>
                        <a:t>conscientiser les travailleurs sur la portée de leurs actes </a:t>
                      </a:r>
                    </a:p>
                  </a:txBody>
                  <a:tcPr marL="90170" marR="90170" marT="46990" marB="46990"/>
                </a:tc>
                <a:tc>
                  <a:txBody>
                    <a:bodyPr/>
                    <a:lstStyle/>
                    <a:p>
                      <a:pPr>
                        <a:spcAft>
                          <a:spcPts val="0"/>
                        </a:spcAft>
                      </a:pPr>
                      <a:r>
                        <a:rPr lang="fr-BE" sz="1400" noProof="0" dirty="0">
                          <a:solidFill>
                            <a:srgbClr val="000018"/>
                          </a:solidFill>
                          <a:effectLst/>
                          <a:latin typeface="+mn-lt"/>
                          <a:ea typeface="Calibri" panose="020F0502020204030204" pitchFamily="34" charset="0"/>
                        </a:rPr>
                        <a:t>Créer une campagne de prévention et/ou utiliser des moyens existants. Renseigner sur aide possible</a:t>
                      </a:r>
                      <a:r>
                        <a:rPr lang="fr-BE" sz="1400" noProof="0" dirty="0" smtClean="0">
                          <a:solidFill>
                            <a:srgbClr val="000018"/>
                          </a:solidFill>
                          <a:effectLst/>
                          <a:latin typeface="+mn-lt"/>
                          <a:ea typeface="Calibri" panose="020F0502020204030204" pitchFamily="34" charset="0"/>
                        </a:rPr>
                        <a:t>.</a:t>
                      </a:r>
                    </a:p>
                    <a:p>
                      <a:pPr>
                        <a:spcAft>
                          <a:spcPts val="0"/>
                        </a:spcAft>
                      </a:pPr>
                      <a:endParaRPr lang="fr-BE" sz="1400" noProof="0" dirty="0" smtClean="0">
                        <a:solidFill>
                          <a:srgbClr val="000018"/>
                        </a:solidFill>
                        <a:effectLst/>
                        <a:latin typeface="+mn-lt"/>
                        <a:ea typeface="Calibri" panose="020F0502020204030204" pitchFamily="34" charset="0"/>
                      </a:endParaRPr>
                    </a:p>
                    <a:p>
                      <a:pPr>
                        <a:spcAft>
                          <a:spcPts val="0"/>
                        </a:spcAft>
                      </a:pPr>
                      <a:r>
                        <a:rPr lang="fr-BE" sz="1400" u="sng" kern="1200" dirty="0" smtClean="0">
                          <a:solidFill>
                            <a:schemeClr val="tx1"/>
                          </a:solidFill>
                          <a:effectLst/>
                          <a:latin typeface="+mn-lt"/>
                          <a:ea typeface="+mn-ea"/>
                          <a:cs typeface="+mn-cs"/>
                          <a:hlinkClick r:id="rId3"/>
                        </a:rPr>
                        <a:t>https://intranet.mil.intra/sites/Portal/Documents/2021/20210309_DGHWB_CampagneOSGW_01_F.pdf</a:t>
                      </a:r>
                      <a:endParaRPr lang="fr-BE" sz="1400" u="sng" kern="1200" dirty="0" smtClean="0">
                        <a:solidFill>
                          <a:schemeClr val="tx1"/>
                        </a:solidFill>
                        <a:effectLst/>
                        <a:latin typeface="+mn-lt"/>
                        <a:ea typeface="+mn-ea"/>
                        <a:cs typeface="+mn-cs"/>
                      </a:endParaRPr>
                    </a:p>
                    <a:p>
                      <a:pPr>
                        <a:spcAft>
                          <a:spcPts val="0"/>
                        </a:spcAft>
                      </a:pPr>
                      <a:endParaRPr lang="fr-BE" sz="1400" u="sng" kern="1200" noProof="0" dirty="0" smtClean="0">
                        <a:solidFill>
                          <a:schemeClr val="tx1"/>
                        </a:solidFill>
                        <a:effectLst/>
                        <a:latin typeface="+mn-lt"/>
                        <a:ea typeface="+mn-ea"/>
                        <a:cs typeface="+mn-cs"/>
                      </a:endParaRPr>
                    </a:p>
                    <a:p>
                      <a:pPr>
                        <a:spcAft>
                          <a:spcPts val="0"/>
                        </a:spcAft>
                      </a:pPr>
                      <a:r>
                        <a:rPr lang="fr-BE" sz="1400" noProof="0" dirty="0" smtClean="0">
                          <a:solidFill>
                            <a:srgbClr val="FF0000"/>
                          </a:solidFill>
                          <a:effectLst/>
                          <a:latin typeface="+mn-lt"/>
                          <a:ea typeface="Calibri" panose="020F0502020204030204" pitchFamily="34" charset="0"/>
                        </a:rPr>
                        <a:t>Affiches &gt; PHD</a:t>
                      </a:r>
                    </a:p>
                    <a:p>
                      <a:pPr>
                        <a:spcAft>
                          <a:spcPts val="0"/>
                        </a:spcAft>
                      </a:pPr>
                      <a:r>
                        <a:rPr lang="fr-BE" sz="1400" noProof="0" dirty="0" smtClean="0">
                          <a:solidFill>
                            <a:srgbClr val="FF0000"/>
                          </a:solidFill>
                          <a:effectLst/>
                          <a:latin typeface="+mn-lt"/>
                          <a:ea typeface="Calibri" panose="020F0502020204030204" pitchFamily="34" charset="0"/>
                        </a:rPr>
                        <a:t>Campagne</a:t>
                      </a:r>
                      <a:r>
                        <a:rPr lang="fr-BE" sz="1400" baseline="0" noProof="0" dirty="0" smtClean="0">
                          <a:solidFill>
                            <a:srgbClr val="FF0000"/>
                          </a:solidFill>
                          <a:effectLst/>
                          <a:latin typeface="+mn-lt"/>
                          <a:ea typeface="Calibri" panose="020F0502020204030204" pitchFamily="34" charset="0"/>
                        </a:rPr>
                        <a:t> 2021: toujours pas de nouvelles</a:t>
                      </a:r>
                      <a:endParaRPr lang="fr-BE" sz="1400" noProof="0" dirty="0">
                        <a:solidFill>
                          <a:srgbClr val="FF0000"/>
                        </a:solidFill>
                        <a:effectLst/>
                        <a:latin typeface="+mn-lt"/>
                        <a:ea typeface="Calibri" panose="020F0502020204030204" pitchFamily="34" charset="0"/>
                      </a:endParaRPr>
                    </a:p>
                  </a:txBody>
                  <a:tcPr marL="90170" marR="90170" marT="46990" marB="46990"/>
                </a:tc>
                <a:tc>
                  <a:txBody>
                    <a:bodyPr/>
                    <a:lstStyle/>
                    <a:p>
                      <a:pPr>
                        <a:spcAft>
                          <a:spcPts val="0"/>
                        </a:spcAft>
                      </a:pPr>
                      <a:r>
                        <a:rPr lang="fr-BE" sz="1400" noProof="0" dirty="0">
                          <a:solidFill>
                            <a:srgbClr val="000018"/>
                          </a:solidFill>
                          <a:effectLst/>
                          <a:latin typeface="+mn-lt"/>
                          <a:ea typeface="Calibri" panose="020F0502020204030204" pitchFamily="34" charset="0"/>
                        </a:rPr>
                        <a:t>Affiches, inserts dans brochures d’accueil, </a:t>
                      </a:r>
                      <a:r>
                        <a:rPr lang="fr-BE" sz="1400" noProof="0" dirty="0" smtClean="0">
                          <a:solidFill>
                            <a:srgbClr val="000018"/>
                          </a:solidFill>
                          <a:effectLst/>
                          <a:latin typeface="+mn-lt"/>
                          <a:ea typeface="Calibri" panose="020F0502020204030204" pitchFamily="34" charset="0"/>
                        </a:rPr>
                        <a:t>mailings</a:t>
                      </a:r>
                    </a:p>
                    <a:p>
                      <a:pPr>
                        <a:spcAft>
                          <a:spcPts val="0"/>
                        </a:spcAft>
                      </a:pPr>
                      <a:endParaRPr lang="fr-BE" sz="1400" noProof="0" dirty="0" smtClean="0">
                        <a:solidFill>
                          <a:srgbClr val="000018"/>
                        </a:solidFill>
                        <a:effectLst/>
                        <a:latin typeface="+mn-lt"/>
                        <a:ea typeface="Calibri" panose="020F0502020204030204" pitchFamily="34" charset="0"/>
                      </a:endParaRPr>
                    </a:p>
                    <a:p>
                      <a:pPr>
                        <a:spcAft>
                          <a:spcPts val="0"/>
                        </a:spcAft>
                      </a:pPr>
                      <a:r>
                        <a:rPr lang="fr-BE" sz="1400" kern="1200" noProof="0" dirty="0" smtClean="0">
                          <a:solidFill>
                            <a:srgbClr val="000018"/>
                          </a:solidFill>
                          <a:effectLst/>
                          <a:latin typeface="+mn-lt"/>
                          <a:ea typeface="Calibri" panose="020F0502020204030204" pitchFamily="34" charset="0"/>
                          <a:cs typeface="+mn-cs"/>
                        </a:rPr>
                        <a:t>Au niveau local : 3 Workshops entre le 22 Fev et le 22 Mar 21 pour les membres de la LH du GpM</a:t>
                      </a:r>
                    </a:p>
                    <a:p>
                      <a:pPr>
                        <a:spcAft>
                          <a:spcPts val="0"/>
                        </a:spcAft>
                      </a:pPr>
                      <a:r>
                        <a:rPr lang="fr-BE" sz="1400" kern="1200" noProof="0" dirty="0" smtClean="0">
                          <a:solidFill>
                            <a:schemeClr val="tx1"/>
                          </a:solidFill>
                          <a:effectLst/>
                          <a:latin typeface="+mn-lt"/>
                          <a:ea typeface="Calibri" panose="020F0502020204030204" pitchFamily="34" charset="0"/>
                          <a:cs typeface="+mn-cs"/>
                        </a:rPr>
                        <a:t>Reste un 3</a:t>
                      </a:r>
                      <a:r>
                        <a:rPr lang="fr-BE" sz="1400" kern="1200" baseline="30000" noProof="0" dirty="0" smtClean="0">
                          <a:solidFill>
                            <a:schemeClr val="tx1"/>
                          </a:solidFill>
                          <a:effectLst/>
                          <a:latin typeface="+mn-lt"/>
                          <a:ea typeface="Calibri" panose="020F0502020204030204" pitchFamily="34" charset="0"/>
                          <a:cs typeface="+mn-cs"/>
                        </a:rPr>
                        <a:t>ème</a:t>
                      </a:r>
                      <a:r>
                        <a:rPr lang="fr-BE" sz="1400" kern="1200" baseline="0" noProof="0" dirty="0" smtClean="0">
                          <a:solidFill>
                            <a:schemeClr val="tx1"/>
                          </a:solidFill>
                          <a:effectLst/>
                          <a:latin typeface="+mn-lt"/>
                          <a:ea typeface="Calibri" panose="020F0502020204030204" pitchFamily="34" charset="0"/>
                          <a:cs typeface="+mn-cs"/>
                        </a:rPr>
                        <a:t> WS a tenir</a:t>
                      </a:r>
                      <a:br>
                        <a:rPr lang="fr-BE" sz="1400" kern="1200" baseline="0" noProof="0" dirty="0" smtClean="0">
                          <a:solidFill>
                            <a:schemeClr val="tx1"/>
                          </a:solidFill>
                          <a:effectLst/>
                          <a:latin typeface="+mn-lt"/>
                          <a:ea typeface="Calibri" panose="020F0502020204030204" pitchFamily="34" charset="0"/>
                          <a:cs typeface="+mn-cs"/>
                        </a:rPr>
                      </a:br>
                      <a:r>
                        <a:rPr lang="fr-BE" sz="1400" kern="1200" baseline="0" noProof="0" dirty="0" smtClean="0">
                          <a:solidFill>
                            <a:schemeClr val="tx1"/>
                          </a:solidFill>
                          <a:effectLst/>
                          <a:latin typeface="+mn-lt"/>
                          <a:ea typeface="Calibri" panose="020F0502020204030204" pitchFamily="34" charset="0"/>
                          <a:cs typeface="+mn-cs"/>
                        </a:rPr>
                        <a:t>D’autres WS seront organisés pour d’autres membres de la LH (dates et nombres TBD avec OST)</a:t>
                      </a:r>
                    </a:p>
                    <a:p>
                      <a:pPr>
                        <a:spcAft>
                          <a:spcPts val="0"/>
                        </a:spcAft>
                      </a:pPr>
                      <a:endParaRPr lang="fr-BE" sz="1400" kern="1200" baseline="0" noProof="0" dirty="0" smtClean="0">
                        <a:solidFill>
                          <a:schemeClr val="tx1"/>
                        </a:solidFill>
                        <a:effectLst/>
                        <a:latin typeface="+mn-lt"/>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noProof="0" dirty="0" smtClean="0">
                          <a:solidFill>
                            <a:srgbClr val="000018"/>
                          </a:solidFill>
                          <a:effectLst/>
                          <a:latin typeface="+mn-lt"/>
                          <a:ea typeface="Calibri" panose="020F0502020204030204" pitchFamily="34" charset="0"/>
                          <a:cs typeface="+mn-cs"/>
                        </a:rPr>
                        <a:t>Des « kits » devraient arriver en 2022</a:t>
                      </a:r>
                    </a:p>
                  </a:txBody>
                  <a:tcPr marL="90170" marR="90170" marT="46990" marB="46990"/>
                </a:tc>
                <a:tc>
                  <a:txBody>
                    <a:bodyPr/>
                    <a:lstStyle/>
                    <a:p>
                      <a:pPr>
                        <a:spcAft>
                          <a:spcPts val="0"/>
                        </a:spcAft>
                      </a:pPr>
                      <a:r>
                        <a:rPr lang="fr-BE" sz="1400" noProof="0" dirty="0" smtClean="0">
                          <a:solidFill>
                            <a:srgbClr val="000018"/>
                          </a:solidFill>
                          <a:effectLst/>
                          <a:latin typeface="+mn-lt"/>
                          <a:ea typeface="Calibri" panose="020F0502020204030204" pitchFamily="34" charset="0"/>
                        </a:rPr>
                        <a:t>LH</a:t>
                      </a:r>
                      <a:r>
                        <a:rPr lang="fr-BE" sz="1400" noProof="0" dirty="0">
                          <a:solidFill>
                            <a:srgbClr val="000018"/>
                          </a:solidFill>
                          <a:effectLst/>
                          <a:latin typeface="+mn-lt"/>
                          <a:ea typeface="Calibri" panose="020F0502020204030204" pitchFamily="34" charset="0"/>
                        </a:rPr>
                        <a:t/>
                      </a:r>
                      <a:br>
                        <a:rPr lang="fr-BE" sz="1400" noProof="0" dirty="0">
                          <a:solidFill>
                            <a:srgbClr val="000018"/>
                          </a:solidFill>
                          <a:effectLst/>
                          <a:latin typeface="+mn-lt"/>
                          <a:ea typeface="Calibri" panose="020F0502020204030204" pitchFamily="34" charset="0"/>
                        </a:rPr>
                      </a:br>
                      <a:r>
                        <a:rPr kumimoji="0" lang="fr-BE" sz="1400" b="0" i="0" u="none" strike="noStrike" kern="1200" cap="none" normalizeH="0" baseline="0" noProof="0" dirty="0" smtClean="0">
                          <a:ln>
                            <a:noFill/>
                          </a:ln>
                          <a:solidFill>
                            <a:srgbClr val="000018"/>
                          </a:solidFill>
                          <a:effectLst/>
                          <a:latin typeface="+mn-lt"/>
                          <a:ea typeface="+mn-ea"/>
                          <a:cs typeface="+mn-cs"/>
                        </a:rPr>
                        <a:t>PC </a:t>
                      </a:r>
                      <a:r>
                        <a:rPr kumimoji="0" lang="fr-BE" sz="1400" b="0" i="0" u="none" strike="noStrike" kern="1200" cap="none" normalizeH="0" baseline="0" noProof="0" dirty="0" err="1" smtClean="0">
                          <a:ln>
                            <a:noFill/>
                          </a:ln>
                          <a:solidFill>
                            <a:srgbClr val="000018"/>
                          </a:solidFill>
                          <a:effectLst/>
                          <a:latin typeface="+mn-lt"/>
                          <a:ea typeface="+mn-ea"/>
                          <a:cs typeface="+mn-cs"/>
                        </a:rPr>
                        <a:t>Loc</a:t>
                      </a:r>
                      <a:endParaRPr kumimoji="0" lang="fr-BE" sz="1400" b="0" i="0" u="none" strike="noStrike" kern="1200" cap="none" normalizeH="0" baseline="0" noProof="0" dirty="0" smtClean="0">
                        <a:ln>
                          <a:noFill/>
                        </a:ln>
                        <a:solidFill>
                          <a:srgbClr val="000018"/>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400" b="0" i="0" u="none" strike="noStrike" kern="1200" cap="none" normalizeH="0" baseline="0" noProof="0" dirty="0" smtClean="0">
                          <a:ln>
                            <a:noFill/>
                          </a:ln>
                          <a:solidFill>
                            <a:srgbClr val="000018"/>
                          </a:solidFill>
                          <a:effectLst/>
                          <a:latin typeface="+mn-lt"/>
                          <a:ea typeface="+mn-ea"/>
                          <a:cs typeface="+mn-cs"/>
                        </a:rPr>
                        <a:t>PSA-R Ant FLO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400" b="0" i="0" u="none" strike="noStrike" kern="1200" cap="none" normalizeH="0" baseline="0" noProof="0" dirty="0" smtClean="0">
                          <a:ln>
                            <a:noFill/>
                          </a:ln>
                          <a:solidFill>
                            <a:srgbClr val="000018"/>
                          </a:solidFill>
                          <a:effectLst/>
                          <a:latin typeface="+mn-lt"/>
                          <a:ea typeface="+mn-ea"/>
                          <a:cs typeface="+mn-cs"/>
                        </a:rPr>
                        <a:t>CPAP </a:t>
                      </a:r>
                    </a:p>
                  </a:txBody>
                  <a:tcPr marL="90170" marR="90170" marT="46990" marB="469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noProof="0" dirty="0" smtClean="0">
                          <a:solidFill>
                            <a:srgbClr val="000018"/>
                          </a:solidFill>
                          <a:effectLst/>
                          <a:latin typeface="+mn-lt"/>
                          <a:ea typeface="Calibri" panose="020F0502020204030204" pitchFamily="34" charset="0"/>
                          <a:cs typeface="+mn-cs"/>
                        </a:rPr>
                        <a:t>EC</a:t>
                      </a:r>
                    </a:p>
                  </a:txBody>
                  <a:tcPr marL="90170" marR="90170" marT="46990" marB="46990"/>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25</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7" name="Flowchart: Connector 6"/>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10967702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CC28852-9865-425A-AD48-1BA01D57BEBA}" type="slidenum">
              <a:rPr lang="fr-BE" smtClean="0"/>
              <a:t>26</a:t>
            </a:fld>
            <a:endParaRPr lang="fr-BE"/>
          </a:p>
        </p:txBody>
      </p:sp>
    </p:spTree>
    <p:extLst>
      <p:ext uri="{BB962C8B-B14F-4D97-AF65-F5344CB8AC3E}">
        <p14:creationId xmlns:p14="http://schemas.microsoft.com/office/powerpoint/2010/main" val="32320669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09-HR-01</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1623497"/>
              </p:ext>
            </p:extLst>
          </p:nvPr>
        </p:nvGraphicFramePr>
        <p:xfrm>
          <a:off x="457200" y="1600201"/>
          <a:ext cx="8229600" cy="5090160"/>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368152">
                  <a:extLst>
                    <a:ext uri="{9D8B030D-6E8A-4147-A177-3AD203B41FA5}">
                      <a16:colId xmlns:a16="http://schemas.microsoft.com/office/drawing/2014/main" val="1057313668"/>
                    </a:ext>
                  </a:extLst>
                </a:gridCol>
                <a:gridCol w="1584176">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91991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3573185">
                <a:tc>
                  <a:txBody>
                    <a:bodyPr/>
                    <a:lstStyle/>
                    <a:p>
                      <a:r>
                        <a:rPr lang="fr-BE" sz="1400" dirty="0" smtClean="0"/>
                        <a:t>09-HR-01 – Politique relative aux produits psychoactifs (e. a. drogues &amp; alcool)</a:t>
                      </a:r>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r>
                        <a:rPr lang="fr-BE" sz="1400" b="1" dirty="0" smtClean="0"/>
                        <a:t>SANS</a:t>
                      </a:r>
                      <a:r>
                        <a:rPr lang="fr-BE" sz="1400" b="1" baseline="0" dirty="0" smtClean="0"/>
                        <a:t> IMPACT SUR LES PLP</a:t>
                      </a:r>
                      <a:endParaRPr lang="fr-BE" sz="1400" b="1" dirty="0" smtClean="0"/>
                    </a:p>
                  </a:txBody>
                  <a:tcPr/>
                </a:tc>
                <a:tc>
                  <a:txBody>
                    <a:bodyPr/>
                    <a:lstStyle/>
                    <a:p>
                      <a:r>
                        <a:rPr lang="fr-BE" sz="1400" dirty="0" smtClean="0"/>
                        <a:t>Prévenir/diminuer le dysfonctionnement, l’exposition à des risques plus élevés, les accidents de travail &amp; les dommages dus à la consommation</a:t>
                      </a:r>
                    </a:p>
                    <a:p>
                      <a:endParaRPr lang="fr-BE" sz="1400" dirty="0" smtClean="0"/>
                    </a:p>
                    <a:p>
                      <a:r>
                        <a:rPr lang="fr-BE" sz="1400" dirty="0" smtClean="0"/>
                        <a:t>Formalisation de la Pol après </a:t>
                      </a:r>
                      <a:r>
                        <a:rPr lang="fr-BE" sz="1400" dirty="0" err="1" smtClean="0"/>
                        <a:t>Valid</a:t>
                      </a:r>
                      <a:r>
                        <a:rPr lang="fr-BE" sz="1400" dirty="0" smtClean="0"/>
                        <a:t> Cab </a:t>
                      </a:r>
                      <a:r>
                        <a:rPr lang="fr-BE" sz="1400" dirty="0" err="1" smtClean="0"/>
                        <a:t>MoD</a:t>
                      </a:r>
                      <a:r>
                        <a:rPr lang="fr-BE" sz="1400" dirty="0" smtClean="0"/>
                        <a:t>: adaptation de la législation ainsi que les </a:t>
                      </a:r>
                      <a:r>
                        <a:rPr lang="fr-BE" sz="1400" dirty="0" err="1" smtClean="0"/>
                        <a:t>Dir</a:t>
                      </a:r>
                      <a:r>
                        <a:rPr lang="fr-BE" sz="1400" dirty="0" smtClean="0"/>
                        <a:t> internes </a:t>
                      </a:r>
                    </a:p>
                  </a:txBody>
                  <a:tcPr/>
                </a:tc>
                <a:tc>
                  <a:txBody>
                    <a:bodyPr/>
                    <a:lstStyle/>
                    <a:p>
                      <a:r>
                        <a:rPr lang="fr-BE" sz="1400" dirty="0" smtClean="0"/>
                        <a:t>Analyse des directives existantes</a:t>
                      </a:r>
                    </a:p>
                    <a:p>
                      <a:r>
                        <a:rPr lang="fr-BE" sz="1400" dirty="0" smtClean="0"/>
                        <a:t>Adaptation des directives diverses</a:t>
                      </a:r>
                    </a:p>
                    <a:p>
                      <a:r>
                        <a:rPr lang="fr-BE" sz="1400" dirty="0" smtClean="0"/>
                        <a:t>Concertation</a:t>
                      </a:r>
                    </a:p>
                    <a:p>
                      <a:r>
                        <a:rPr lang="fr-BE" sz="1400" dirty="0" smtClean="0"/>
                        <a:t>Communication</a:t>
                      </a:r>
                      <a:r>
                        <a:rPr lang="fr-BE" sz="1400" baseline="0" dirty="0" smtClean="0"/>
                        <a:t> et implémentation de la politique</a:t>
                      </a:r>
                    </a:p>
                    <a:p>
                      <a:r>
                        <a:rPr lang="fr-BE" sz="1400" baseline="0" dirty="0" smtClean="0"/>
                        <a:t>Evaluation de la politique</a:t>
                      </a:r>
                      <a:endParaRPr lang="fr-BE" sz="1400" dirty="0"/>
                    </a:p>
                  </a:txBody>
                  <a:tcPr/>
                </a:tc>
                <a:tc>
                  <a:txBody>
                    <a:bodyPr/>
                    <a:lstStyle/>
                    <a:p>
                      <a:r>
                        <a:rPr lang="fr-BE" sz="1400" dirty="0" smtClean="0"/>
                        <a:t>Voir Par 4.a.(5) de la directive </a:t>
                      </a:r>
                      <a:r>
                        <a:rPr lang="fr-BE" sz="1400" dirty="0" smtClean="0">
                          <a:hlinkClick r:id="rId3"/>
                        </a:rPr>
                        <a:t>ACWB-SPS-WRKPR-009</a:t>
                      </a:r>
                      <a:endParaRPr lang="fr-BE" sz="1400" dirty="0" smtClean="0"/>
                    </a:p>
                    <a:p>
                      <a:endParaRPr lang="fr-BE" sz="1400" dirty="0" smtClean="0"/>
                    </a:p>
                    <a:p>
                      <a:r>
                        <a:rPr lang="fr-BE" sz="1400" dirty="0" smtClean="0">
                          <a:solidFill>
                            <a:schemeClr val="tx1"/>
                          </a:solidFill>
                        </a:rPr>
                        <a:t>Les Sv adéquats de DGHR en collaboration avec DG </a:t>
                      </a:r>
                      <a:r>
                        <a:rPr lang="fr-BE" sz="1400" dirty="0" err="1" smtClean="0">
                          <a:solidFill>
                            <a:schemeClr val="tx1"/>
                          </a:solidFill>
                        </a:rPr>
                        <a:t>Jur</a:t>
                      </a:r>
                      <a:endParaRPr lang="fr-BE" sz="1400" dirty="0" smtClean="0">
                        <a:solidFill>
                          <a:schemeClr val="tx1"/>
                        </a:solidFill>
                      </a:endParaRPr>
                    </a:p>
                    <a:p>
                      <a:endParaRPr lang="fr-BE" sz="1400" dirty="0" smtClean="0">
                        <a:solidFill>
                          <a:schemeClr val="tx1"/>
                        </a:solidFill>
                      </a:endParaRPr>
                    </a:p>
                    <a:p>
                      <a:r>
                        <a:rPr lang="fr-BE" sz="1400" dirty="0" smtClean="0">
                          <a:solidFill>
                            <a:schemeClr val="tx1"/>
                          </a:solidFill>
                        </a:rPr>
                        <a:t>Campagnes systématiquement publiées via AMU au</a:t>
                      </a:r>
                      <a:r>
                        <a:rPr lang="fr-BE" sz="1400" baseline="0" dirty="0" smtClean="0">
                          <a:solidFill>
                            <a:schemeClr val="tx1"/>
                          </a:solidFill>
                        </a:rPr>
                        <a:t> niveau du 2WTac</a:t>
                      </a:r>
                      <a:endParaRPr lang="fr-BE" sz="1400" dirty="0" smtClean="0">
                        <a:solidFill>
                          <a:schemeClr val="tx1"/>
                        </a:solidFill>
                      </a:endParaRPr>
                    </a:p>
                  </a:txBody>
                  <a:tcPr/>
                </a:tc>
                <a:tc>
                  <a:txBody>
                    <a:bodyPr/>
                    <a:lstStyle/>
                    <a:p>
                      <a:r>
                        <a:rPr lang="fr-BE" sz="1400" kern="1200" baseline="0" dirty="0" smtClean="0">
                          <a:solidFill>
                            <a:schemeClr val="tx1"/>
                          </a:solidFill>
                          <a:latin typeface="+mn-lt"/>
                          <a:ea typeface="+mn-ea"/>
                          <a:cs typeface="+mn-cs"/>
                        </a:rPr>
                        <a:t>DGHR &amp; SIPPT</a:t>
                      </a:r>
                      <a:endParaRPr lang="fr-BE" sz="1400" kern="1200" baseline="0" dirty="0">
                        <a:solidFill>
                          <a:schemeClr val="tx1"/>
                        </a:solidFill>
                        <a:latin typeface="+mn-lt"/>
                        <a:ea typeface="+mn-ea"/>
                        <a:cs typeface="+mn-cs"/>
                      </a:endParaRPr>
                    </a:p>
                  </a:txBody>
                  <a:tcPr/>
                </a:tc>
                <a:tc>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3</a:t>
            </a:fld>
            <a:endParaRPr lang="fr-BE"/>
          </a:p>
        </p:txBody>
      </p:sp>
      <p:sp>
        <p:nvSpPr>
          <p:cNvPr id="7"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3439063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11-MR-01</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235490678"/>
              </p:ext>
            </p:extLst>
          </p:nvPr>
        </p:nvGraphicFramePr>
        <p:xfrm>
          <a:off x="457200" y="1600201"/>
          <a:ext cx="8229600" cy="5065191"/>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800200">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91991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3573185">
                <a:tc>
                  <a:txBody>
                    <a:bodyPr/>
                    <a:lstStyle/>
                    <a:p>
                      <a:r>
                        <a:rPr lang="fr-BE" sz="1400" dirty="0" smtClean="0"/>
                        <a:t>11-MR-01 - Ateliers avec des risques spécifiques</a:t>
                      </a:r>
                    </a:p>
                  </a:txBody>
                  <a:tcPr/>
                </a:tc>
                <a:tc>
                  <a:txBody>
                    <a:bodyPr/>
                    <a:lstStyle/>
                    <a:p>
                      <a:r>
                        <a:rPr lang="fr-BE" sz="1400" kern="1200" baseline="0" dirty="0" smtClean="0">
                          <a:solidFill>
                            <a:schemeClr val="tx1"/>
                          </a:solidFill>
                          <a:latin typeface="+mn-lt"/>
                          <a:ea typeface="+mn-ea"/>
                          <a:cs typeface="+mn-cs"/>
                        </a:rPr>
                        <a:t>Implémentation et suivi de la procédure spécifique concernant l’établissement d’un « Dossier d’atelier » (WDA) pour chacun des ateliers reconnus de la Défense</a:t>
                      </a:r>
                    </a:p>
                    <a:p>
                      <a:endParaRPr lang="fr-BE" sz="1400" kern="1200" baseline="0" dirty="0" smtClean="0">
                        <a:solidFill>
                          <a:schemeClr val="tx1"/>
                        </a:solidFill>
                        <a:latin typeface="+mn-lt"/>
                        <a:ea typeface="+mn-ea"/>
                        <a:cs typeface="+mn-cs"/>
                      </a:endParaRPr>
                    </a:p>
                  </a:txBody>
                  <a:tcPr/>
                </a:tc>
                <a:tc>
                  <a:txBody>
                    <a:bodyPr/>
                    <a:lstStyle/>
                    <a:p>
                      <a:r>
                        <a:rPr lang="fr-BE" sz="1400" dirty="0" smtClean="0"/>
                        <a:t>Il est demandé :</a:t>
                      </a:r>
                    </a:p>
                    <a:p>
                      <a:r>
                        <a:rPr lang="fr-BE" sz="1400" dirty="0" smtClean="0"/>
                        <a:t>- Au Chefs de Corps et/ou Comd de Qu d’appliquer la directive dossier d’atelier pour chaque At avec des risques spécifiques sous sa responsabilité  (rédaction WDA « </a:t>
                      </a:r>
                      <a:r>
                        <a:rPr lang="fr-BE" sz="1400" dirty="0" err="1" smtClean="0"/>
                        <a:t>Werkplaatsdossier</a:t>
                      </a:r>
                      <a:r>
                        <a:rPr lang="fr-BE" sz="1400" dirty="0" smtClean="0"/>
                        <a:t> / Dossier</a:t>
                      </a:r>
                      <a:r>
                        <a:rPr lang="fr-BE" sz="1400" baseline="0" dirty="0" smtClean="0"/>
                        <a:t> d’Atelier »)</a:t>
                      </a:r>
                      <a:r>
                        <a:rPr lang="fr-BE" sz="1400" dirty="0" smtClean="0"/>
                        <a:t> et encodage ILIAS de chaque At)</a:t>
                      </a:r>
                    </a:p>
                    <a:p>
                      <a:r>
                        <a:rPr lang="fr-BE" sz="1400" dirty="0" smtClean="0"/>
                        <a:t>- aux Présidents des CCB de mettre ce point à l’ordre du jour des CCB pour le suivi continu des dossiers d’At</a:t>
                      </a:r>
                    </a:p>
                  </a:txBody>
                  <a:tcPr/>
                </a:tc>
                <a:tc>
                  <a:txBody>
                    <a:bodyPr/>
                    <a:lstStyle/>
                    <a:p>
                      <a:r>
                        <a:rPr lang="fr-BE" sz="1400" dirty="0" smtClean="0"/>
                        <a:t>Inventaire par type d’atelier (At connus et reconnus) disponible sur </a:t>
                      </a:r>
                      <a:r>
                        <a:rPr lang="fr-BE" sz="1400" dirty="0" smtClean="0">
                          <a:hlinkClick r:id="rId3"/>
                        </a:rPr>
                        <a:t>SHAREPOINT Infra</a:t>
                      </a:r>
                      <a:r>
                        <a:rPr lang="fr-BE" sz="1400" dirty="0" smtClean="0"/>
                        <a:t>.  Directive dossier d’At (</a:t>
                      </a:r>
                      <a:r>
                        <a:rPr lang="fr-BE" sz="1400" dirty="0" smtClean="0">
                          <a:hlinkClick r:id="rId4"/>
                        </a:rPr>
                        <a:t>DGMR- SPS-DSINFR-IDXX-002</a:t>
                      </a:r>
                      <a:r>
                        <a:rPr lang="fr-BE" sz="1400" dirty="0" smtClean="0"/>
                        <a:t>) disponible sur EDir.</a:t>
                      </a:r>
                    </a:p>
                    <a:p>
                      <a:r>
                        <a:rPr lang="fr-BE" sz="1400" dirty="0" smtClean="0"/>
                        <a:t>En cas de questions, contacter le GestMat (MR C&amp;I/D/L pour l’atelier même et MR SYS-S/U/O pour les machines) afin de clarifier les choses et de remédier aux problèmes rencontrés.</a:t>
                      </a:r>
                    </a:p>
                  </a:txBody>
                  <a:tcPr/>
                </a:tc>
                <a:tc>
                  <a:txBody>
                    <a:bodyPr/>
                    <a:lstStyle/>
                    <a:p>
                      <a:r>
                        <a:rPr lang="fr-BE" sz="1400" dirty="0" err="1" smtClean="0"/>
                        <a:t>AsPrev</a:t>
                      </a:r>
                      <a:endParaRPr lang="fr-BE" sz="1400" dirty="0" smtClean="0"/>
                    </a:p>
                    <a:p>
                      <a:r>
                        <a:rPr lang="fr-BE" sz="1400" dirty="0" smtClean="0"/>
                        <a:t>1</a:t>
                      </a:r>
                      <a:r>
                        <a:rPr lang="fr-BE" sz="1400" baseline="30000" dirty="0" smtClean="0"/>
                        <a:t>er</a:t>
                      </a:r>
                      <a:r>
                        <a:rPr lang="fr-BE" sz="1400" dirty="0" smtClean="0"/>
                        <a:t> et 2</a:t>
                      </a:r>
                      <a:r>
                        <a:rPr lang="fr-BE" sz="1400" baseline="30000" dirty="0" smtClean="0"/>
                        <a:t>ème</a:t>
                      </a:r>
                      <a:r>
                        <a:rPr lang="fr-BE" sz="1400" dirty="0" smtClean="0"/>
                        <a:t> Ech</a:t>
                      </a:r>
                    </a:p>
                    <a:p>
                      <a:r>
                        <a:rPr lang="fr-BE" sz="1400" dirty="0" err="1" smtClean="0"/>
                        <a:t>GpM</a:t>
                      </a:r>
                      <a:endParaRPr lang="fr-BE" sz="1400" dirty="0" smtClean="0"/>
                    </a:p>
                    <a:p>
                      <a:r>
                        <a:rPr lang="fr-BE" sz="1400" dirty="0" smtClean="0"/>
                        <a:t>UTE</a:t>
                      </a:r>
                    </a:p>
                    <a:p>
                      <a:endParaRPr lang="fr-BE" sz="1400" dirty="0" smtClean="0"/>
                    </a:p>
                    <a:p>
                      <a:r>
                        <a:rPr lang="fr-BE" sz="1400" baseline="0" dirty="0" smtClean="0">
                          <a:solidFill>
                            <a:srgbClr val="FF0000"/>
                          </a:solidFill>
                          <a:hlinkClick r:id="rId5" action="ppaction://hlinkfile"/>
                        </a:rPr>
                        <a:t>Situation</a:t>
                      </a:r>
                      <a:endParaRPr lang="fr-BE" sz="1400" baseline="0" dirty="0" smtClean="0">
                        <a:solidFill>
                          <a:srgbClr val="FF0000"/>
                        </a:solidFill>
                      </a:endParaRPr>
                    </a:p>
                    <a:p>
                      <a:endParaRPr lang="fr-BE" sz="1400" baseline="0" dirty="0" smtClean="0">
                        <a:solidFill>
                          <a:srgbClr val="FF0000"/>
                        </a:solidFill>
                      </a:endParaRPr>
                    </a:p>
                    <a:p>
                      <a:r>
                        <a:rPr lang="fr-BE" sz="1400" baseline="0" dirty="0" err="1" smtClean="0">
                          <a:solidFill>
                            <a:schemeClr val="tx1"/>
                          </a:solidFill>
                          <a:hlinkClick r:id="rId6" action="ppaction://hlinkfile"/>
                        </a:rPr>
                        <a:t>Sit</a:t>
                      </a:r>
                      <a:r>
                        <a:rPr lang="fr-BE" sz="1400" baseline="0" dirty="0" smtClean="0">
                          <a:solidFill>
                            <a:schemeClr val="tx1"/>
                          </a:solidFill>
                          <a:hlinkClick r:id="rId6" action="ppaction://hlinkfile"/>
                        </a:rPr>
                        <a:t> Erik Duchemin</a:t>
                      </a:r>
                      <a:endParaRPr lang="fr-BE" sz="1400" baseline="0" dirty="0" smtClean="0">
                        <a:solidFill>
                          <a:schemeClr val="tx1"/>
                        </a:solidFill>
                      </a:endParaRPr>
                    </a:p>
                    <a:p>
                      <a:endParaRPr lang="fr-BE" sz="1400" baseline="0" dirty="0" smtClean="0">
                        <a:solidFill>
                          <a:srgbClr val="FF0000"/>
                        </a:solidFill>
                      </a:endParaRPr>
                    </a:p>
                    <a:p>
                      <a:r>
                        <a:rPr lang="fr-BE" sz="1400" baseline="0" dirty="0" smtClean="0">
                          <a:solidFill>
                            <a:schemeClr val="tx1"/>
                          </a:solidFill>
                        </a:rPr>
                        <a:t>Révision des 7 dossiers At </a:t>
                      </a:r>
                      <a:r>
                        <a:rPr lang="fr-BE" sz="1400" kern="1200" baseline="0" dirty="0" smtClean="0">
                          <a:solidFill>
                            <a:schemeClr val="tx1"/>
                          </a:solidFill>
                          <a:latin typeface="+mn-lt"/>
                          <a:ea typeface="+mn-ea"/>
                          <a:cs typeface="+mn-cs"/>
                        </a:rPr>
                        <a:t>(réalisation à 99%)</a:t>
                      </a:r>
                    </a:p>
                  </a:txBody>
                  <a:tcPr/>
                </a:tc>
                <a:tc>
                  <a:txBody>
                    <a:bodyPr/>
                    <a:lstStyle/>
                    <a:p>
                      <a:pPr algn="ctr"/>
                      <a:r>
                        <a:rPr lang="fr-BE" sz="1400" dirty="0" smtClean="0"/>
                        <a:t>EC</a:t>
                      </a:r>
                    </a:p>
                    <a:p>
                      <a:pPr algn="ctr"/>
                      <a:endParaRPr lang="fr-BE" sz="1400" dirty="0" smtClean="0"/>
                    </a:p>
                    <a:p>
                      <a:pPr algn="ctr"/>
                      <a:r>
                        <a:rPr lang="fr-BE" sz="1200" dirty="0" smtClean="0"/>
                        <a:t>Dead</a:t>
                      </a:r>
                      <a:r>
                        <a:rPr lang="fr-BE" sz="1200" baseline="0" dirty="0" smtClean="0"/>
                        <a:t> line</a:t>
                      </a:r>
                      <a:r>
                        <a:rPr lang="fr-BE" sz="1200" dirty="0" smtClean="0"/>
                        <a:t> 31 Dec 22</a:t>
                      </a:r>
                      <a:endParaRPr lang="fr-BE" sz="1200" dirty="0"/>
                    </a:p>
                  </a:txBody>
                  <a:tcPr/>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4</a:t>
            </a:fld>
            <a:endParaRPr lang="fr-BE"/>
          </a:p>
        </p:txBody>
      </p:sp>
      <p:sp>
        <p:nvSpPr>
          <p:cNvPr id="5" name="Footer Placeholder 2"/>
          <p:cNvSpPr txBox="1">
            <a:spLocks noGrp="1"/>
          </p:cNvSpPr>
          <p:nvPr/>
        </p:nvSpPr>
        <p:spPr bwMode="auto">
          <a:xfrm>
            <a:off x="2124075" y="6536134"/>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7" name="Flowchart: Connector 6"/>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42527451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16-WB-02</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359362810"/>
              </p:ext>
            </p:extLst>
          </p:nvPr>
        </p:nvGraphicFramePr>
        <p:xfrm>
          <a:off x="457200" y="1600201"/>
          <a:ext cx="8229600" cy="4851831"/>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800200">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91991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
                      </a:r>
                    </a:p>
                    <a:p>
                      <a:pPr algn="ctr"/>
                      <a:r>
                        <a:rPr lang="fr-BE" sz="1400" dirty="0" err="1" smtClean="0"/>
                        <a:t>atériel</a:t>
                      </a:r>
                      <a:r>
                        <a:rPr lang="fr-BE" sz="1400" dirty="0" smtClean="0"/>
                        <a:t>,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3573185">
                <a:tc>
                  <a:txBody>
                    <a:bodyPr/>
                    <a:lstStyle/>
                    <a:p>
                      <a:r>
                        <a:rPr lang="fr-BE" sz="1400" dirty="0" smtClean="0"/>
                        <a:t>16-WB-02 – Développement d’une politique de prévention du burnout à la Défense</a:t>
                      </a:r>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b="1" dirty="0" smtClean="0"/>
                        <a:t>SANS</a:t>
                      </a:r>
                      <a:r>
                        <a:rPr lang="fr-BE" sz="1400" b="1" baseline="0" dirty="0" smtClean="0"/>
                        <a:t> IMPACT SUR LES PLP</a:t>
                      </a:r>
                      <a:endParaRPr lang="fr-BE" sz="1400" b="1" dirty="0" smtClean="0"/>
                    </a:p>
                    <a:p>
                      <a:endParaRPr lang="fr-BE" sz="1400" dirty="0" smtClean="0"/>
                    </a:p>
                  </a:txBody>
                  <a:tcPr/>
                </a:tc>
                <a:tc>
                  <a:txBody>
                    <a:bodyPr/>
                    <a:lstStyle/>
                    <a:p>
                      <a:pPr marL="285750" indent="-285750">
                        <a:buFontTx/>
                        <a:buChar char="-"/>
                      </a:pPr>
                      <a:r>
                        <a:rPr lang="fr-BE" sz="1400" dirty="0" smtClean="0"/>
                        <a:t>Informer le Pers, sensibiliser et former le cadre à la </a:t>
                      </a:r>
                      <a:r>
                        <a:rPr lang="fr-BE" sz="1400" dirty="0" err="1" smtClean="0"/>
                        <a:t>Prev</a:t>
                      </a:r>
                      <a:r>
                        <a:rPr lang="fr-BE" sz="1400" dirty="0" smtClean="0"/>
                        <a:t> du burnout</a:t>
                      </a:r>
                    </a:p>
                    <a:p>
                      <a:pPr marL="285750" indent="-285750">
                        <a:buFontTx/>
                        <a:buChar char="-"/>
                      </a:pPr>
                      <a:r>
                        <a:rPr lang="fr-BE" sz="1400" dirty="0" smtClean="0"/>
                        <a:t>Détection</a:t>
                      </a:r>
                      <a:r>
                        <a:rPr lang="fr-BE" sz="1400" baseline="0" dirty="0" smtClean="0"/>
                        <a:t> précoce</a:t>
                      </a:r>
                    </a:p>
                    <a:p>
                      <a:pPr marL="285750" indent="-285750">
                        <a:buFontTx/>
                        <a:buChar char="-"/>
                      </a:pPr>
                      <a:r>
                        <a:rPr lang="fr-BE" sz="1400" baseline="0" dirty="0" smtClean="0"/>
                        <a:t>Processus d’Inter et trajet d’accompagnement</a:t>
                      </a:r>
                    </a:p>
                    <a:p>
                      <a:pPr marL="285750" indent="-285750">
                        <a:buFontTx/>
                        <a:buChar char="-"/>
                      </a:pPr>
                      <a:r>
                        <a:rPr lang="fr-BE" sz="1400" baseline="0" dirty="0" smtClean="0"/>
                        <a:t>Politique de réintégration</a:t>
                      </a:r>
                      <a:endParaRPr lang="fr-BE" sz="1400" dirty="0" smtClean="0"/>
                    </a:p>
                  </a:txBody>
                  <a:tcPr/>
                </a:tc>
                <a:tc>
                  <a:txBody>
                    <a:bodyPr/>
                    <a:lstStyle/>
                    <a:p>
                      <a:r>
                        <a:rPr lang="fr-BE" sz="1400" dirty="0" smtClean="0"/>
                        <a:t>Elaborer outil standardisé pour mesurer</a:t>
                      </a:r>
                      <a:r>
                        <a:rPr lang="fr-BE" sz="1400" baseline="0" dirty="0" smtClean="0"/>
                        <a:t> le risque</a:t>
                      </a:r>
                    </a:p>
                    <a:p>
                      <a:r>
                        <a:rPr lang="fr-BE" sz="1400" baseline="0" dirty="0" smtClean="0"/>
                        <a:t>Informer/former Pers (</a:t>
                      </a:r>
                      <a:r>
                        <a:rPr lang="fr-BE" sz="1400" baseline="0" dirty="0" err="1" smtClean="0"/>
                        <a:t>Def</a:t>
                      </a:r>
                      <a:r>
                        <a:rPr lang="fr-BE" sz="1400" baseline="0" dirty="0" smtClean="0"/>
                        <a:t>, Clé, cadre)</a:t>
                      </a:r>
                    </a:p>
                    <a:p>
                      <a:r>
                        <a:rPr lang="fr-BE" sz="1400" baseline="0" dirty="0" smtClean="0"/>
                        <a:t>Créer processus d’Inter et déterminer trajet d’accompagnement</a:t>
                      </a:r>
                    </a:p>
                    <a:p>
                      <a:r>
                        <a:rPr lang="fr-BE" sz="1400" baseline="0" dirty="0" smtClean="0"/>
                        <a:t>Evaluer l’efficacité des mesures</a:t>
                      </a:r>
                    </a:p>
                    <a:p>
                      <a:r>
                        <a:rPr lang="fr-BE" sz="1400" baseline="0" dirty="0" smtClean="0"/>
                        <a:t>Rédiger guides</a:t>
                      </a:r>
                    </a:p>
                    <a:p>
                      <a:r>
                        <a:rPr lang="fr-BE" sz="1400" baseline="0" dirty="0" smtClean="0"/>
                        <a:t>Lutter contre facteurs à risques et développer facteurs protecteurs</a:t>
                      </a:r>
                    </a:p>
                    <a:p>
                      <a:r>
                        <a:rPr lang="fr-BE" sz="1400" baseline="0" dirty="0" smtClean="0"/>
                        <a:t>Définir trajet réintégration</a:t>
                      </a:r>
                    </a:p>
                    <a:p>
                      <a:r>
                        <a:rPr lang="fr-BE" sz="1400" baseline="0" dirty="0" smtClean="0"/>
                        <a:t>Adapter procédures / Reg</a:t>
                      </a:r>
                      <a:endParaRPr lang="fr-BE" sz="1400" dirty="0" smtClean="0"/>
                    </a:p>
                  </a:txBody>
                  <a:tcPr/>
                </a:tc>
                <a:tc>
                  <a:txBody>
                    <a:bodyPr/>
                    <a:lstStyle/>
                    <a:p>
                      <a:r>
                        <a:rPr lang="fr-BE" sz="1400" dirty="0" smtClean="0"/>
                        <a:t>Plateforme</a:t>
                      </a:r>
                      <a:r>
                        <a:rPr lang="fr-BE" sz="1400" baseline="0" dirty="0" smtClean="0"/>
                        <a:t> PSMR </a:t>
                      </a:r>
                      <a:r>
                        <a:rPr lang="fr-BE" sz="1400" baseline="0" dirty="0" err="1" smtClean="0"/>
                        <a:t>Def</a:t>
                      </a:r>
                      <a:endParaRPr lang="fr-BE" sz="1400" baseline="0" dirty="0" smtClean="0"/>
                    </a:p>
                    <a:p>
                      <a:r>
                        <a:rPr lang="fr-BE" sz="1400" baseline="0" dirty="0" err="1" smtClean="0"/>
                        <a:t>WGp</a:t>
                      </a:r>
                      <a:r>
                        <a:rPr lang="fr-BE" sz="1400" baseline="0" dirty="0" smtClean="0"/>
                        <a:t> </a:t>
                      </a:r>
                      <a:r>
                        <a:rPr lang="fr-BE" sz="1400" baseline="0" dirty="0" err="1" smtClean="0"/>
                        <a:t>Burnout@Def</a:t>
                      </a:r>
                      <a:endParaRPr lang="fr-BE" sz="1400" baseline="0" dirty="0" smtClean="0"/>
                    </a:p>
                    <a:p>
                      <a:r>
                        <a:rPr lang="fr-BE" sz="1400" baseline="0" dirty="0" smtClean="0"/>
                        <a:t>Réunions périodiques</a:t>
                      </a:r>
                    </a:p>
                    <a:p>
                      <a:r>
                        <a:rPr lang="fr-BE" sz="1400" baseline="0" dirty="0" smtClean="0"/>
                        <a:t>Réunions Tech avec HOC</a:t>
                      </a:r>
                    </a:p>
                    <a:p>
                      <a:r>
                        <a:rPr lang="fr-BE" sz="1400" baseline="0" smtClean="0"/>
                        <a:t>Réunions de suivi PGP</a:t>
                      </a:r>
                      <a:endParaRPr lang="fr-BE" sz="1400" dirty="0" smtClean="0"/>
                    </a:p>
                  </a:txBody>
                  <a:tcPr/>
                </a:tc>
                <a:tc>
                  <a:txBody>
                    <a:bodyPr/>
                    <a:lstStyle/>
                    <a:p>
                      <a:r>
                        <a:rPr lang="fr-BE" sz="1400" dirty="0" smtClean="0"/>
                        <a:t>Cel PSMR de DG-H&amp;WB sous la direction de la Transition Team</a:t>
                      </a:r>
                      <a:endParaRPr lang="fr-BE" sz="1400" dirty="0"/>
                    </a:p>
                  </a:txBody>
                  <a:tcPr/>
                </a:tc>
                <a:tc>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5</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3878811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17-MR-01</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624963851"/>
              </p:ext>
            </p:extLst>
          </p:nvPr>
        </p:nvGraphicFramePr>
        <p:xfrm>
          <a:off x="457200" y="1600201"/>
          <a:ext cx="8229600" cy="4493096"/>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800200">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91991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1191062">
                <a:tc rowSpan="3">
                  <a:txBody>
                    <a:bodyPr/>
                    <a:lstStyle/>
                    <a:p>
                      <a:r>
                        <a:rPr lang="fr-BE" sz="1400" dirty="0" smtClean="0"/>
                        <a:t>17-MR-01-Sécurité  des champs </a:t>
                      </a:r>
                      <a:r>
                        <a:rPr lang="fr-BE" sz="1400" dirty="0" err="1" smtClean="0"/>
                        <a:t>électro-magnétiques</a:t>
                      </a:r>
                      <a:endParaRPr lang="fr-BE" sz="1400" dirty="0" smtClean="0"/>
                    </a:p>
                  </a:txBody>
                  <a:tcPr/>
                </a:tc>
                <a:tc rowSpan="3">
                  <a:txBody>
                    <a:bodyPr/>
                    <a:lstStyle/>
                    <a:p>
                      <a:r>
                        <a:rPr lang="fr-BE" sz="1400" dirty="0" smtClean="0"/>
                        <a:t>Inventorier le Mat/Infra concerné</a:t>
                      </a:r>
                    </a:p>
                    <a:p>
                      <a:r>
                        <a:rPr lang="fr-BE" sz="1400" dirty="0" smtClean="0"/>
                        <a:t>Identifier le Pers à risques particuliers</a:t>
                      </a:r>
                    </a:p>
                    <a:p>
                      <a:r>
                        <a:rPr lang="fr-BE" sz="1400" dirty="0" smtClean="0"/>
                        <a:t>Evaluation des risques</a:t>
                      </a:r>
                    </a:p>
                    <a:p>
                      <a:r>
                        <a:rPr lang="fr-BE" sz="1400" dirty="0" smtClean="0"/>
                        <a:t>Ancrer la gestion globale en SPS</a:t>
                      </a:r>
                    </a:p>
                    <a:p>
                      <a:r>
                        <a:rPr lang="fr-BE" sz="1400" dirty="0" smtClean="0"/>
                        <a:t>Implémentation des</a:t>
                      </a:r>
                      <a:r>
                        <a:rPr lang="fr-BE" sz="1400" baseline="0" dirty="0" smtClean="0"/>
                        <a:t> mesures de prévention</a:t>
                      </a:r>
                      <a:endParaRPr lang="fr-BE" sz="1400" dirty="0" smtClean="0"/>
                    </a:p>
                  </a:txBody>
                  <a:tcPr/>
                </a:tc>
                <a:tc>
                  <a:txBody>
                    <a:bodyPr/>
                    <a:lstStyle/>
                    <a:p>
                      <a:r>
                        <a:rPr lang="fr-BE" sz="1400" dirty="0" smtClean="0"/>
                        <a:t>1. Inventorier</a:t>
                      </a:r>
                    </a:p>
                  </a:txBody>
                  <a:tcPr/>
                </a:tc>
                <a:tc>
                  <a:txBody>
                    <a:bodyPr/>
                    <a:lstStyle/>
                    <a:p>
                      <a:r>
                        <a:rPr lang="fr-BE" sz="1400" dirty="0" smtClean="0"/>
                        <a:t>GestMat</a:t>
                      </a:r>
                    </a:p>
                  </a:txBody>
                  <a:tcPr/>
                </a:tc>
                <a:tc rowSpan="3">
                  <a:txBody>
                    <a:bodyPr/>
                    <a:lstStyle/>
                    <a:p>
                      <a:r>
                        <a:rPr lang="fr-BE" sz="1400" dirty="0" smtClean="0"/>
                        <a:t>AsPrev</a:t>
                      </a:r>
                      <a:endParaRPr lang="fr-BE" sz="1400" dirty="0"/>
                    </a:p>
                  </a:txBody>
                  <a:tcPr/>
                </a:tc>
                <a:tc rowSpan="3">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1191061">
                <a:tc vMerge="1">
                  <a:txBody>
                    <a:bodyPr/>
                    <a:lstStyle/>
                    <a:p>
                      <a:endParaRPr lang="fr-BE"/>
                    </a:p>
                  </a:txBody>
                  <a:tcPr/>
                </a:tc>
                <a:tc vMerge="1">
                  <a:txBody>
                    <a:bodyPr/>
                    <a:lstStyle/>
                    <a:p>
                      <a:endParaRPr lang="fr-BE"/>
                    </a:p>
                  </a:txBody>
                  <a:tcPr/>
                </a:tc>
                <a:tc>
                  <a:txBody>
                    <a:bodyPr/>
                    <a:lstStyle/>
                    <a:p>
                      <a:r>
                        <a:rPr lang="fr-BE" sz="1400" dirty="0" smtClean="0"/>
                        <a:t>2. Apprécier les risques</a:t>
                      </a:r>
                    </a:p>
                  </a:txBody>
                  <a:tcPr/>
                </a:tc>
                <a:tc>
                  <a:txBody>
                    <a:bodyPr/>
                    <a:lstStyle/>
                    <a:p>
                      <a:r>
                        <a:rPr lang="fr-BE" sz="1400" dirty="0" smtClean="0"/>
                        <a:t>SIPPT-MR, ERM, CC V&amp;C &amp; + ACOS-IS</a:t>
                      </a:r>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3767761273"/>
                  </a:ext>
                </a:extLst>
              </a:tr>
              <a:tr h="1191062">
                <a:tc vMerge="1">
                  <a:txBody>
                    <a:bodyPr/>
                    <a:lstStyle/>
                    <a:p>
                      <a:endParaRPr lang="fr-BE"/>
                    </a:p>
                  </a:txBody>
                  <a:tcPr/>
                </a:tc>
                <a:tc vMerge="1">
                  <a:txBody>
                    <a:bodyPr/>
                    <a:lstStyle/>
                    <a:p>
                      <a:endParaRPr lang="fr-BE"/>
                    </a:p>
                  </a:txBody>
                  <a:tcPr/>
                </a:tc>
                <a:tc>
                  <a:txBody>
                    <a:bodyPr/>
                    <a:lstStyle/>
                    <a:p>
                      <a:r>
                        <a:rPr lang="fr-BE" sz="1400" dirty="0" smtClean="0"/>
                        <a:t>3. Gestion</a:t>
                      </a:r>
                    </a:p>
                  </a:txBody>
                  <a:tcPr/>
                </a:tc>
                <a:tc>
                  <a:txBody>
                    <a:bodyPr/>
                    <a:lstStyle/>
                    <a:p>
                      <a:r>
                        <a:rPr lang="fr-BE" sz="1400" dirty="0" smtClean="0"/>
                        <a:t>GestMat &amp; Conseiller</a:t>
                      </a:r>
                      <a:r>
                        <a:rPr lang="fr-BE" sz="1400" baseline="0" dirty="0" smtClean="0"/>
                        <a:t> en Prev</a:t>
                      </a:r>
                      <a:endParaRPr lang="fr-BE" sz="1400" dirty="0" smtClean="0"/>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3873501189"/>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6</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9234011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17-MR-02</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90387322"/>
              </p:ext>
            </p:extLst>
          </p:nvPr>
        </p:nvGraphicFramePr>
        <p:xfrm>
          <a:off x="0" y="1417642"/>
          <a:ext cx="9144000" cy="5353824"/>
        </p:xfrm>
        <a:graphic>
          <a:graphicData uri="http://schemas.openxmlformats.org/drawingml/2006/table">
            <a:tbl>
              <a:tblPr firstRow="1" bandRow="1">
                <a:tableStyleId>{5C22544A-7EE6-4342-B048-85BDC9FD1C3A}</a:tableStyleId>
              </a:tblPr>
              <a:tblGrid>
                <a:gridCol w="1331640">
                  <a:extLst>
                    <a:ext uri="{9D8B030D-6E8A-4147-A177-3AD203B41FA5}">
                      <a16:colId xmlns:a16="http://schemas.microsoft.com/office/drawing/2014/main" val="1767313086"/>
                    </a:ext>
                  </a:extLst>
                </a:gridCol>
                <a:gridCol w="1388890">
                  <a:extLst>
                    <a:ext uri="{9D8B030D-6E8A-4147-A177-3AD203B41FA5}">
                      <a16:colId xmlns:a16="http://schemas.microsoft.com/office/drawing/2014/main" val="53813246"/>
                    </a:ext>
                  </a:extLst>
                </a:gridCol>
                <a:gridCol w="2499542">
                  <a:extLst>
                    <a:ext uri="{9D8B030D-6E8A-4147-A177-3AD203B41FA5}">
                      <a16:colId xmlns:a16="http://schemas.microsoft.com/office/drawing/2014/main" val="955442333"/>
                    </a:ext>
                  </a:extLst>
                </a:gridCol>
                <a:gridCol w="2088232">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83568">
                  <a:extLst>
                    <a:ext uri="{9D8B030D-6E8A-4147-A177-3AD203B41FA5}">
                      <a16:colId xmlns:a16="http://schemas.microsoft.com/office/drawing/2014/main" val="1614367321"/>
                    </a:ext>
                  </a:extLst>
                </a:gridCol>
              </a:tblGrid>
              <a:tr h="712170">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1127602">
                <a:tc rowSpan="5">
                  <a:txBody>
                    <a:bodyPr/>
                    <a:lstStyle/>
                    <a:p>
                      <a:r>
                        <a:rPr lang="fr-BE" sz="1400" dirty="0" smtClean="0"/>
                        <a:t>17-MR-02-Sécurité des machines-outils de travail du métal</a:t>
                      </a:r>
                    </a:p>
                  </a:txBody>
                  <a:tcPr/>
                </a:tc>
                <a:tc rowSpan="5">
                  <a:txBody>
                    <a:bodyPr/>
                    <a:lstStyle/>
                    <a:p>
                      <a:r>
                        <a:rPr lang="fr-BE" sz="1400" dirty="0" smtClean="0"/>
                        <a:t>Identification des machines-outils pour travail</a:t>
                      </a:r>
                    </a:p>
                    <a:p>
                      <a:r>
                        <a:rPr lang="fr-BE" sz="1400" dirty="0" smtClean="0"/>
                        <a:t>du métal</a:t>
                      </a:r>
                    </a:p>
                    <a:p>
                      <a:endParaRPr lang="fr-BE" sz="1400" dirty="0" smtClean="0"/>
                    </a:p>
                    <a:p>
                      <a:r>
                        <a:rPr lang="fr-BE" sz="1400" dirty="0" smtClean="0"/>
                        <a:t>Evaluation des non-conformités</a:t>
                      </a:r>
                    </a:p>
                    <a:p>
                      <a:endParaRPr lang="fr-BE" sz="1400" dirty="0" smtClean="0"/>
                    </a:p>
                    <a:p>
                      <a:r>
                        <a:rPr lang="fr-BE" sz="1400" dirty="0" smtClean="0"/>
                        <a:t>Sensibilisation de la ligne hiérarchique et des employés</a:t>
                      </a:r>
                    </a:p>
                    <a:p>
                      <a:endParaRPr lang="fr-BE" sz="1400" dirty="0" smtClean="0"/>
                    </a:p>
                    <a:p>
                      <a:r>
                        <a:rPr lang="fr-BE" sz="1400" dirty="0" smtClean="0">
                          <a:solidFill>
                            <a:schemeClr val="tx1"/>
                          </a:solidFill>
                        </a:rPr>
                        <a:t>Reste à terminer</a:t>
                      </a:r>
                      <a:r>
                        <a:rPr lang="fr-BE" sz="1400" baseline="0" dirty="0" smtClean="0">
                          <a:solidFill>
                            <a:schemeClr val="tx1"/>
                          </a:solidFill>
                        </a:rPr>
                        <a:t> les mises en Sv et analyses de risque au retour du 1Sgt Ladraa actuellement au B1</a:t>
                      </a:r>
                      <a:endParaRPr lang="fr-BE" sz="1400" dirty="0" smtClean="0">
                        <a:solidFill>
                          <a:schemeClr val="tx1"/>
                        </a:solidFill>
                      </a:endParaRPr>
                    </a:p>
                  </a:txBody>
                  <a:tcPr/>
                </a:tc>
                <a:tc>
                  <a:txBody>
                    <a:bodyPr/>
                    <a:lstStyle/>
                    <a:p>
                      <a:r>
                        <a:rPr lang="fr-BE" sz="1400" dirty="0" smtClean="0"/>
                        <a:t>Inventorier les machines-outils pour travail du métal par les U selon les Dir du Gest Mat</a:t>
                      </a:r>
                    </a:p>
                  </a:txBody>
                  <a:tcPr/>
                </a:tc>
                <a:tc>
                  <a:txBody>
                    <a:bodyPr/>
                    <a:lstStyle/>
                    <a:p>
                      <a:r>
                        <a:rPr lang="fr-BE" sz="1400" dirty="0" smtClean="0"/>
                        <a:t>S4/Mag sur base de l’inventaire de base du GestMat</a:t>
                      </a:r>
                    </a:p>
                  </a:txBody>
                  <a:tcPr/>
                </a:tc>
                <a:tc>
                  <a:txBody>
                    <a:bodyPr/>
                    <a:lstStyle/>
                    <a:p>
                      <a:pPr marL="0" algn="l" defTabSz="914400" rtl="0" eaLnBrk="1" latinLnBrk="0" hangingPunct="1"/>
                      <a:r>
                        <a:rPr lang="fr-BE" sz="1400" kern="1200" dirty="0" smtClean="0">
                          <a:solidFill>
                            <a:schemeClr val="dk1"/>
                          </a:solidFill>
                          <a:latin typeface="+mn-lt"/>
                          <a:ea typeface="+mn-ea"/>
                          <a:cs typeface="+mn-cs"/>
                        </a:rPr>
                        <a:t>IED</a:t>
                      </a:r>
                      <a:endParaRPr lang="fr-BE" sz="1400" kern="1200" dirty="0">
                        <a:solidFill>
                          <a:schemeClr val="dk1"/>
                        </a:solidFill>
                        <a:latin typeface="+mn-lt"/>
                        <a:ea typeface="+mn-ea"/>
                        <a:cs typeface="+mn-cs"/>
                      </a:endParaRPr>
                    </a:p>
                  </a:txBody>
                  <a:tcPr/>
                </a:tc>
                <a:tc rowSpan="5">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712170">
                <a:tc vMerge="1">
                  <a:txBody>
                    <a:bodyPr/>
                    <a:lstStyle/>
                    <a:p>
                      <a:endParaRPr lang="fr-BE"/>
                    </a:p>
                  </a:txBody>
                  <a:tcPr/>
                </a:tc>
                <a:tc vMerge="1">
                  <a:txBody>
                    <a:bodyPr/>
                    <a:lstStyle/>
                    <a:p>
                      <a:endParaRPr lang="fr-BE"/>
                    </a:p>
                  </a:txBody>
                  <a:tcPr/>
                </a:tc>
                <a:tc>
                  <a:txBody>
                    <a:bodyPr/>
                    <a:lstStyle/>
                    <a:p>
                      <a:r>
                        <a:rPr lang="fr-BE" sz="1400" dirty="0" smtClean="0"/>
                        <a:t>Etablir et mettre à disposition les rapports de mise en service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Conseillers en prévention (généré via Q&amp;R-</a:t>
                      </a:r>
                      <a:r>
                        <a:rPr lang="fr-BE" sz="1400" dirty="0" err="1" smtClean="0"/>
                        <a:t>tools</a:t>
                      </a:r>
                      <a:r>
                        <a:rPr lang="fr-BE" sz="1400" dirty="0" smtClean="0"/>
                        <a:t> ILIAS)</a:t>
                      </a:r>
                    </a:p>
                  </a:txBody>
                  <a:tcPr/>
                </a:tc>
                <a:tc>
                  <a:txBody>
                    <a:bodyPr/>
                    <a:lstStyle/>
                    <a:p>
                      <a:pPr marL="0" algn="l" defTabSz="914400" rtl="0" eaLnBrk="1" latinLnBrk="0" hangingPunct="1"/>
                      <a:r>
                        <a:rPr lang="fr-BE" sz="1400" kern="1200" dirty="0" smtClean="0">
                          <a:solidFill>
                            <a:schemeClr val="dk1"/>
                          </a:solidFill>
                          <a:latin typeface="+mn-lt"/>
                          <a:ea typeface="+mn-ea"/>
                          <a:cs typeface="+mn-cs"/>
                        </a:rPr>
                        <a:t>IED</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2144478797"/>
                  </a:ext>
                </a:extLst>
              </a:tr>
              <a:tr h="919886">
                <a:tc vMerge="1">
                  <a:txBody>
                    <a:bodyPr/>
                    <a:lstStyle/>
                    <a:p>
                      <a:endParaRPr lang="fr-BE"/>
                    </a:p>
                  </a:txBody>
                  <a:tcPr/>
                </a:tc>
                <a:tc vMerge="1">
                  <a:txBody>
                    <a:bodyPr/>
                    <a:lstStyle/>
                    <a:p>
                      <a:endParaRPr lang="fr-BE"/>
                    </a:p>
                  </a:txBody>
                  <a:tcPr/>
                </a:tc>
                <a:tc>
                  <a:txBody>
                    <a:bodyPr/>
                    <a:lstStyle/>
                    <a:p>
                      <a:r>
                        <a:rPr lang="fr-BE" sz="1400" dirty="0" smtClean="0"/>
                        <a:t>Effectuer les analyses de risques éventuelles et évaluer les facteurs environnementaux</a:t>
                      </a:r>
                    </a:p>
                  </a:txBody>
                  <a:tcPr/>
                </a:tc>
                <a:tc>
                  <a:txBody>
                    <a:bodyPr/>
                    <a:lstStyle/>
                    <a:p>
                      <a:r>
                        <a:rPr lang="fr-BE" sz="1400" kern="1200" dirty="0" smtClean="0">
                          <a:solidFill>
                            <a:schemeClr val="dk1"/>
                          </a:solidFill>
                          <a:latin typeface="+mn-lt"/>
                          <a:ea typeface="+mn-ea"/>
                          <a:cs typeface="+mn-cs"/>
                        </a:rPr>
                        <a:t>Conseillers en prévention </a:t>
                      </a:r>
                      <a:r>
                        <a:rPr lang="fr-BE" sz="1400" dirty="0" smtClean="0"/>
                        <a:t>&amp; SIPPT/MR</a:t>
                      </a:r>
                      <a:endParaRPr lang="fr-BE" sz="14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IED</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02782010"/>
                  </a:ext>
                </a:extLst>
              </a:tr>
              <a:tr h="1127602">
                <a:tc vMerge="1">
                  <a:txBody>
                    <a:bodyPr/>
                    <a:lstStyle/>
                    <a:p>
                      <a:endParaRPr lang="fr-BE"/>
                    </a:p>
                  </a:txBody>
                  <a:tcPr/>
                </a:tc>
                <a:tc vMerge="1">
                  <a:txBody>
                    <a:bodyPr/>
                    <a:lstStyle/>
                    <a:p>
                      <a:endParaRPr lang="fr-BE"/>
                    </a:p>
                  </a:txBody>
                  <a:tcPr/>
                </a:tc>
                <a:tc>
                  <a:txBody>
                    <a:bodyPr/>
                    <a:lstStyle/>
                    <a:p>
                      <a:r>
                        <a:rPr lang="fr-BE" sz="1400" dirty="0" smtClean="0"/>
                        <a:t>Formuler un avis concernant la conformité des machines et effectuer les actions conformément aux Reg en vigueur</a:t>
                      </a:r>
                    </a:p>
                  </a:txBody>
                  <a:tcPr/>
                </a:tc>
                <a:tc>
                  <a:txBody>
                    <a:bodyPr/>
                    <a:lstStyle/>
                    <a:p>
                      <a:r>
                        <a:rPr lang="fr-BE" sz="1400" kern="1200" dirty="0" smtClean="0">
                          <a:solidFill>
                            <a:schemeClr val="dk1"/>
                          </a:solidFill>
                          <a:latin typeface="+mn-lt"/>
                          <a:ea typeface="+mn-ea"/>
                          <a:cs typeface="+mn-cs"/>
                        </a:rPr>
                        <a:t>Conseillers en prévention + Utilisateurs</a:t>
                      </a:r>
                    </a:p>
                  </a:txBody>
                  <a:tcPr/>
                </a:tc>
                <a:tc>
                  <a:txBody>
                    <a:bodyPr/>
                    <a:lstStyle/>
                    <a:p>
                      <a:pPr marL="0" algn="l" defTabSz="914400" rtl="0" eaLnBrk="1" latinLnBrk="0" hangingPunct="1"/>
                      <a:r>
                        <a:rPr lang="fr-BE" sz="1400" kern="1200" dirty="0" smtClean="0">
                          <a:solidFill>
                            <a:schemeClr val="dk1"/>
                          </a:solidFill>
                          <a:latin typeface="+mn-lt"/>
                          <a:ea typeface="+mn-ea"/>
                          <a:cs typeface="+mn-cs"/>
                        </a:rPr>
                        <a:t>IED</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4915108"/>
                  </a:ext>
                </a:extLst>
              </a:tr>
              <a:tr h="704406">
                <a:tc vMerge="1">
                  <a:txBody>
                    <a:bodyPr/>
                    <a:lstStyle/>
                    <a:p>
                      <a:endParaRPr lang="fr-BE"/>
                    </a:p>
                  </a:txBody>
                  <a:tcPr/>
                </a:tc>
                <a:tc vMerge="1">
                  <a:txBody>
                    <a:bodyPr/>
                    <a:lstStyle/>
                    <a:p>
                      <a:endParaRPr lang="fr-BE"/>
                    </a:p>
                  </a:txBody>
                  <a:tcPr/>
                </a:tc>
                <a:tc>
                  <a:txBody>
                    <a:bodyPr/>
                    <a:lstStyle/>
                    <a:p>
                      <a:r>
                        <a:rPr lang="fr-BE" sz="1400" dirty="0" smtClean="0"/>
                        <a:t>Garantir le suivi des non-conformités constatées</a:t>
                      </a:r>
                    </a:p>
                  </a:txBody>
                  <a:tcPr/>
                </a:tc>
                <a:tc>
                  <a:txBody>
                    <a:bodyPr/>
                    <a:lstStyle/>
                    <a:p>
                      <a:r>
                        <a:rPr lang="fr-BE" sz="1400" kern="1200" dirty="0" smtClean="0">
                          <a:solidFill>
                            <a:schemeClr val="dk1"/>
                          </a:solidFill>
                          <a:latin typeface="+mn-lt"/>
                          <a:ea typeface="+mn-ea"/>
                          <a:cs typeface="+mn-cs"/>
                        </a:rPr>
                        <a:t>Conseillers en prévention </a:t>
                      </a:r>
                      <a:r>
                        <a:rPr lang="fr-BE" sz="1400" dirty="0" smtClean="0"/>
                        <a:t>&amp; SIPPT/MR</a:t>
                      </a:r>
                      <a:endParaRPr lang="fr-BE" sz="14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IED</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39087080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7</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7629392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21-MR-01</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80875292"/>
              </p:ext>
            </p:extLst>
          </p:nvPr>
        </p:nvGraphicFramePr>
        <p:xfrm>
          <a:off x="0" y="1417642"/>
          <a:ext cx="9144000" cy="5220294"/>
        </p:xfrm>
        <a:graphic>
          <a:graphicData uri="http://schemas.openxmlformats.org/drawingml/2006/table">
            <a:tbl>
              <a:tblPr firstRow="1" bandRow="1">
                <a:tableStyleId>{5C22544A-7EE6-4342-B048-85BDC9FD1C3A}</a:tableStyleId>
              </a:tblPr>
              <a:tblGrid>
                <a:gridCol w="1331640">
                  <a:extLst>
                    <a:ext uri="{9D8B030D-6E8A-4147-A177-3AD203B41FA5}">
                      <a16:colId xmlns:a16="http://schemas.microsoft.com/office/drawing/2014/main" val="1767313086"/>
                    </a:ext>
                  </a:extLst>
                </a:gridCol>
                <a:gridCol w="1388890">
                  <a:extLst>
                    <a:ext uri="{9D8B030D-6E8A-4147-A177-3AD203B41FA5}">
                      <a16:colId xmlns:a16="http://schemas.microsoft.com/office/drawing/2014/main" val="53813246"/>
                    </a:ext>
                  </a:extLst>
                </a:gridCol>
                <a:gridCol w="2499542">
                  <a:extLst>
                    <a:ext uri="{9D8B030D-6E8A-4147-A177-3AD203B41FA5}">
                      <a16:colId xmlns:a16="http://schemas.microsoft.com/office/drawing/2014/main" val="955442333"/>
                    </a:ext>
                  </a:extLst>
                </a:gridCol>
                <a:gridCol w="2088232">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83568">
                  <a:extLst>
                    <a:ext uri="{9D8B030D-6E8A-4147-A177-3AD203B41FA5}">
                      <a16:colId xmlns:a16="http://schemas.microsoft.com/office/drawing/2014/main" val="1614367321"/>
                    </a:ext>
                  </a:extLst>
                </a:gridCol>
              </a:tblGrid>
              <a:tr h="712170">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795132">
                <a:tc rowSpan="4">
                  <a:txBody>
                    <a:bodyPr/>
                    <a:lstStyle/>
                    <a:p>
                      <a:r>
                        <a:rPr lang="fr-BE" sz="1400" dirty="0" smtClean="0"/>
                        <a:t>21-MR-01 – Sécurité incendie</a:t>
                      </a:r>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r>
                        <a:rPr lang="fr-BE" sz="1400" b="1" dirty="0" smtClean="0">
                          <a:hlinkClick r:id="rId3" action="ppaction://hlinksldjump"/>
                        </a:rPr>
                        <a:t>PLP Volet B </a:t>
                      </a:r>
                      <a:br>
                        <a:rPr lang="fr-BE" sz="1400" b="1" dirty="0" smtClean="0">
                          <a:hlinkClick r:id="rId3" action="ppaction://hlinksldjump"/>
                        </a:rPr>
                      </a:br>
                      <a:r>
                        <a:rPr lang="fr-BE" sz="1400" b="1" dirty="0" smtClean="0">
                          <a:hlinkClick r:id="rId3" action="ppaction://hlinksldjump"/>
                        </a:rPr>
                        <a:t>22-2W-03</a:t>
                      </a:r>
                      <a:endParaRPr lang="fr-BE" sz="1400" b="1" dirty="0" smtClean="0"/>
                    </a:p>
                  </a:txBody>
                  <a:tcPr/>
                </a:tc>
                <a:tc rowSpan="4">
                  <a:txBody>
                    <a:bodyPr/>
                    <a:lstStyle/>
                    <a:p>
                      <a:r>
                        <a:rPr lang="fr-BE" sz="1400" dirty="0" smtClean="0"/>
                        <a:t>Identifier les lacunes dans la mise en œuvre actuelle</a:t>
                      </a:r>
                    </a:p>
                    <a:p>
                      <a:endParaRPr lang="fr-BE" sz="1400" dirty="0" smtClean="0"/>
                    </a:p>
                    <a:p>
                      <a:r>
                        <a:rPr lang="fr-BE" sz="1400" dirty="0" smtClean="0"/>
                        <a:t>Standardisation</a:t>
                      </a:r>
                      <a:r>
                        <a:rPr lang="fr-BE" sz="1400" baseline="0" dirty="0" smtClean="0"/>
                        <a:t> des référentiels d’analyse des risques et des dossiers de prévention</a:t>
                      </a:r>
                    </a:p>
                    <a:p>
                      <a:endParaRPr lang="fr-BE" sz="1400" baseline="0" dirty="0" smtClean="0"/>
                    </a:p>
                    <a:p>
                      <a:r>
                        <a:rPr lang="fr-BE" sz="1400" baseline="0" dirty="0" smtClean="0"/>
                        <a:t>Mise en œuvre des nouvelles </a:t>
                      </a:r>
                      <a:r>
                        <a:rPr lang="fr-BE" sz="1400" baseline="0" dirty="0" err="1" smtClean="0"/>
                        <a:t>Dir</a:t>
                      </a:r>
                      <a:r>
                        <a:rPr lang="fr-BE" sz="1400" baseline="0" dirty="0" smtClean="0"/>
                        <a:t> dans les Qu</a:t>
                      </a:r>
                      <a:endParaRPr lang="fr-BE" sz="1400" dirty="0" smtClean="0"/>
                    </a:p>
                  </a:txBody>
                  <a:tcPr/>
                </a:tc>
                <a:tc>
                  <a:txBody>
                    <a:bodyPr/>
                    <a:lstStyle/>
                    <a:p>
                      <a:r>
                        <a:rPr lang="fr-BE" sz="1400" dirty="0" smtClean="0"/>
                        <a:t>Cartographier la </a:t>
                      </a:r>
                      <a:r>
                        <a:rPr lang="fr-BE" sz="1400" dirty="0" err="1" smtClean="0"/>
                        <a:t>Sit</a:t>
                      </a:r>
                      <a:r>
                        <a:rPr lang="fr-BE" sz="1400" dirty="0" smtClean="0"/>
                        <a:t> actuelle</a:t>
                      </a:r>
                    </a:p>
                  </a:txBody>
                  <a:tcPr/>
                </a:tc>
                <a:tc>
                  <a:txBody>
                    <a:bodyPr/>
                    <a:lstStyle/>
                    <a:p>
                      <a:r>
                        <a:rPr lang="fr-BE" sz="1400" dirty="0" smtClean="0"/>
                        <a:t>Soumettre dossiers relatifs à </a:t>
                      </a:r>
                      <a:r>
                        <a:rPr lang="fr-BE" sz="1400" dirty="0" err="1" smtClean="0"/>
                        <a:t>Prev</a:t>
                      </a:r>
                      <a:r>
                        <a:rPr lang="fr-BE" sz="1400" dirty="0" smtClean="0"/>
                        <a:t> incendie au SLPPT + examiner </a:t>
                      </a:r>
                      <a:r>
                        <a:rPr lang="fr-BE" sz="1400" dirty="0" err="1" smtClean="0"/>
                        <a:t>Dir</a:t>
                      </a:r>
                      <a:r>
                        <a:rPr lang="fr-BE" sz="1400" dirty="0" smtClean="0"/>
                        <a:t> actuelles (lacunes, incohérences)</a:t>
                      </a:r>
                    </a:p>
                  </a:txBody>
                  <a:tcPr/>
                </a:tc>
                <a:tc>
                  <a:txBody>
                    <a:bodyPr/>
                    <a:lstStyle/>
                    <a:p>
                      <a:pPr marL="0" algn="l" defTabSz="914400" rtl="0" eaLnBrk="1" latinLnBrk="0" hangingPunct="1"/>
                      <a:r>
                        <a:rPr lang="fr-BE" sz="1400" kern="1200" dirty="0" smtClean="0">
                          <a:solidFill>
                            <a:schemeClr val="dk1"/>
                          </a:solidFill>
                          <a:latin typeface="+mn-lt"/>
                          <a:ea typeface="+mn-ea"/>
                          <a:cs typeface="+mn-cs"/>
                        </a:rPr>
                        <a:t>ALL +</a:t>
                      </a:r>
                      <a:r>
                        <a:rPr lang="fr-BE" sz="1400" kern="1200" baseline="0" dirty="0" smtClean="0">
                          <a:solidFill>
                            <a:schemeClr val="dk1"/>
                          </a:solidFill>
                          <a:latin typeface="+mn-lt"/>
                          <a:ea typeface="+mn-ea"/>
                          <a:cs typeface="+mn-cs"/>
                        </a:rPr>
                        <a:t> </a:t>
                      </a:r>
                      <a:r>
                        <a:rPr lang="fr-BE" sz="1400" kern="1200" dirty="0" smtClean="0">
                          <a:solidFill>
                            <a:schemeClr val="dk1"/>
                          </a:solidFill>
                          <a:latin typeface="+mn-lt"/>
                          <a:ea typeface="+mn-ea"/>
                          <a:cs typeface="+mn-cs"/>
                        </a:rPr>
                        <a:t>Comd Qu / </a:t>
                      </a:r>
                      <a:r>
                        <a:rPr lang="fr-BE" sz="1400" kern="1200" dirty="0" err="1" smtClean="0">
                          <a:solidFill>
                            <a:schemeClr val="dk1"/>
                          </a:solidFill>
                          <a:latin typeface="+mn-lt"/>
                          <a:ea typeface="+mn-ea"/>
                          <a:cs typeface="+mn-cs"/>
                        </a:rPr>
                        <a:t>Resp</a:t>
                      </a:r>
                      <a:r>
                        <a:rPr lang="fr-BE" sz="1400" kern="1200" dirty="0" smtClean="0">
                          <a:solidFill>
                            <a:schemeClr val="dk1"/>
                          </a:solidFill>
                          <a:latin typeface="+mn-lt"/>
                          <a:ea typeface="+mn-ea"/>
                          <a:cs typeface="+mn-cs"/>
                        </a:rPr>
                        <a:t> AFA (2021)</a:t>
                      </a:r>
                      <a:endParaRPr lang="fr-BE" sz="1400" kern="1200" dirty="0">
                        <a:solidFill>
                          <a:schemeClr val="dk1"/>
                        </a:solidFill>
                        <a:latin typeface="+mn-lt"/>
                        <a:ea typeface="+mn-ea"/>
                        <a:cs typeface="+mn-cs"/>
                      </a:endParaRPr>
                    </a:p>
                  </a:txBody>
                  <a:tcPr/>
                </a:tc>
                <a:tc rowSpan="4">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572996">
                <a:tc vMerge="1">
                  <a:txBody>
                    <a:bodyPr/>
                    <a:lstStyle/>
                    <a:p>
                      <a:endParaRPr lang="fr-BE"/>
                    </a:p>
                  </a:txBody>
                  <a:tcPr/>
                </a:tc>
                <a:tc vMerge="1">
                  <a:txBody>
                    <a:bodyPr/>
                    <a:lstStyle/>
                    <a:p>
                      <a:endParaRPr lang="fr-BE"/>
                    </a:p>
                  </a:txBody>
                  <a:tcPr/>
                </a:tc>
                <a:tc>
                  <a:txBody>
                    <a:bodyPr/>
                    <a:lstStyle/>
                    <a:p>
                      <a:r>
                        <a:rPr lang="fr-BE" sz="1400" dirty="0" smtClean="0"/>
                        <a:t>Renouveler et/ou affiner </a:t>
                      </a:r>
                      <a:r>
                        <a:rPr lang="fr-BE" sz="1400" dirty="0" err="1" smtClean="0"/>
                        <a:t>Dir</a:t>
                      </a:r>
                      <a:endParaRPr lang="fr-BE" sz="14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err="1" smtClean="0"/>
                        <a:t>Prep</a:t>
                      </a:r>
                      <a:r>
                        <a:rPr lang="fr-BE" sz="1400" dirty="0" smtClean="0"/>
                        <a:t> d’un manuel Tech pour remplacer</a:t>
                      </a:r>
                      <a:r>
                        <a:rPr lang="fr-BE" sz="1400" baseline="0" dirty="0" smtClean="0"/>
                        <a:t> IF 131C</a:t>
                      </a:r>
                      <a:endParaRPr lang="fr-BE" sz="1400" dirty="0" smtClean="0"/>
                    </a:p>
                  </a:txBody>
                  <a:tcPr/>
                </a:tc>
                <a:tc>
                  <a:txBody>
                    <a:bodyPr/>
                    <a:lstStyle/>
                    <a:p>
                      <a:pPr marL="0" algn="l" defTabSz="914400" rtl="0" eaLnBrk="1" latinLnBrk="0" hangingPunct="1"/>
                      <a:r>
                        <a:rPr lang="fr-BE" sz="1400" kern="1200" dirty="0" smtClean="0">
                          <a:solidFill>
                            <a:schemeClr val="dk1"/>
                          </a:solidFill>
                          <a:latin typeface="+mn-lt"/>
                          <a:ea typeface="+mn-ea"/>
                          <a:cs typeface="+mn-cs"/>
                        </a:rPr>
                        <a:t>MRC&amp;I (2022)</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2144478797"/>
                  </a:ext>
                </a:extLst>
              </a:tr>
              <a:tr h="919886">
                <a:tc vMerge="1">
                  <a:txBody>
                    <a:bodyPr/>
                    <a:lstStyle/>
                    <a:p>
                      <a:endParaRPr lang="fr-BE"/>
                    </a:p>
                  </a:txBody>
                  <a:tcPr/>
                </a:tc>
                <a:tc vMerge="1">
                  <a:txBody>
                    <a:bodyPr/>
                    <a:lstStyle/>
                    <a:p>
                      <a:endParaRPr lang="fr-BE"/>
                    </a:p>
                  </a:txBody>
                  <a:tcPr/>
                </a:tc>
                <a:tc>
                  <a:txBody>
                    <a:bodyPr/>
                    <a:lstStyle/>
                    <a:p>
                      <a:r>
                        <a:rPr lang="fr-BE" sz="1400" dirty="0" smtClean="0"/>
                        <a:t>Clarifier législation et </a:t>
                      </a:r>
                      <a:r>
                        <a:rPr lang="fr-BE" sz="1400" dirty="0" err="1" smtClean="0"/>
                        <a:t>Dir</a:t>
                      </a:r>
                      <a:endParaRPr lang="fr-BE" sz="1400" dirty="0" smtClean="0"/>
                    </a:p>
                  </a:txBody>
                  <a:tcPr/>
                </a:tc>
                <a:tc>
                  <a:txBody>
                    <a:bodyPr/>
                    <a:lstStyle/>
                    <a:p>
                      <a:r>
                        <a:rPr lang="fr-BE" sz="1400" kern="1200" dirty="0" smtClean="0">
                          <a:solidFill>
                            <a:schemeClr val="dk1"/>
                          </a:solidFill>
                          <a:latin typeface="+mn-lt"/>
                          <a:ea typeface="+mn-ea"/>
                          <a:cs typeface="+mn-cs"/>
                        </a:rPr>
                        <a:t>Procédures, templates, fichiers de </a:t>
                      </a:r>
                      <a:r>
                        <a:rPr lang="fr-BE" sz="1400" kern="1200" dirty="0" err="1" smtClean="0">
                          <a:solidFill>
                            <a:schemeClr val="dk1"/>
                          </a:solidFill>
                          <a:latin typeface="+mn-lt"/>
                          <a:ea typeface="+mn-ea"/>
                          <a:cs typeface="+mn-cs"/>
                        </a:rPr>
                        <a:t>Prev</a:t>
                      </a:r>
                      <a:r>
                        <a:rPr lang="fr-BE" sz="1400" kern="1200" dirty="0" smtClean="0">
                          <a:solidFill>
                            <a:schemeClr val="dk1"/>
                          </a:solidFill>
                          <a:latin typeface="+mn-lt"/>
                          <a:ea typeface="+mn-ea"/>
                          <a:cs typeface="+mn-cs"/>
                        </a:rPr>
                        <a:t> incendie, exemples via un SharePoint dédié</a:t>
                      </a:r>
                      <a:endParaRPr lang="fr-BE" sz="14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DGH&amp;WB</a:t>
                      </a:r>
                      <a:r>
                        <a:rPr lang="fr-BE" sz="1400" kern="1200" baseline="0" dirty="0" smtClean="0">
                          <a:solidFill>
                            <a:schemeClr val="dk1"/>
                          </a:solidFill>
                          <a:latin typeface="+mn-lt"/>
                          <a:ea typeface="+mn-ea"/>
                          <a:cs typeface="+mn-cs"/>
                        </a:rPr>
                        <a:t> &amp; DPBW MR (2023)</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02782010"/>
                  </a:ext>
                </a:extLst>
              </a:tr>
              <a:tr h="1832008">
                <a:tc vMerge="1">
                  <a:txBody>
                    <a:bodyPr/>
                    <a:lstStyle/>
                    <a:p>
                      <a:endParaRPr lang="fr-BE"/>
                    </a:p>
                  </a:txBody>
                  <a:tcPr/>
                </a:tc>
                <a:tc vMerge="1">
                  <a:txBody>
                    <a:bodyPr/>
                    <a:lstStyle/>
                    <a:p>
                      <a:endParaRPr lang="fr-BE"/>
                    </a:p>
                  </a:txBody>
                  <a:tcPr/>
                </a:tc>
                <a:tc>
                  <a:txBody>
                    <a:bodyPr/>
                    <a:lstStyle/>
                    <a:p>
                      <a:r>
                        <a:rPr lang="fr-BE" sz="1400" dirty="0" smtClean="0"/>
                        <a:t>Implémentation dans les Qu</a:t>
                      </a:r>
                    </a:p>
                  </a:txBody>
                  <a:tcPr/>
                </a:tc>
                <a:tc>
                  <a:txBody>
                    <a:bodyPr/>
                    <a:lstStyle/>
                    <a:p>
                      <a:r>
                        <a:rPr lang="fr-BE" sz="1400" kern="1200" dirty="0" smtClean="0">
                          <a:solidFill>
                            <a:schemeClr val="dk1"/>
                          </a:solidFill>
                          <a:latin typeface="+mn-lt"/>
                          <a:ea typeface="+mn-ea"/>
                          <a:cs typeface="+mn-cs"/>
                        </a:rPr>
                        <a:t>Mise en œuvre des </a:t>
                      </a:r>
                      <a:r>
                        <a:rPr lang="fr-BE" sz="1400" kern="1200" dirty="0" err="1" smtClean="0">
                          <a:solidFill>
                            <a:schemeClr val="dk1"/>
                          </a:solidFill>
                          <a:latin typeface="+mn-lt"/>
                          <a:ea typeface="+mn-ea"/>
                          <a:cs typeface="+mn-cs"/>
                        </a:rPr>
                        <a:t>Dir</a:t>
                      </a:r>
                      <a:r>
                        <a:rPr lang="fr-BE" sz="1400" kern="1200" dirty="0" smtClean="0">
                          <a:solidFill>
                            <a:schemeClr val="dk1"/>
                          </a:solidFill>
                          <a:latin typeface="+mn-lt"/>
                          <a:ea typeface="+mn-ea"/>
                          <a:cs typeface="+mn-cs"/>
                        </a:rPr>
                        <a:t> dans les Qu</a:t>
                      </a:r>
                      <a:endParaRPr lang="fr-BE" sz="14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Comd Qu / </a:t>
                      </a:r>
                      <a:r>
                        <a:rPr lang="fr-BE" sz="1400" kern="1200" dirty="0" err="1" smtClean="0">
                          <a:solidFill>
                            <a:schemeClr val="dk1"/>
                          </a:solidFill>
                          <a:latin typeface="+mn-lt"/>
                          <a:ea typeface="+mn-ea"/>
                          <a:cs typeface="+mn-cs"/>
                        </a:rPr>
                        <a:t>Resp</a:t>
                      </a:r>
                      <a:r>
                        <a:rPr lang="fr-BE" sz="1400" kern="1200" dirty="0" smtClean="0">
                          <a:solidFill>
                            <a:schemeClr val="dk1"/>
                          </a:solidFill>
                          <a:latin typeface="+mn-lt"/>
                          <a:ea typeface="+mn-ea"/>
                          <a:cs typeface="+mn-cs"/>
                        </a:rPr>
                        <a:t> AFA (2024)</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4915108"/>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8</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18645928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21-MR-02</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817894253"/>
              </p:ext>
            </p:extLst>
          </p:nvPr>
        </p:nvGraphicFramePr>
        <p:xfrm>
          <a:off x="0" y="1417642"/>
          <a:ext cx="9144000" cy="5220294"/>
        </p:xfrm>
        <a:graphic>
          <a:graphicData uri="http://schemas.openxmlformats.org/drawingml/2006/table">
            <a:tbl>
              <a:tblPr firstRow="1" bandRow="1">
                <a:tableStyleId>{5C22544A-7EE6-4342-B048-85BDC9FD1C3A}</a:tableStyleId>
              </a:tblPr>
              <a:tblGrid>
                <a:gridCol w="1331640">
                  <a:extLst>
                    <a:ext uri="{9D8B030D-6E8A-4147-A177-3AD203B41FA5}">
                      <a16:colId xmlns:a16="http://schemas.microsoft.com/office/drawing/2014/main" val="1767313086"/>
                    </a:ext>
                  </a:extLst>
                </a:gridCol>
                <a:gridCol w="1388890">
                  <a:extLst>
                    <a:ext uri="{9D8B030D-6E8A-4147-A177-3AD203B41FA5}">
                      <a16:colId xmlns:a16="http://schemas.microsoft.com/office/drawing/2014/main" val="53813246"/>
                    </a:ext>
                  </a:extLst>
                </a:gridCol>
                <a:gridCol w="2499542">
                  <a:extLst>
                    <a:ext uri="{9D8B030D-6E8A-4147-A177-3AD203B41FA5}">
                      <a16:colId xmlns:a16="http://schemas.microsoft.com/office/drawing/2014/main" val="955442333"/>
                    </a:ext>
                  </a:extLst>
                </a:gridCol>
                <a:gridCol w="2088232">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83568">
                  <a:extLst>
                    <a:ext uri="{9D8B030D-6E8A-4147-A177-3AD203B41FA5}">
                      <a16:colId xmlns:a16="http://schemas.microsoft.com/office/drawing/2014/main" val="1614367321"/>
                    </a:ext>
                  </a:extLst>
                </a:gridCol>
              </a:tblGrid>
              <a:tr h="712170">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795132">
                <a:tc rowSpan="4">
                  <a:txBody>
                    <a:bodyPr/>
                    <a:lstStyle/>
                    <a:p>
                      <a:r>
                        <a:rPr lang="fr-BE" sz="1400" dirty="0" smtClean="0"/>
                        <a:t>21-MR-02 – Plan de gestion légionnelle</a:t>
                      </a:r>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r>
                        <a:rPr lang="fr-BE" sz="1400" b="1" dirty="0" smtClean="0">
                          <a:hlinkClick r:id="rId3" action="ppaction://hlinksldjump"/>
                        </a:rPr>
                        <a:t>PLP Volet B </a:t>
                      </a:r>
                      <a:br>
                        <a:rPr lang="fr-BE" sz="1400" b="1" dirty="0" smtClean="0">
                          <a:hlinkClick r:id="rId3" action="ppaction://hlinksldjump"/>
                        </a:rPr>
                      </a:br>
                      <a:r>
                        <a:rPr lang="fr-BE" sz="1400" b="1" dirty="0" smtClean="0">
                          <a:hlinkClick r:id="rId3" action="ppaction://hlinksldjump"/>
                        </a:rPr>
                        <a:t>22-2W-07</a:t>
                      </a:r>
                      <a:endParaRPr lang="fr-BE" sz="1400" b="1" dirty="0" smtClean="0"/>
                    </a:p>
                  </a:txBody>
                  <a:tcPr/>
                </a:tc>
                <a:tc rowSpan="4">
                  <a:txBody>
                    <a:bodyPr/>
                    <a:lstStyle/>
                    <a:p>
                      <a:r>
                        <a:rPr lang="fr-BE" sz="1400" dirty="0" smtClean="0"/>
                        <a:t>Prévenir la contamination en prenant des mesures préventives efficace et en mettant en place les mesures nécessaires pour intervenir</a:t>
                      </a:r>
                      <a:r>
                        <a:rPr lang="fr-BE" sz="1400" baseline="0" dirty="0" smtClean="0"/>
                        <a:t> en cas de contamination dans une installation</a:t>
                      </a:r>
                      <a:endParaRPr lang="fr-BE" sz="1400" dirty="0" smtClean="0"/>
                    </a:p>
                  </a:txBody>
                  <a:tcPr/>
                </a:tc>
                <a:tc>
                  <a:txBody>
                    <a:bodyPr/>
                    <a:lstStyle/>
                    <a:p>
                      <a:r>
                        <a:rPr lang="fr-BE" sz="1400" dirty="0" smtClean="0"/>
                        <a:t>Disposer pour chaque Qu d’un LGB</a:t>
                      </a:r>
                      <a:r>
                        <a:rPr lang="fr-BE" sz="1400" baseline="0" dirty="0" smtClean="0"/>
                        <a:t> (en </a:t>
                      </a:r>
                      <a:r>
                        <a:rPr lang="fr-BE" sz="1400" baseline="0" dirty="0" err="1" smtClean="0"/>
                        <a:t>fct</a:t>
                      </a:r>
                      <a:r>
                        <a:rPr lang="fr-BE" sz="1400" baseline="0" dirty="0" smtClean="0"/>
                        <a:t> du </a:t>
                      </a:r>
                      <a:r>
                        <a:rPr lang="fr-BE" sz="1400" baseline="0" dirty="0" err="1" smtClean="0"/>
                        <a:t>risk</a:t>
                      </a:r>
                      <a:r>
                        <a:rPr lang="fr-BE" sz="1400" baseline="0" dirty="0" smtClean="0"/>
                        <a:t>) : </a:t>
                      </a:r>
                      <a:r>
                        <a:rPr lang="fr-BE" sz="1400" baseline="0" dirty="0" err="1" smtClean="0"/>
                        <a:t>Prio</a:t>
                      </a:r>
                      <a:r>
                        <a:rPr lang="fr-BE" sz="1400" baseline="0" dirty="0" smtClean="0"/>
                        <a:t> 1 (crèches + Med), </a:t>
                      </a:r>
                      <a:r>
                        <a:rPr lang="fr-BE" sz="1400" baseline="0" dirty="0" err="1" smtClean="0"/>
                        <a:t>Prio</a:t>
                      </a:r>
                      <a:r>
                        <a:rPr lang="fr-BE" sz="1400" baseline="0" dirty="0" smtClean="0"/>
                        <a:t> 2 Logt + Sport, </a:t>
                      </a:r>
                      <a:r>
                        <a:rPr lang="fr-BE" sz="1400" baseline="0" dirty="0" err="1" smtClean="0"/>
                        <a:t>Prio</a:t>
                      </a:r>
                      <a:r>
                        <a:rPr lang="fr-BE" sz="1400" baseline="0" dirty="0" smtClean="0"/>
                        <a:t> 3 (autres BM avec Infra douche)</a:t>
                      </a:r>
                      <a:endParaRPr lang="fr-BE" sz="1400" dirty="0" smtClean="0"/>
                    </a:p>
                  </a:txBody>
                  <a:tcPr/>
                </a:tc>
                <a:tc>
                  <a:txBody>
                    <a:bodyPr/>
                    <a:lstStyle/>
                    <a:p>
                      <a:r>
                        <a:rPr lang="fr-BE" sz="1400" dirty="0" smtClean="0"/>
                        <a:t>Updates contrats + </a:t>
                      </a:r>
                      <a:r>
                        <a:rPr lang="fr-BE" sz="1400" dirty="0" err="1" smtClean="0"/>
                        <a:t>Prev</a:t>
                      </a:r>
                      <a:r>
                        <a:rPr lang="fr-BE" sz="1400" dirty="0" smtClean="0"/>
                        <a:t> dans les nouveaux projets</a:t>
                      </a:r>
                    </a:p>
                  </a:txBody>
                  <a:tcPr/>
                </a:tc>
                <a:tc>
                  <a:txBody>
                    <a:bodyPr/>
                    <a:lstStyle/>
                    <a:p>
                      <a:pPr marL="0" algn="l" defTabSz="914400" rtl="0" eaLnBrk="1" latinLnBrk="0" hangingPunct="1"/>
                      <a:r>
                        <a:rPr lang="fr-BE" sz="1400" kern="1200" dirty="0" err="1" smtClean="0">
                          <a:solidFill>
                            <a:schemeClr val="dk1"/>
                          </a:solidFill>
                          <a:latin typeface="+mn-lt"/>
                          <a:ea typeface="+mn-ea"/>
                          <a:cs typeface="+mn-cs"/>
                        </a:rPr>
                        <a:t>MatMan</a:t>
                      </a:r>
                      <a:r>
                        <a:rPr lang="fr-BE" sz="1400" kern="1200" dirty="0" smtClean="0">
                          <a:solidFill>
                            <a:schemeClr val="dk1"/>
                          </a:solidFill>
                          <a:latin typeface="+mn-lt"/>
                          <a:ea typeface="+mn-ea"/>
                          <a:cs typeface="+mn-cs"/>
                        </a:rPr>
                        <a:t> (2020)</a:t>
                      </a:r>
                      <a:endParaRPr lang="fr-BE" sz="1400" kern="1200" dirty="0">
                        <a:solidFill>
                          <a:schemeClr val="dk1"/>
                        </a:solidFill>
                        <a:latin typeface="+mn-lt"/>
                        <a:ea typeface="+mn-ea"/>
                        <a:cs typeface="+mn-cs"/>
                      </a:endParaRPr>
                    </a:p>
                  </a:txBody>
                  <a:tcPr/>
                </a:tc>
                <a:tc rowSpan="4">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572996">
                <a:tc vMerge="1">
                  <a:txBody>
                    <a:bodyPr/>
                    <a:lstStyle/>
                    <a:p>
                      <a:endParaRPr lang="fr-BE"/>
                    </a:p>
                  </a:txBody>
                  <a:tcPr/>
                </a:tc>
                <a:tc vMerge="1">
                  <a:txBody>
                    <a:bodyPr/>
                    <a:lstStyle/>
                    <a:p>
                      <a:endParaRPr lang="fr-BE"/>
                    </a:p>
                  </a:txBody>
                  <a:tcPr/>
                </a:tc>
                <a:tc>
                  <a:txBody>
                    <a:bodyPr/>
                    <a:lstStyle/>
                    <a:p>
                      <a:r>
                        <a:rPr lang="fr-BE" sz="1400" dirty="0" smtClean="0"/>
                        <a:t>Prévoir un volet </a:t>
                      </a:r>
                      <a:r>
                        <a:rPr lang="fr-BE" sz="1400" dirty="0" err="1" smtClean="0"/>
                        <a:t>Prev</a:t>
                      </a:r>
                      <a:r>
                        <a:rPr lang="fr-BE" sz="1400" dirty="0" smtClean="0"/>
                        <a:t> pour tout nouveau BM et rénovation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Rationaliser patrimoine douches</a:t>
                      </a:r>
                    </a:p>
                  </a:txBody>
                  <a:tcPr/>
                </a:tc>
                <a:tc>
                  <a:txBody>
                    <a:bodyPr/>
                    <a:lstStyle/>
                    <a:p>
                      <a:pPr marL="0" algn="l" defTabSz="914400" rtl="0" eaLnBrk="1" latinLnBrk="0" hangingPunct="1"/>
                      <a:r>
                        <a:rPr lang="fr-BE" sz="1400" kern="1200" dirty="0" smtClean="0">
                          <a:solidFill>
                            <a:schemeClr val="dk1"/>
                          </a:solidFill>
                          <a:latin typeface="+mn-lt"/>
                          <a:ea typeface="+mn-ea"/>
                          <a:cs typeface="+mn-cs"/>
                        </a:rPr>
                        <a:t>Comd Qu (2021)</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2144478797"/>
                  </a:ext>
                </a:extLst>
              </a:tr>
              <a:tr h="919886">
                <a:tc vMerge="1">
                  <a:txBody>
                    <a:bodyPr/>
                    <a:lstStyle/>
                    <a:p>
                      <a:endParaRPr lang="fr-BE"/>
                    </a:p>
                  </a:txBody>
                  <a:tcPr/>
                </a:tc>
                <a:tc vMerge="1">
                  <a:txBody>
                    <a:bodyPr/>
                    <a:lstStyle/>
                    <a:p>
                      <a:endParaRPr lang="fr-BE"/>
                    </a:p>
                  </a:txBody>
                  <a:tcPr/>
                </a:tc>
                <a:tc>
                  <a:txBody>
                    <a:bodyPr/>
                    <a:lstStyle/>
                    <a:p>
                      <a:r>
                        <a:rPr lang="fr-BE" sz="1400" dirty="0" err="1" smtClean="0"/>
                        <a:t>MeO</a:t>
                      </a:r>
                      <a:r>
                        <a:rPr lang="fr-BE" sz="1400" dirty="0" smtClean="0"/>
                        <a:t> mesures </a:t>
                      </a:r>
                      <a:r>
                        <a:rPr lang="fr-BE" sz="1400" dirty="0" err="1" smtClean="0"/>
                        <a:t>Prev</a:t>
                      </a:r>
                      <a:r>
                        <a:rPr lang="fr-BE" sz="1400" dirty="0" smtClean="0"/>
                        <a:t> structurelle</a:t>
                      </a:r>
                      <a:r>
                        <a:rPr lang="fr-BE" sz="1400" baseline="0" dirty="0" smtClean="0"/>
                        <a:t> et élaborer plans d’assainissement des douches pour tous les BM</a:t>
                      </a:r>
                      <a:endParaRPr lang="fr-BE" sz="1400" dirty="0" smtClean="0"/>
                    </a:p>
                  </a:txBody>
                  <a:tcPr/>
                </a:tc>
                <a:tc>
                  <a:txBody>
                    <a:bodyPr/>
                    <a:lstStyle/>
                    <a:p>
                      <a:r>
                        <a:rPr lang="fr-BE" sz="1400" kern="1200" dirty="0" smtClean="0">
                          <a:solidFill>
                            <a:schemeClr val="dk1"/>
                          </a:solidFill>
                          <a:latin typeface="+mn-lt"/>
                          <a:ea typeface="+mn-ea"/>
                          <a:cs typeface="+mn-cs"/>
                        </a:rPr>
                        <a:t>Commander</a:t>
                      </a:r>
                      <a:r>
                        <a:rPr lang="fr-BE" sz="1400" kern="1200" baseline="0" dirty="0" smtClean="0">
                          <a:solidFill>
                            <a:schemeClr val="dk1"/>
                          </a:solidFill>
                          <a:latin typeface="+mn-lt"/>
                          <a:ea typeface="+mn-ea"/>
                          <a:cs typeface="+mn-cs"/>
                        </a:rPr>
                        <a:t> les LBP nécessaires</a:t>
                      </a:r>
                      <a:endParaRPr lang="fr-BE" sz="14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1Ech en collaboration avec 2Ech et firme civile</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02782010"/>
                  </a:ext>
                </a:extLst>
              </a:tr>
              <a:tr h="1832008">
                <a:tc vMerge="1">
                  <a:txBody>
                    <a:bodyPr/>
                    <a:lstStyle/>
                    <a:p>
                      <a:endParaRPr lang="fr-BE"/>
                    </a:p>
                  </a:txBody>
                  <a:tcPr/>
                </a:tc>
                <a:tc vMerge="1">
                  <a:txBody>
                    <a:bodyPr/>
                    <a:lstStyle/>
                    <a:p>
                      <a:endParaRPr lang="fr-BE"/>
                    </a:p>
                  </a:txBody>
                  <a:tcPr/>
                </a:tc>
                <a:tc>
                  <a:txBody>
                    <a:bodyPr/>
                    <a:lstStyle/>
                    <a:p>
                      <a:r>
                        <a:rPr lang="fr-BE" sz="1400" dirty="0" smtClean="0"/>
                        <a:t>Développer solutions lorsque installations sanitaires</a:t>
                      </a:r>
                      <a:r>
                        <a:rPr lang="fr-BE" sz="1400" baseline="0" dirty="0" smtClean="0"/>
                        <a:t> sont temporairement indisponibles</a:t>
                      </a:r>
                      <a:endParaRPr lang="fr-BE" sz="1400" dirty="0" smtClean="0"/>
                    </a:p>
                  </a:txBody>
                  <a:tcPr/>
                </a:tc>
                <a:tc>
                  <a:txBody>
                    <a:bodyPr/>
                    <a:lstStyle/>
                    <a:p>
                      <a:r>
                        <a:rPr lang="fr-BE" sz="1400" kern="1200" dirty="0" smtClean="0">
                          <a:solidFill>
                            <a:schemeClr val="dk1"/>
                          </a:solidFill>
                          <a:latin typeface="+mn-lt"/>
                          <a:ea typeface="+mn-ea"/>
                          <a:cs typeface="+mn-cs"/>
                        </a:rPr>
                        <a:t>Exécuter</a:t>
                      </a:r>
                      <a:r>
                        <a:rPr lang="fr-BE" sz="1400" kern="1200" baseline="0" dirty="0" smtClean="0">
                          <a:solidFill>
                            <a:schemeClr val="dk1"/>
                          </a:solidFill>
                          <a:latin typeface="+mn-lt"/>
                          <a:ea typeface="+mn-ea"/>
                          <a:cs typeface="+mn-cs"/>
                        </a:rPr>
                        <a:t> des </a:t>
                      </a:r>
                      <a:r>
                        <a:rPr lang="fr-BE" sz="1400" kern="1200" baseline="0" dirty="0" err="1" smtClean="0">
                          <a:solidFill>
                            <a:schemeClr val="dk1"/>
                          </a:solidFill>
                          <a:latin typeface="+mn-lt"/>
                          <a:ea typeface="+mn-ea"/>
                          <a:cs typeface="+mn-cs"/>
                        </a:rPr>
                        <a:t>surveys</a:t>
                      </a:r>
                      <a:endParaRPr lang="fr-BE" sz="14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Acteurs locaux dans les Qu (en continu)</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4915108"/>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9</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26321805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A189B425AE00D48B21A3666C0D61775" ma:contentTypeVersion="0" ma:contentTypeDescription="Create a new document." ma:contentTypeScope="" ma:versionID="2b2da82a2f5f846fba32ab5dcb2b41ba">
  <xsd:schema xmlns:xsd="http://www.w3.org/2001/XMLSchema" xmlns:xs="http://www.w3.org/2001/XMLSchema" xmlns:p="http://schemas.microsoft.com/office/2006/metadata/properties" targetNamespace="http://schemas.microsoft.com/office/2006/metadata/properties" ma:root="true" ma:fieldsID="e36d1574f59776a8f2fd38f6f2e4600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Lab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79C9CC7-CB68-4812-82AC-AA88D7D0CC47}">
  <ds:schemaRefs>
    <ds:schemaRef ds:uri="http://schemas.microsoft.com/sharepoint/v3/contenttype/forms"/>
  </ds:schemaRefs>
</ds:datastoreItem>
</file>

<file path=customXml/itemProps2.xml><?xml version="1.0" encoding="utf-8"?>
<ds:datastoreItem xmlns:ds="http://schemas.openxmlformats.org/officeDocument/2006/customXml" ds:itemID="{32F5C7EF-CB09-4D61-AD11-C74BEB2E2A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0CB7859A-3F0A-4C15-8D70-F8DFB8187FC7}">
  <ds:schemaRefs>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2780</TotalTime>
  <Words>9354</Words>
  <Application>Microsoft Office PowerPoint</Application>
  <PresentationFormat>On-screen Show (4:3)</PresentationFormat>
  <Paragraphs>947</Paragraphs>
  <Slides>26</Slides>
  <Notes>22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Calibri</vt:lpstr>
      <vt:lpstr>Courier New</vt:lpstr>
      <vt:lpstr>Wingdings</vt:lpstr>
      <vt:lpstr>Zapf Dingbats</vt:lpstr>
      <vt:lpstr>Office Theme</vt:lpstr>
      <vt:lpstr>PowerPoint Presentation</vt:lpstr>
      <vt:lpstr>Volet A</vt:lpstr>
      <vt:lpstr>Volet A – 09-HR-01</vt:lpstr>
      <vt:lpstr>Volet A – 11-MR-01</vt:lpstr>
      <vt:lpstr>Volet A – 16-WB-02</vt:lpstr>
      <vt:lpstr>Volet A – 17-MR-01</vt:lpstr>
      <vt:lpstr>Volet A – 17-MR-02</vt:lpstr>
      <vt:lpstr>Volet A – 21-MR-01</vt:lpstr>
      <vt:lpstr>Volet A – 21-MR-02</vt:lpstr>
      <vt:lpstr>Volet A – 21-MR-03</vt:lpstr>
      <vt:lpstr>Volet A – 21-MR-04</vt:lpstr>
      <vt:lpstr>Volet A – 21-WB-02</vt:lpstr>
      <vt:lpstr>Volet A – Sans impact sur PLP</vt:lpstr>
      <vt:lpstr>Volet B</vt:lpstr>
      <vt:lpstr>Volet B – 22-2W-01</vt:lpstr>
      <vt:lpstr>Volet B – 22-2W-02</vt:lpstr>
      <vt:lpstr>Volet B – 22-2W-03</vt:lpstr>
      <vt:lpstr>Volet B – 22-2W-04</vt:lpstr>
      <vt:lpstr>Volet B – 22-2W-05</vt:lpstr>
      <vt:lpstr>Volet B – 22-2W-06</vt:lpstr>
      <vt:lpstr>Volet B – 22-2W-07</vt:lpstr>
      <vt:lpstr>Volet B – 22-2W-08</vt:lpstr>
      <vt:lpstr>Volet B – 22-2W-09</vt:lpstr>
      <vt:lpstr>Volet B / PsySoc</vt:lpstr>
      <vt:lpstr>Volet B / PsySoc – 20-PS-02</vt:lpstr>
      <vt:lpstr>PowerPoint Presentation</vt:lpstr>
    </vt:vector>
  </TitlesOfParts>
  <Manager>Offr Synth</Manager>
  <Company>Belgian Defense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Briefing vierge</dc:title>
  <dc:subject>Template 2 W Tac</dc:subject>
  <dc:creator>Cdt d'Avi Vincent DEFLEUR</dc:creator>
  <cp:keywords>briefing, template, vierge, 2 W Tac</cp:keywords>
  <cp:lastModifiedBy>Defleur Vincent</cp:lastModifiedBy>
  <cp:revision>493</cp:revision>
  <dcterms:created xsi:type="dcterms:W3CDTF">2017-08-02T09:25:42Z</dcterms:created>
  <dcterms:modified xsi:type="dcterms:W3CDTF">2022-03-07T09:19:20Z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0x010100DA189B425AE00D48B21A3666C0D61775</vt:lpwstr>
  </property>
</Properties>
</file>