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8" r:id="rId5"/>
    <p:sldId id="259" r:id="rId6"/>
    <p:sldId id="266" r:id="rId7"/>
    <p:sldId id="260" r:id="rId8"/>
    <p:sldId id="267" r:id="rId9"/>
    <p:sldId id="263" r:id="rId10"/>
    <p:sldId id="261" r:id="rId11"/>
    <p:sldId id="262" r:id="rId12"/>
    <p:sldId id="264" r:id="rId13"/>
    <p:sldId id="271" r:id="rId14"/>
    <p:sldId id="270" r:id="rId15"/>
    <p:sldId id="265" r:id="rId16"/>
    <p:sldId id="269" r:id="rId17"/>
    <p:sldId id="268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490" y="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64FA2A-09DD-4A9E-8A6A-9B59D6667A5B}" type="datetimeFigureOut">
              <a:rPr lang="fr-BE" smtClean="0"/>
              <a:t>07/03/2022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9B649-A83E-43E1-98EA-56FDEC250286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66726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1475656" y="1347614"/>
            <a:ext cx="6267643" cy="2664296"/>
          </a:xfrm>
          <a:prstGeom prst="roundRect">
            <a:avLst>
              <a:gd name="adj" fmla="val 6234"/>
            </a:avLst>
          </a:prstGeom>
          <a:ln>
            <a:noFill/>
          </a:ln>
          <a:effectLst>
            <a:outerShdw blurRad="50800" dist="127000" dir="2700000" sx="102000" sy="102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" name="Rounded Rectangle 9"/>
          <p:cNvSpPr/>
          <p:nvPr userDrawn="1"/>
        </p:nvSpPr>
        <p:spPr>
          <a:xfrm>
            <a:off x="1621172" y="1491630"/>
            <a:ext cx="5975164" cy="2376264"/>
          </a:xfrm>
          <a:prstGeom prst="roundRect">
            <a:avLst>
              <a:gd name="adj" fmla="val 2552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763688" y="1561207"/>
            <a:ext cx="5688632" cy="698103"/>
          </a:xfrm>
        </p:spPr>
        <p:txBody>
          <a:bodyPr/>
          <a:lstStyle>
            <a:lvl1pPr>
              <a:defRPr sz="3200"/>
            </a:lvl1pPr>
          </a:lstStyle>
          <a:p>
            <a:r>
              <a:rPr lang="fr-BE" noProof="0" dirty="0" smtClean="0"/>
              <a:t>Click to </a:t>
            </a:r>
            <a:r>
              <a:rPr lang="fr-BE" noProof="0" dirty="0" err="1" smtClean="0"/>
              <a:t>edit</a:t>
            </a:r>
            <a:r>
              <a:rPr lang="fr-BE" noProof="0" dirty="0" smtClean="0"/>
              <a:t> </a:t>
            </a:r>
            <a:r>
              <a:rPr lang="fr-BE" noProof="0" dirty="0" err="1" smtClean="0"/>
              <a:t>Subject</a:t>
            </a:r>
            <a:endParaRPr lang="fr-BE" noProof="0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63688" y="2403326"/>
            <a:ext cx="5688632" cy="888504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rgbClr val="3333C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BE" noProof="0" dirty="0" smtClean="0"/>
              <a:t>Click to </a:t>
            </a:r>
            <a:r>
              <a:rPr lang="fr-BE" noProof="0" dirty="0" err="1" smtClean="0"/>
              <a:t>edit</a:t>
            </a:r>
            <a:r>
              <a:rPr lang="fr-BE" noProof="0" dirty="0" smtClean="0"/>
              <a:t> </a:t>
            </a:r>
            <a:r>
              <a:rPr lang="fr-BE" noProof="0" dirty="0" err="1" smtClean="0"/>
              <a:t>Title</a:t>
            </a:r>
            <a:endParaRPr lang="fr-BE" noProof="0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63687" y="3425693"/>
            <a:ext cx="4605566" cy="37019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BE" noProof="1" smtClean="0"/>
              <a:t>Click to edit Briefer</a:t>
            </a:r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6516216" y="3430761"/>
            <a:ext cx="936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FD23F69-B5A0-4750-A17B-E82DB93E4086}" type="datetime1">
              <a:rPr lang="nl-BE" smtClean="0"/>
              <a:pPr>
                <a:defRPr/>
              </a:pPr>
              <a:t>7/03/2022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84358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90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fr-BE" noProof="0" dirty="0" smtClean="0"/>
              <a:t>Click to </a:t>
            </a:r>
            <a:r>
              <a:rPr lang="fr-BE" noProof="0" dirty="0" err="1" smtClean="0"/>
              <a:t>edit</a:t>
            </a:r>
            <a:r>
              <a:rPr lang="fr-BE" noProof="0" dirty="0" smtClean="0"/>
              <a:t> Master </a:t>
            </a:r>
            <a:r>
              <a:rPr lang="fr-BE" noProof="0" dirty="0" err="1" smtClean="0"/>
              <a:t>title</a:t>
            </a:r>
            <a:r>
              <a:rPr lang="fr-BE" noProof="0" dirty="0" smtClean="0"/>
              <a:t> style</a:t>
            </a:r>
            <a:endParaRPr lang="fr-BE" noProof="0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BE" noProof="0" dirty="0" smtClean="0"/>
              <a:t>Click to </a:t>
            </a:r>
            <a:r>
              <a:rPr lang="fr-BE" noProof="0" dirty="0" err="1" smtClean="0"/>
              <a:t>edit</a:t>
            </a:r>
            <a:r>
              <a:rPr lang="fr-BE" noProof="0" dirty="0" smtClean="0"/>
              <a:t> Master </a:t>
            </a:r>
            <a:r>
              <a:rPr lang="fr-BE" noProof="0" dirty="0" err="1" smtClean="0"/>
              <a:t>subtitle</a:t>
            </a:r>
            <a:r>
              <a:rPr lang="fr-BE" noProof="0" dirty="0" smtClean="0"/>
              <a:t> style</a:t>
            </a:r>
            <a:endParaRPr lang="fr-BE" noProof="0" dirty="0"/>
          </a:p>
        </p:txBody>
      </p:sp>
    </p:spTree>
    <p:extLst>
      <p:ext uri="{BB962C8B-B14F-4D97-AF65-F5344CB8AC3E}">
        <p14:creationId xmlns:p14="http://schemas.microsoft.com/office/powerpoint/2010/main" val="800808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783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005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661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26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053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5979"/>
            <a:ext cx="7200800" cy="8215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C143C-C1C2-431A-A7EB-F36B09A7581E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18352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368" y="123478"/>
            <a:ext cx="774128" cy="774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2052000" y="948"/>
            <a:ext cx="504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600" dirty="0" smtClean="0">
                <a:solidFill>
                  <a:schemeClr val="bg1">
                    <a:lumMod val="50000"/>
                  </a:schemeClr>
                </a:solidFill>
              </a:rPr>
              <a:t>USAGE INTERNE</a:t>
            </a:r>
            <a:endParaRPr lang="nl-BE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329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Rapport annuel 2021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 smtClean="0"/>
              <a:t>Cel AMT Florennes</a:t>
            </a:r>
          </a:p>
          <a:p>
            <a:r>
              <a:rPr lang="nl-BE" dirty="0" smtClean="0"/>
              <a:t>Pour CCB 10</a:t>
            </a:r>
            <a:endParaRPr lang="nl-B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BE" dirty="0" err="1" smtClean="0"/>
              <a:t>Med</a:t>
            </a:r>
            <a:r>
              <a:rPr lang="nl-BE" dirty="0" smtClean="0"/>
              <a:t> </a:t>
            </a:r>
            <a:r>
              <a:rPr lang="nl-BE" dirty="0" err="1" smtClean="0"/>
              <a:t>Cdt</a:t>
            </a:r>
            <a:r>
              <a:rPr lang="nl-BE" dirty="0" smtClean="0"/>
              <a:t> SOETAERT 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04248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smtClean="0"/>
              <a:t>ES dans </a:t>
            </a:r>
            <a:r>
              <a:rPr lang="nl-BE" sz="2800" dirty="0" err="1" smtClean="0"/>
              <a:t>le</a:t>
            </a:r>
            <a:r>
              <a:rPr lang="nl-BE" sz="2800" dirty="0" smtClean="0"/>
              <a:t> </a:t>
            </a:r>
            <a:r>
              <a:rPr lang="nl-BE" sz="2800" dirty="0" err="1" smtClean="0"/>
              <a:t>cadre</a:t>
            </a:r>
            <a:r>
              <a:rPr lang="nl-BE" sz="2800" dirty="0" smtClean="0"/>
              <a:t> de la </a:t>
            </a:r>
            <a:r>
              <a:rPr lang="nl-BE" sz="2800" dirty="0" err="1" smtClean="0"/>
              <a:t>protection</a:t>
            </a:r>
            <a:r>
              <a:rPr lang="nl-BE" sz="2800" dirty="0" smtClean="0"/>
              <a:t> de </a:t>
            </a:r>
            <a:r>
              <a:rPr lang="nl-BE" sz="2800" dirty="0" err="1" smtClean="0"/>
              <a:t>maternité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5645"/>
            <a:ext cx="8229600" cy="2958977"/>
          </a:xfrm>
        </p:spPr>
        <p:txBody>
          <a:bodyPr/>
          <a:lstStyle/>
          <a:p>
            <a:r>
              <a:rPr lang="nl-BE" dirty="0" smtClean="0"/>
              <a:t>1</a:t>
            </a:r>
          </a:p>
          <a:p>
            <a:r>
              <a:rPr lang="nl-BE" dirty="0" err="1" smtClean="0"/>
              <a:t>Interdiction</a:t>
            </a:r>
            <a:r>
              <a:rPr lang="nl-BE" dirty="0" smtClean="0"/>
              <a:t> du </a:t>
            </a:r>
            <a:r>
              <a:rPr lang="nl-BE" dirty="0" err="1" smtClean="0"/>
              <a:t>travail</a:t>
            </a:r>
            <a:r>
              <a:rPr lang="nl-BE" dirty="0" smtClean="0"/>
              <a:t> de nuit, de </a:t>
            </a:r>
            <a:r>
              <a:rPr lang="nl-BE" dirty="0" err="1" smtClean="0"/>
              <a:t>l’exposition</a:t>
            </a:r>
            <a:r>
              <a:rPr lang="nl-BE" dirty="0" smtClean="0"/>
              <a:t> au Pb (</a:t>
            </a:r>
            <a:r>
              <a:rPr lang="nl-BE" dirty="0" err="1" smtClean="0"/>
              <a:t>tirs</a:t>
            </a:r>
            <a:r>
              <a:rPr lang="nl-BE" dirty="0" smtClean="0"/>
              <a:t>) et du port de charges </a:t>
            </a:r>
            <a:r>
              <a:rPr lang="nl-BE" dirty="0" err="1" smtClean="0"/>
              <a:t>lourdes</a:t>
            </a:r>
            <a:r>
              <a:rPr lang="nl-BE" dirty="0" smtClean="0"/>
              <a:t> (</a:t>
            </a:r>
            <a:r>
              <a:rPr lang="nl-BE" dirty="0" err="1" smtClean="0"/>
              <a:t>lors</a:t>
            </a:r>
            <a:r>
              <a:rPr lang="nl-BE" dirty="0" smtClean="0"/>
              <a:t> du 3ème </a:t>
            </a:r>
            <a:r>
              <a:rPr lang="nl-BE" dirty="0" err="1" smtClean="0"/>
              <a:t>trimestre</a:t>
            </a:r>
            <a:r>
              <a:rPr lang="nl-BE" dirty="0" smtClean="0"/>
              <a:t> pour </a:t>
            </a:r>
            <a:r>
              <a:rPr lang="nl-BE" dirty="0" err="1" smtClean="0"/>
              <a:t>ce</a:t>
            </a:r>
            <a:r>
              <a:rPr lang="nl-BE" dirty="0" smtClean="0"/>
              <a:t> dernier </a:t>
            </a:r>
            <a:r>
              <a:rPr lang="nl-BE" dirty="0" err="1" smtClean="0"/>
              <a:t>risque</a:t>
            </a:r>
            <a:r>
              <a:rPr lang="nl-BE" dirty="0" smtClean="0"/>
              <a:t>)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5251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smtClean="0"/>
              <a:t>Examens </a:t>
            </a:r>
            <a:r>
              <a:rPr lang="nl-BE" sz="2800" dirty="0" err="1" smtClean="0"/>
              <a:t>complémentaires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7654"/>
            <a:ext cx="8229600" cy="2886968"/>
          </a:xfrm>
        </p:spPr>
        <p:txBody>
          <a:bodyPr/>
          <a:lstStyle/>
          <a:p>
            <a:r>
              <a:rPr lang="nl-BE" dirty="0" err="1" smtClean="0"/>
              <a:t>Acuité</a:t>
            </a:r>
            <a:r>
              <a:rPr lang="nl-BE" dirty="0" smtClean="0"/>
              <a:t> </a:t>
            </a:r>
            <a:r>
              <a:rPr lang="nl-BE" dirty="0" err="1" smtClean="0"/>
              <a:t>visuelle</a:t>
            </a:r>
            <a:r>
              <a:rPr lang="nl-BE" dirty="0" smtClean="0"/>
              <a:t> : 175 (base) + 60 (AC2)</a:t>
            </a:r>
          </a:p>
          <a:p>
            <a:r>
              <a:rPr lang="nl-BE" dirty="0" err="1" smtClean="0"/>
              <a:t>Audimétrie</a:t>
            </a:r>
            <a:r>
              <a:rPr lang="nl-BE" dirty="0" smtClean="0"/>
              <a:t> : 229</a:t>
            </a:r>
          </a:p>
          <a:p>
            <a:r>
              <a:rPr lang="nl-BE" dirty="0" smtClean="0"/>
              <a:t>ECG : 95</a:t>
            </a:r>
          </a:p>
          <a:p>
            <a:r>
              <a:rPr lang="nl-BE" dirty="0" smtClean="0"/>
              <a:t>Prise de sang : 111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90741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err="1" smtClean="0"/>
              <a:t>Vaccinations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1629"/>
            <a:ext cx="8229600" cy="3102993"/>
          </a:xfrm>
        </p:spPr>
        <p:txBody>
          <a:bodyPr/>
          <a:lstStyle/>
          <a:p>
            <a:r>
              <a:rPr lang="nl-BE" dirty="0" err="1" smtClean="0"/>
              <a:t>Encodage</a:t>
            </a:r>
            <a:r>
              <a:rPr lang="nl-BE" dirty="0" smtClean="0"/>
              <a:t> vaccins </a:t>
            </a:r>
            <a:r>
              <a:rPr lang="nl-BE" dirty="0" err="1" smtClean="0"/>
              <a:t>Covid</a:t>
            </a:r>
            <a:r>
              <a:rPr lang="nl-BE" dirty="0" smtClean="0"/>
              <a:t> : 319</a:t>
            </a:r>
          </a:p>
          <a:p>
            <a:r>
              <a:rPr lang="nl-BE" dirty="0" err="1" smtClean="0"/>
              <a:t>Nombre</a:t>
            </a:r>
            <a:r>
              <a:rPr lang="nl-BE" dirty="0" smtClean="0"/>
              <a:t> de vaccins </a:t>
            </a:r>
            <a:r>
              <a:rPr lang="nl-BE" dirty="0" err="1" smtClean="0"/>
              <a:t>administrés</a:t>
            </a:r>
            <a:r>
              <a:rPr lang="nl-BE" dirty="0" smtClean="0"/>
              <a:t> : 931</a:t>
            </a:r>
          </a:p>
          <a:p>
            <a:r>
              <a:rPr lang="nl-BE" dirty="0" err="1" smtClean="0"/>
              <a:t>Difficultés</a:t>
            </a:r>
            <a:r>
              <a:rPr lang="nl-BE" dirty="0" smtClean="0"/>
              <a:t> </a:t>
            </a:r>
            <a:r>
              <a:rPr lang="nl-BE" dirty="0" err="1" smtClean="0"/>
              <a:t>liées</a:t>
            </a:r>
            <a:r>
              <a:rPr lang="nl-BE" dirty="0" smtClean="0"/>
              <a:t> au </a:t>
            </a:r>
            <a:r>
              <a:rPr lang="nl-BE" dirty="0" err="1" smtClean="0"/>
              <a:t>contexte</a:t>
            </a:r>
            <a:r>
              <a:rPr lang="nl-BE" dirty="0" smtClean="0"/>
              <a:t> sanitaire (3ème et 4ème vague)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48437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err="1" smtClean="0"/>
              <a:t>Absentéisme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5645"/>
            <a:ext cx="8229600" cy="2958977"/>
          </a:xfrm>
        </p:spPr>
        <p:txBody>
          <a:bodyPr/>
          <a:lstStyle/>
          <a:p>
            <a:r>
              <a:rPr lang="nl-BE" dirty="0" smtClean="0"/>
              <a:t>Absents sans </a:t>
            </a:r>
            <a:r>
              <a:rPr lang="nl-BE" dirty="0" err="1" smtClean="0"/>
              <a:t>justification</a:t>
            </a:r>
            <a:r>
              <a:rPr lang="nl-BE" dirty="0" smtClean="0"/>
              <a:t> : 10 %</a:t>
            </a:r>
          </a:p>
          <a:p>
            <a:r>
              <a:rPr lang="nl-BE" dirty="0" smtClean="0"/>
              <a:t>Absents </a:t>
            </a:r>
            <a:r>
              <a:rPr lang="nl-BE" dirty="0" err="1" smtClean="0"/>
              <a:t>avec</a:t>
            </a:r>
            <a:r>
              <a:rPr lang="nl-BE" dirty="0" smtClean="0"/>
              <a:t> </a:t>
            </a:r>
            <a:r>
              <a:rPr lang="nl-BE" dirty="0" err="1" smtClean="0"/>
              <a:t>justifation</a:t>
            </a:r>
            <a:r>
              <a:rPr lang="nl-BE" dirty="0" smtClean="0"/>
              <a:t> : 5 %</a:t>
            </a:r>
          </a:p>
          <a:p>
            <a:r>
              <a:rPr lang="nl-BE" dirty="0" err="1" smtClean="0"/>
              <a:t>Télé-travail</a:t>
            </a:r>
            <a:r>
              <a:rPr lang="nl-BE" dirty="0" smtClean="0"/>
              <a:t> ?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9583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smtClean="0"/>
              <a:t>MENUFIT 1L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3637"/>
            <a:ext cx="8229600" cy="3030985"/>
          </a:xfrm>
        </p:spPr>
        <p:txBody>
          <a:bodyPr/>
          <a:lstStyle/>
          <a:p>
            <a:r>
              <a:rPr lang="nl-BE" dirty="0" smtClean="0"/>
              <a:t>9 en cours en 2022</a:t>
            </a:r>
          </a:p>
          <a:p>
            <a:r>
              <a:rPr lang="nl-BE" dirty="0" smtClean="0"/>
              <a:t>Nouvelle </a:t>
            </a:r>
            <a:r>
              <a:rPr lang="nl-BE" dirty="0" err="1" smtClean="0"/>
              <a:t>collaboration</a:t>
            </a:r>
            <a:r>
              <a:rPr lang="nl-BE" dirty="0" smtClean="0"/>
              <a:t> </a:t>
            </a:r>
            <a:r>
              <a:rPr lang="nl-BE" dirty="0" err="1" smtClean="0"/>
              <a:t>avec</a:t>
            </a:r>
            <a:r>
              <a:rPr lang="nl-BE" dirty="0" smtClean="0"/>
              <a:t> </a:t>
            </a:r>
            <a:r>
              <a:rPr lang="nl-BE" dirty="0" err="1" smtClean="0"/>
              <a:t>Med</a:t>
            </a:r>
            <a:r>
              <a:rPr lang="nl-BE" dirty="0" smtClean="0"/>
              <a:t> </a:t>
            </a:r>
            <a:r>
              <a:rPr lang="nl-BE" dirty="0" err="1" smtClean="0"/>
              <a:t>Cdt</a:t>
            </a:r>
            <a:r>
              <a:rPr lang="nl-BE" dirty="0" smtClean="0"/>
              <a:t> </a:t>
            </a:r>
            <a:r>
              <a:rPr lang="nl-BE" dirty="0" err="1" smtClean="0"/>
              <a:t>Mallieu</a:t>
            </a:r>
            <a:r>
              <a:rPr lang="nl-BE" dirty="0" smtClean="0"/>
              <a:t> et RI</a:t>
            </a:r>
          </a:p>
          <a:p>
            <a:endParaRPr lang="nl-BE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93865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smtClean="0"/>
              <a:t>Evaluation de Santé </a:t>
            </a:r>
            <a:r>
              <a:rPr lang="nl-BE" sz="2800" dirty="0" err="1" smtClean="0"/>
              <a:t>périodique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3677"/>
            <a:ext cx="8229600" cy="2670945"/>
          </a:xfrm>
        </p:spPr>
        <p:txBody>
          <a:bodyPr/>
          <a:lstStyle/>
          <a:p>
            <a:r>
              <a:rPr lang="nl-BE" dirty="0" err="1" smtClean="0"/>
              <a:t>Périodicité</a:t>
            </a:r>
            <a:r>
              <a:rPr lang="nl-BE" dirty="0" smtClean="0"/>
              <a:t> </a:t>
            </a:r>
            <a:r>
              <a:rPr lang="nl-BE" dirty="0" err="1" smtClean="0"/>
              <a:t>annuelle</a:t>
            </a:r>
            <a:r>
              <a:rPr lang="nl-BE" dirty="0" smtClean="0"/>
              <a:t> : 175</a:t>
            </a:r>
          </a:p>
          <a:p>
            <a:r>
              <a:rPr lang="nl-BE" dirty="0" err="1"/>
              <a:t>Périodicité</a:t>
            </a:r>
            <a:r>
              <a:rPr lang="nl-BE" dirty="0"/>
              <a:t> </a:t>
            </a:r>
            <a:r>
              <a:rPr lang="nl-BE" dirty="0" err="1" smtClean="0"/>
              <a:t>triannuelle</a:t>
            </a:r>
            <a:r>
              <a:rPr lang="nl-BE" dirty="0" smtClean="0"/>
              <a:t> </a:t>
            </a:r>
            <a:r>
              <a:rPr lang="nl-BE" dirty="0"/>
              <a:t>: </a:t>
            </a:r>
            <a:r>
              <a:rPr lang="nl-BE" dirty="0" smtClean="0"/>
              <a:t>58</a:t>
            </a:r>
            <a:endParaRPr lang="nl-BE" dirty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5177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BE" sz="2800" dirty="0" smtClean="0"/>
              <a:t>ES de (Pré-)reprise de </a:t>
            </a:r>
            <a:r>
              <a:rPr lang="nl-BE" sz="2800" dirty="0" err="1" smtClean="0"/>
              <a:t>travail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3638"/>
            <a:ext cx="8229600" cy="3030984"/>
          </a:xfrm>
        </p:spPr>
        <p:txBody>
          <a:bodyPr/>
          <a:lstStyle/>
          <a:p>
            <a:r>
              <a:rPr lang="nl-BE" dirty="0" smtClean="0"/>
              <a:t>Pré-reprises du </a:t>
            </a:r>
            <a:r>
              <a:rPr lang="nl-BE" dirty="0" err="1" smtClean="0"/>
              <a:t>travail</a:t>
            </a:r>
            <a:r>
              <a:rPr lang="nl-BE" dirty="0" smtClean="0"/>
              <a:t> : 12</a:t>
            </a:r>
          </a:p>
          <a:p>
            <a:r>
              <a:rPr lang="nl-BE" dirty="0" smtClean="0"/>
              <a:t>Reprises du </a:t>
            </a:r>
            <a:r>
              <a:rPr lang="nl-BE" dirty="0" err="1" smtClean="0"/>
              <a:t>travail</a:t>
            </a:r>
            <a:r>
              <a:rPr lang="nl-BE" dirty="0" smtClean="0"/>
              <a:t> : 38</a:t>
            </a:r>
          </a:p>
          <a:p>
            <a:endParaRPr lang="nl-BE" dirty="0"/>
          </a:p>
          <a:p>
            <a:r>
              <a:rPr lang="nl-BE" dirty="0" smtClean="0"/>
              <a:t>Pour AMS &gt; 28j, </a:t>
            </a:r>
            <a:r>
              <a:rPr lang="nl-BE" dirty="0" err="1" smtClean="0"/>
              <a:t>endéans</a:t>
            </a:r>
            <a:r>
              <a:rPr lang="nl-BE" dirty="0" smtClean="0"/>
              <a:t> les 10 jours </a:t>
            </a:r>
            <a:r>
              <a:rPr lang="nl-BE" dirty="0" err="1" smtClean="0"/>
              <a:t>ouvrables</a:t>
            </a:r>
            <a:endParaRPr lang="nl-BE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9980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smtClean="0"/>
              <a:t>Evaluation de Santé </a:t>
            </a:r>
            <a:r>
              <a:rPr lang="nl-BE" sz="2800" dirty="0" err="1" smtClean="0"/>
              <a:t>spontanée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BE" dirty="0" smtClean="0"/>
          </a:p>
          <a:p>
            <a:r>
              <a:rPr lang="nl-BE" dirty="0" smtClean="0"/>
              <a:t>69 </a:t>
            </a:r>
            <a:r>
              <a:rPr lang="nl-BE" dirty="0" err="1" smtClean="0"/>
              <a:t>dont</a:t>
            </a:r>
            <a:r>
              <a:rPr lang="nl-BE" dirty="0" smtClean="0"/>
              <a:t> 36 sans </a:t>
            </a:r>
            <a:r>
              <a:rPr lang="nl-BE" dirty="0" err="1" smtClean="0"/>
              <a:t>décision</a:t>
            </a:r>
            <a:r>
              <a:rPr lang="nl-BE" dirty="0" smtClean="0"/>
              <a:t> </a:t>
            </a:r>
            <a:r>
              <a:rPr lang="nl-BE" dirty="0" err="1" smtClean="0"/>
              <a:t>sur</a:t>
            </a:r>
            <a:r>
              <a:rPr lang="nl-BE" dirty="0" smtClean="0"/>
              <a:t> </a:t>
            </a:r>
            <a:r>
              <a:rPr lang="nl-BE" dirty="0" err="1" smtClean="0"/>
              <a:t>le</a:t>
            </a:r>
            <a:r>
              <a:rPr lang="nl-BE" dirty="0" smtClean="0"/>
              <a:t> formulaire </a:t>
            </a:r>
            <a:r>
              <a:rPr lang="nl-BE" dirty="0" err="1" smtClean="0"/>
              <a:t>d’évaluation</a:t>
            </a:r>
            <a:r>
              <a:rPr lang="nl-BE" dirty="0" smtClean="0"/>
              <a:t> de santé</a:t>
            </a:r>
          </a:p>
          <a:p>
            <a:r>
              <a:rPr lang="nl-BE" dirty="0" err="1" smtClean="0"/>
              <a:t>Accessible</a:t>
            </a:r>
            <a:r>
              <a:rPr lang="nl-BE" dirty="0" smtClean="0"/>
              <a:t> </a:t>
            </a:r>
            <a:r>
              <a:rPr lang="nl-BE" dirty="0" err="1" smtClean="0"/>
              <a:t>aux</a:t>
            </a:r>
            <a:r>
              <a:rPr lang="nl-BE" dirty="0" smtClean="0"/>
              <a:t> </a:t>
            </a:r>
            <a:r>
              <a:rPr lang="nl-BE" dirty="0" err="1" smtClean="0"/>
              <a:t>soumis</a:t>
            </a:r>
            <a:r>
              <a:rPr lang="nl-BE" dirty="0" smtClean="0"/>
              <a:t> et non-</a:t>
            </a:r>
            <a:r>
              <a:rPr lang="nl-BE" dirty="0" err="1" smtClean="0"/>
              <a:t>soumis</a:t>
            </a:r>
            <a:endParaRPr lang="nl-BE" dirty="0" smtClean="0"/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endParaRPr lang="nl-BE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476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smtClean="0"/>
              <a:t>ES à </a:t>
            </a:r>
            <a:r>
              <a:rPr lang="nl-BE" sz="2800" dirty="0" err="1" smtClean="0"/>
              <a:t>l’initiative</a:t>
            </a:r>
            <a:r>
              <a:rPr lang="nl-BE" sz="2800" dirty="0" smtClean="0"/>
              <a:t> de </a:t>
            </a:r>
            <a:r>
              <a:rPr lang="nl-BE" sz="2800" dirty="0" err="1" smtClean="0"/>
              <a:t>l’employeur</a:t>
            </a:r>
            <a:r>
              <a:rPr lang="nl-BE" sz="2800" dirty="0" smtClean="0"/>
              <a:t> </a:t>
            </a:r>
            <a:r>
              <a:rPr lang="nl-BE" sz="2800" dirty="0" err="1" smtClean="0"/>
              <a:t>ou</a:t>
            </a:r>
            <a:r>
              <a:rPr lang="nl-BE" sz="2800" dirty="0" smtClean="0"/>
              <a:t> du CP-MT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9661"/>
            <a:ext cx="8229600" cy="2814961"/>
          </a:xfrm>
        </p:spPr>
        <p:txBody>
          <a:bodyPr/>
          <a:lstStyle/>
          <a:p>
            <a:r>
              <a:rPr lang="nl-BE" dirty="0" smtClean="0"/>
              <a:t>A la </a:t>
            </a:r>
            <a:r>
              <a:rPr lang="nl-BE" dirty="0" err="1" smtClean="0"/>
              <a:t>demande</a:t>
            </a:r>
            <a:r>
              <a:rPr lang="nl-BE" dirty="0" smtClean="0"/>
              <a:t> de </a:t>
            </a:r>
            <a:r>
              <a:rPr lang="nl-BE" dirty="0" err="1" smtClean="0"/>
              <a:t>l’employeur</a:t>
            </a:r>
            <a:r>
              <a:rPr lang="nl-BE" dirty="0"/>
              <a:t> </a:t>
            </a:r>
            <a:r>
              <a:rPr lang="nl-BE" dirty="0" smtClean="0"/>
              <a:t>: 10</a:t>
            </a:r>
          </a:p>
          <a:p>
            <a:r>
              <a:rPr lang="nl-BE" dirty="0"/>
              <a:t>A la </a:t>
            </a:r>
            <a:r>
              <a:rPr lang="nl-BE" dirty="0" err="1"/>
              <a:t>demande</a:t>
            </a:r>
            <a:r>
              <a:rPr lang="nl-BE" dirty="0"/>
              <a:t> </a:t>
            </a:r>
            <a:r>
              <a:rPr lang="nl-BE" dirty="0" smtClean="0"/>
              <a:t>du CP-MT</a:t>
            </a:r>
            <a:r>
              <a:rPr lang="nl-BE" dirty="0"/>
              <a:t> </a:t>
            </a:r>
            <a:r>
              <a:rPr lang="nl-BE" dirty="0" smtClean="0"/>
              <a:t>: 13</a:t>
            </a:r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endParaRPr lang="nl-BE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8299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smtClean="0"/>
              <a:t>ES </a:t>
            </a:r>
            <a:r>
              <a:rPr lang="nl-BE" sz="2800" dirty="0" err="1" smtClean="0"/>
              <a:t>préalable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3637"/>
            <a:ext cx="8229600" cy="3030985"/>
          </a:xfrm>
        </p:spPr>
        <p:txBody>
          <a:bodyPr/>
          <a:lstStyle/>
          <a:p>
            <a:r>
              <a:rPr lang="nl-BE" dirty="0" err="1" smtClean="0"/>
              <a:t>Avant</a:t>
            </a:r>
            <a:r>
              <a:rPr lang="nl-BE" dirty="0" smtClean="0"/>
              <a:t> changement de </a:t>
            </a:r>
            <a:r>
              <a:rPr lang="nl-BE" dirty="0" err="1" smtClean="0"/>
              <a:t>fonction</a:t>
            </a:r>
            <a:r>
              <a:rPr lang="nl-BE" dirty="0" smtClean="0"/>
              <a:t> : 9</a:t>
            </a:r>
          </a:p>
          <a:p>
            <a:r>
              <a:rPr lang="nl-BE" dirty="0" err="1" smtClean="0"/>
              <a:t>Embauches</a:t>
            </a:r>
            <a:r>
              <a:rPr lang="nl-BE" dirty="0" smtClean="0"/>
              <a:t> (</a:t>
            </a:r>
            <a:r>
              <a:rPr lang="nl-BE" dirty="0" err="1" smtClean="0"/>
              <a:t>incoroporation</a:t>
            </a:r>
            <a:r>
              <a:rPr lang="nl-BE" dirty="0" smtClean="0"/>
              <a:t>) : 58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2363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err="1" smtClean="0"/>
              <a:t>Aptitude</a:t>
            </a:r>
            <a:r>
              <a:rPr lang="nl-BE" sz="2800" dirty="0" smtClean="0"/>
              <a:t> chauffeur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354</a:t>
            </a:r>
          </a:p>
          <a:p>
            <a:r>
              <a:rPr lang="nl-BE" dirty="0" err="1" smtClean="0"/>
              <a:t>Aptitude</a:t>
            </a:r>
            <a:r>
              <a:rPr lang="nl-BE" dirty="0" smtClean="0"/>
              <a:t> </a:t>
            </a:r>
            <a:r>
              <a:rPr lang="nl-BE" dirty="0" err="1" smtClean="0"/>
              <a:t>visuelle</a:t>
            </a:r>
            <a:r>
              <a:rPr lang="nl-BE" dirty="0"/>
              <a:t> </a:t>
            </a:r>
            <a:r>
              <a:rPr lang="nl-BE" dirty="0" smtClean="0"/>
              <a:t>mais </a:t>
            </a:r>
            <a:r>
              <a:rPr lang="nl-BE" dirty="0" err="1" smtClean="0"/>
              <a:t>également</a:t>
            </a:r>
            <a:r>
              <a:rPr lang="nl-BE" dirty="0" smtClean="0"/>
              <a:t> </a:t>
            </a:r>
            <a:r>
              <a:rPr lang="nl-BE" dirty="0" err="1" smtClean="0"/>
              <a:t>multi-systémique</a:t>
            </a:r>
            <a:r>
              <a:rPr lang="nl-BE" dirty="0" smtClean="0"/>
              <a:t> (</a:t>
            </a:r>
            <a:r>
              <a:rPr lang="nl-BE" dirty="0" err="1" smtClean="0"/>
              <a:t>diabète</a:t>
            </a:r>
            <a:r>
              <a:rPr lang="nl-BE" dirty="0" smtClean="0"/>
              <a:t>, SAHOS, HTA, prise de </a:t>
            </a:r>
            <a:r>
              <a:rPr lang="nl-BE" dirty="0" err="1" smtClean="0"/>
              <a:t>certains</a:t>
            </a:r>
            <a:r>
              <a:rPr lang="nl-BE" dirty="0" smtClean="0"/>
              <a:t> </a:t>
            </a:r>
            <a:r>
              <a:rPr lang="nl-BE" dirty="0" err="1" smtClean="0"/>
              <a:t>médicaments</a:t>
            </a:r>
            <a:r>
              <a:rPr lang="nl-BE" dirty="0" smtClean="0"/>
              <a:t>…)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7531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err="1" smtClean="0"/>
              <a:t>Aptitude</a:t>
            </a:r>
            <a:r>
              <a:rPr lang="nl-BE" sz="2800" dirty="0" smtClean="0"/>
              <a:t> </a:t>
            </a:r>
            <a:r>
              <a:rPr lang="nl-BE" sz="2800" dirty="0" err="1" smtClean="0"/>
              <a:t>PhEF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7613"/>
            <a:ext cx="8229600" cy="3247009"/>
          </a:xfrm>
        </p:spPr>
        <p:txBody>
          <a:bodyPr/>
          <a:lstStyle/>
          <a:p>
            <a:r>
              <a:rPr lang="nl-BE" dirty="0" smtClean="0"/>
              <a:t>385 (</a:t>
            </a:r>
            <a:r>
              <a:rPr lang="nl-BE" dirty="0" err="1" smtClean="0"/>
              <a:t>malgré</a:t>
            </a:r>
            <a:r>
              <a:rPr lang="nl-BE" dirty="0" smtClean="0"/>
              <a:t> </a:t>
            </a:r>
            <a:r>
              <a:rPr lang="nl-BE" dirty="0" err="1" smtClean="0"/>
              <a:t>contexte</a:t>
            </a:r>
            <a:r>
              <a:rPr lang="nl-BE" dirty="0" smtClean="0"/>
              <a:t> Covid-19)</a:t>
            </a:r>
          </a:p>
          <a:p>
            <a:r>
              <a:rPr lang="nl-BE" dirty="0" err="1" smtClean="0"/>
              <a:t>Réalisation</a:t>
            </a:r>
            <a:r>
              <a:rPr lang="nl-BE" dirty="0" smtClean="0"/>
              <a:t> </a:t>
            </a:r>
            <a:r>
              <a:rPr lang="nl-BE" dirty="0" err="1" smtClean="0"/>
              <a:t>d’un</a:t>
            </a:r>
            <a:r>
              <a:rPr lang="nl-BE" dirty="0" smtClean="0"/>
              <a:t>  ECG de </a:t>
            </a:r>
            <a:r>
              <a:rPr lang="nl-BE" dirty="0" err="1" smtClean="0"/>
              <a:t>repos</a:t>
            </a:r>
            <a:r>
              <a:rPr lang="nl-BE" dirty="0" smtClean="0"/>
              <a:t>/4 </a:t>
            </a:r>
            <a:r>
              <a:rPr lang="nl-BE" dirty="0" err="1" smtClean="0"/>
              <a:t>ans</a:t>
            </a:r>
            <a:endParaRPr lang="nl-BE" dirty="0" smtClean="0"/>
          </a:p>
          <a:p>
            <a:r>
              <a:rPr lang="nl-BE" dirty="0" err="1" smtClean="0"/>
              <a:t>Inaptitude</a:t>
            </a:r>
            <a:r>
              <a:rPr lang="nl-BE" dirty="0" smtClean="0"/>
              <a:t> temporaire </a:t>
            </a:r>
            <a:r>
              <a:rPr lang="nl-BE" dirty="0" err="1" smtClean="0"/>
              <a:t>PhEF</a:t>
            </a:r>
            <a:r>
              <a:rPr lang="nl-BE" dirty="0" smtClean="0"/>
              <a:t> de 15j post-</a:t>
            </a:r>
            <a:r>
              <a:rPr lang="nl-BE" dirty="0" err="1" smtClean="0"/>
              <a:t>vaccination</a:t>
            </a:r>
            <a:r>
              <a:rPr lang="nl-BE" dirty="0" smtClean="0"/>
              <a:t> Covid-19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88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err="1" smtClean="0"/>
              <a:t>Détermination</a:t>
            </a:r>
            <a:r>
              <a:rPr lang="nl-BE" sz="2800" dirty="0" smtClean="0"/>
              <a:t> Cat Ops </a:t>
            </a:r>
            <a:r>
              <a:rPr lang="nl-BE" sz="2800" dirty="0" err="1" smtClean="0"/>
              <a:t>Med</a:t>
            </a:r>
            <a:r>
              <a:rPr lang="nl-BE" sz="2800" dirty="0" smtClean="0"/>
              <a:t>  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5645"/>
            <a:ext cx="8229600" cy="2958977"/>
          </a:xfrm>
        </p:spPr>
        <p:txBody>
          <a:bodyPr/>
          <a:lstStyle/>
          <a:p>
            <a:r>
              <a:rPr lang="nl-BE" dirty="0" smtClean="0"/>
              <a:t>741 pré-mission</a:t>
            </a:r>
          </a:p>
          <a:p>
            <a:r>
              <a:rPr lang="nl-BE" dirty="0" smtClean="0"/>
              <a:t>1 post-mission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9547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B9A32714A3934F81E647300589EA7A" ma:contentTypeVersion="0" ma:contentTypeDescription="Create a new document." ma:contentTypeScope="" ma:versionID="d7a9f16e8616bed5b305d4c576e7c2a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4b65dfc6eb30eee862d3e67770b38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Opmerkingen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537D4BA-8F01-4DE0-88CC-36921933ADB0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1183084-0B7A-4D9F-94CD-BEEF530550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A152995-0ACD-4E77-BD62-7DEDBFC9CD0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274</Words>
  <Application>Microsoft Office PowerPoint</Application>
  <PresentationFormat>On-screen Show (16:9)</PresentationFormat>
  <Paragraphs>54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Rapport annuel 2021</vt:lpstr>
      <vt:lpstr>Evaluation de Santé périodique</vt:lpstr>
      <vt:lpstr>ES de (Pré-)reprise de travail</vt:lpstr>
      <vt:lpstr>Evaluation de Santé spontanée</vt:lpstr>
      <vt:lpstr>ES à l’initiative de l’employeur ou du CP-MT</vt:lpstr>
      <vt:lpstr>ES préalable</vt:lpstr>
      <vt:lpstr>Aptitude chauffeur</vt:lpstr>
      <vt:lpstr>Aptitude PhEF</vt:lpstr>
      <vt:lpstr>Détermination Cat Ops Med  </vt:lpstr>
      <vt:lpstr>ES dans le cadre de la protection de maternité</vt:lpstr>
      <vt:lpstr>Examens complémentaires</vt:lpstr>
      <vt:lpstr>Vaccinations</vt:lpstr>
      <vt:lpstr>Absentéisme</vt:lpstr>
      <vt:lpstr>MENUFIT 1L</vt:lpstr>
    </vt:vector>
  </TitlesOfParts>
  <Company>Belgian Defense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Fr 16:9</dc:title>
  <dc:creator>Philippart Ralph</dc:creator>
  <cp:keywords/>
  <cp:lastModifiedBy>Caussin Frédéric</cp:lastModifiedBy>
  <cp:revision>22</cp:revision>
  <dcterms:created xsi:type="dcterms:W3CDTF">2013-03-07T13:16:22Z</dcterms:created>
  <dcterms:modified xsi:type="dcterms:W3CDTF">2022-03-07T11:45:54Z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0x01010040B9A32714A3934F81E647300589EA7A</vt:lpwstr>
  </property>
  <property fmtid="{D5CDD505-2E9C-101B-9397-08002B2CF9AE}" pid="3" name="Order">
    <vt:r8>7000</vt:r8>
  </property>
  <property fmtid="{D5CDD505-2E9C-101B-9397-08002B2CF9AE}" pid="4" name="vti_imgdate">
    <vt:lpwstr/>
  </property>
</Properties>
</file>