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56" r:id="rId5"/>
    <p:sldId id="257" r:id="rId6"/>
    <p:sldId id="259" r:id="rId7"/>
    <p:sldId id="260" r:id="rId8"/>
    <p:sldId id="261" r:id="rId9"/>
    <p:sldId id="262" r:id="rId10"/>
    <p:sldId id="263" r:id="rId11"/>
    <p:sldId id="264" r:id="rId12"/>
    <p:sldId id="288" r:id="rId13"/>
    <p:sldId id="289" r:id="rId14"/>
    <p:sldId id="291" r:id="rId15"/>
    <p:sldId id="292" r:id="rId16"/>
    <p:sldId id="293" r:id="rId17"/>
    <p:sldId id="287" r:id="rId18"/>
    <p:sldId id="266" r:id="rId19"/>
    <p:sldId id="285" r:id="rId20"/>
    <p:sldId id="268" r:id="rId21"/>
    <p:sldId id="269" r:id="rId22"/>
    <p:sldId id="274" r:id="rId23"/>
    <p:sldId id="278" r:id="rId24"/>
    <p:sldId id="279" r:id="rId25"/>
    <p:sldId id="286" r:id="rId26"/>
    <p:sldId id="290" r:id="rId27"/>
    <p:sldId id="294" r:id="rId28"/>
    <p:sldId id="295" r:id="rId29"/>
    <p:sldId id="280" r:id="rId30"/>
    <p:sldId id="284" r:id="rId31"/>
    <p:sldId id="258" r:id="rId3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115" autoAdjust="0"/>
  </p:normalViewPr>
  <p:slideViewPr>
    <p:cSldViewPr>
      <p:cViewPr varScale="1">
        <p:scale>
          <a:sx n="67" d="100"/>
          <a:sy n="67" d="100"/>
        </p:scale>
        <p:origin x="1476" y="48"/>
      </p:cViewPr>
      <p:guideLst>
        <p:guide orient="horz" pos="2160"/>
        <p:guide pos="2880"/>
      </p:guideLst>
    </p:cSldViewPr>
  </p:slideViewPr>
  <p:notesTextViewPr>
    <p:cViewPr>
      <p:scale>
        <a:sx n="1" d="1"/>
        <a:sy n="1" d="1"/>
      </p:scale>
      <p:origin x="0" y="0"/>
    </p:cViewPr>
  </p:notesTextViewPr>
  <p:sorterViewPr>
    <p:cViewPr>
      <p:scale>
        <a:sx n="100" d="100"/>
        <a:sy n="100" d="100"/>
      </p:scale>
      <p:origin x="0" y="-65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F14659-5901-49A0-8315-D64DBED41E62}" type="datetimeFigureOut">
              <a:rPr lang="fr-BE" smtClean="0"/>
              <a:t>16/12/2021</a:t>
            </a:fld>
            <a:endParaRPr lang="fr-B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41AE3F-CADB-473B-B645-18E12119140F}" type="slidenum">
              <a:rPr lang="fr-BE" smtClean="0"/>
              <a:t>‹#›</a:t>
            </a:fld>
            <a:endParaRPr lang="fr-BE"/>
          </a:p>
        </p:txBody>
      </p:sp>
    </p:spTree>
    <p:extLst>
      <p:ext uri="{BB962C8B-B14F-4D97-AF65-F5344CB8AC3E}">
        <p14:creationId xmlns:p14="http://schemas.microsoft.com/office/powerpoint/2010/main" val="3527394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file:///\\idcn.mil.intra\UnitData\2WTAC\0_ORG\GPM\QUAL_MGNT\02.PREVENTION\Produits%20dangereux\Prod%20Dang%20FS.xlsx"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file:///\\idcn.mil.intra\unitdata\2WTAC\0_WB\SLPPT\Mat%20COVID"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file:///\\idcn.mil.intra\unitdata\2WTAC\0_WB\SLPPT\Dossier%20Atelier\dossier%20atelier.docx"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file:///\\idcn.mil.intra\UnitData\2WTAC\9_ICS\INDIC\Steering\tableau%20de%20bord%20WB@FS.xlsx"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dekast.mil.intra/Records/ArchiefLijn/158/2021/20210414_IU_21-50067887-Pr%C3%A9vention%20silice.docx"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intranet.mil.intra/sites/Portal/Documents/2021/20210309_DGHWB_CampagneOSGW_01_F.pdf"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ekast.mil.intra/Records/ArchiefLijn/689/2018/20180807_BU_18-50038561-S%C3%A9curit%C3%A9%20des%20machines.docx"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file:///\\idcn.mil.intra\UnitData\2WTAC\FLS\00.COMMON\08.BIEN-ETRE\07.SLPPT\01.CCB\CCB%202019\DEC19\Ateliers%20fer" TargetMode="External"/><Relationship Id="rId4" Type="http://schemas.openxmlformats.org/officeDocument/2006/relationships/hyperlink" Target="https://dekast.mil.intra/Records/ArchiefLijn/689/2019/20191129_BU_19-50267247-Machineveiligheid_StaVaZa.docx"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qrnode.mil.intra/LRF/XMLWeb/ProcessDescriptor/descriptor/ILIAS/budget/Budget_Pord.xml?@BudgetYear=2020&amp;@Catalog=288&amp;@PR=EBUT&amp;@SubSys=TVX&amp;@PurOrg=02UC&amp;@DOPA=5003&amp;@BA=121101&amp;@ProcOff=VISO&amp;execute=TRUE&amp;collapse=TRUE"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qrnode.mil.intra/LRF/XMLWeb/ProcessDescriptor/descriptor/ILIAS/budget/Budget_Pord.xml?@BudgetYear=2020&amp;@Catalog=518&amp;@PR=42UT&amp;@SubSys=TVX&amp;@PurOrg=02UC&amp;@DOPA=5031&amp;@BA=720001&amp;@ProcOff=VISO&amp;execute=TRUE&amp;collapse=TRU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DGHR – Col BEM BAUGNEE</a:t>
            </a:r>
            <a:endParaRPr lang="fr-BE" dirty="0" smtClean="0"/>
          </a:p>
          <a:p>
            <a:r>
              <a:rPr lang="fr-BE" dirty="0" smtClean="0"/>
              <a:t>28 Nov 19 (OSDS) : Projet débuté fin 2019.</a:t>
            </a:r>
          </a:p>
          <a:p>
            <a:pPr marL="0" indent="0">
              <a:buFontTx/>
              <a:buNone/>
            </a:pPr>
            <a:r>
              <a:rPr lang="fr-BE" sz="1200" kern="1200" dirty="0" smtClean="0">
                <a:solidFill>
                  <a:schemeClr val="tx1"/>
                </a:solidFill>
                <a:effectLst/>
                <a:latin typeface="+mn-lt"/>
                <a:ea typeface="+mn-ea"/>
                <a:cs typeface="+mn-cs"/>
              </a:rPr>
              <a:t>090903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(OSDS) : les contacts sont désormais établis avec l’AWSR :</a:t>
            </a:r>
          </a:p>
          <a:p>
            <a:pPr marL="171450" indent="-171450">
              <a:buFontTx/>
              <a:buChar char="-"/>
            </a:pPr>
            <a:r>
              <a:rPr lang="fr-BE" sz="1200" kern="1200" dirty="0" smtClean="0">
                <a:solidFill>
                  <a:schemeClr val="tx1"/>
                </a:solidFill>
                <a:effectLst/>
                <a:latin typeface="+mn-lt"/>
                <a:ea typeface="+mn-ea"/>
                <a:cs typeface="+mn-cs"/>
              </a:rPr>
              <a:t>Les messages lancés par l’AWSR dans le cadre de leurs campagnes de sécurité sont désormais reçus sous format digital et transmis systématiquement par AMU.</a:t>
            </a:r>
          </a:p>
          <a:p>
            <a:pPr marL="171450" indent="-171450">
              <a:buFontTx/>
              <a:buChar char="-"/>
            </a:pPr>
            <a:r>
              <a:rPr lang="fr-BE" sz="1200" kern="1200" dirty="0" smtClean="0">
                <a:solidFill>
                  <a:schemeClr val="tx1"/>
                </a:solidFill>
                <a:effectLst/>
                <a:latin typeface="+mn-lt"/>
                <a:ea typeface="+mn-ea"/>
                <a:cs typeface="+mn-cs"/>
              </a:rPr>
              <a:t>Pour les grandes affiches destinées aux 2 postes de garde, les éléments demandés ont été transmis à l’AWSR. L’AWSR essaie d’intégrer cela dans sa campagne 2021.</a:t>
            </a:r>
          </a:p>
          <a:p>
            <a:pPr marL="171450" indent="-171450">
              <a:buFontTx/>
              <a:buChar char="-"/>
            </a:pPr>
            <a:r>
              <a:rPr lang="fr-BE" sz="1200" kern="1200" dirty="0" smtClean="0">
                <a:solidFill>
                  <a:schemeClr val="tx1"/>
                </a:solidFill>
                <a:effectLst/>
                <a:latin typeface="+mn-lt"/>
                <a:ea typeface="+mn-ea"/>
                <a:cs typeface="+mn-cs"/>
              </a:rPr>
              <a:t>Le 1W a été contacté et s’est montré intéressé. Il participera aussi au projet.</a:t>
            </a:r>
          </a:p>
          <a:p>
            <a:pPr marL="0" indent="0">
              <a:buFontTx/>
              <a:buNone/>
            </a:pPr>
            <a:r>
              <a:rPr lang="fr-BE" dirty="0" smtClean="0"/>
              <a:t>151357 Mar 21</a:t>
            </a:r>
            <a:r>
              <a:rPr lang="fr-BE" baseline="0" dirty="0" smtClean="0"/>
              <a:t> – OSDS: </a:t>
            </a:r>
            <a:r>
              <a:rPr lang="fr-BE" sz="1200" kern="1200" dirty="0" smtClean="0">
                <a:solidFill>
                  <a:schemeClr val="tx1"/>
                </a:solidFill>
                <a:effectLst/>
                <a:latin typeface="+mn-lt"/>
                <a:ea typeface="+mn-ea"/>
                <a:cs typeface="+mn-cs"/>
              </a:rPr>
              <a:t>l’AWSR passera le 19 Mar 21 sur base pour choisir la méthode de travail. A priori, ils s’orientent vers des bâches reprenant les campagnes de sensibilisation à accrocher à la clôture</a:t>
            </a:r>
          </a:p>
          <a:p>
            <a:pPr marL="0" indent="0">
              <a:buFontTx/>
              <a:buNone/>
            </a:pPr>
            <a:r>
              <a:rPr lang="fr-BE" sz="1200" kern="1200" dirty="0" smtClean="0">
                <a:solidFill>
                  <a:schemeClr val="tx1"/>
                </a:solidFill>
                <a:effectLst/>
                <a:latin typeface="+mn-lt"/>
                <a:ea typeface="+mn-ea"/>
                <a:cs typeface="+mn-cs"/>
              </a:rPr>
              <a:t>31 Mar 21 – OSDS</a:t>
            </a:r>
            <a:r>
              <a:rPr lang="fr-BE" sz="1200" kern="1200" baseline="0" dirty="0" smtClean="0">
                <a:solidFill>
                  <a:schemeClr val="tx1"/>
                </a:solidFill>
                <a:effectLst/>
                <a:latin typeface="+mn-lt"/>
                <a:ea typeface="+mn-ea"/>
                <a:cs typeface="+mn-cs"/>
              </a:rPr>
              <a:t> (durant le CCB) : Visite reportée date </a:t>
            </a:r>
            <a:r>
              <a:rPr lang="fr-BE" sz="1200" kern="1200" baseline="0" dirty="0" err="1" smtClean="0">
                <a:solidFill>
                  <a:schemeClr val="tx1"/>
                </a:solidFill>
                <a:effectLst/>
                <a:latin typeface="+mn-lt"/>
                <a:ea typeface="+mn-ea"/>
                <a:cs typeface="+mn-cs"/>
              </a:rPr>
              <a:t>Ult</a:t>
            </a:r>
            <a:endParaRPr lang="fr-BE" sz="1200" kern="1200" baseline="0" dirty="0" smtClean="0">
              <a:solidFill>
                <a:schemeClr val="tx1"/>
              </a:solidFill>
              <a:effectLst/>
              <a:latin typeface="+mn-lt"/>
              <a:ea typeface="+mn-ea"/>
              <a:cs typeface="+mn-cs"/>
            </a:endParaRPr>
          </a:p>
          <a:p>
            <a:pPr marL="0" indent="0">
              <a:buFontTx/>
              <a:buNone/>
            </a:pPr>
            <a:r>
              <a:rPr lang="fr-BE" sz="1200" kern="1200" baseline="0" dirty="0" smtClean="0">
                <a:solidFill>
                  <a:schemeClr val="tx1"/>
                </a:solidFill>
                <a:effectLst/>
                <a:latin typeface="+mn-lt"/>
                <a:ea typeface="+mn-ea"/>
                <a:cs typeface="+mn-cs"/>
              </a:rPr>
              <a:t>021215 Jun 21 – OSDS:</a:t>
            </a:r>
            <a:br>
              <a:rPr lang="fr-BE" sz="1200" kern="1200" baseline="0" dirty="0" smtClean="0">
                <a:solidFill>
                  <a:schemeClr val="tx1"/>
                </a:solidFill>
                <a:effectLst/>
                <a:latin typeface="+mn-lt"/>
                <a:ea typeface="+mn-ea"/>
                <a:cs typeface="+mn-cs"/>
              </a:rPr>
            </a:b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02 Jun 21 : l’AWSR nous a transmis une proposition d’affiches pour la prochaine campagne : 3 visuels (distraction / vitesse / alcool)</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 Ceci doit être discuté avec </a:t>
            </a:r>
            <a:r>
              <a:rPr lang="fr-BE" sz="1200" kern="1200" dirty="0" err="1" smtClean="0">
                <a:solidFill>
                  <a:schemeClr val="tx1"/>
                </a:solidFill>
                <a:effectLst/>
                <a:latin typeface="+mn-lt"/>
                <a:ea typeface="+mn-ea"/>
                <a:cs typeface="+mn-cs"/>
              </a:rPr>
              <a:t>BaseCo</a:t>
            </a:r>
            <a:r>
              <a:rPr lang="fr-BE" sz="1200" kern="1200" dirty="0" smtClean="0">
                <a:solidFill>
                  <a:schemeClr val="tx1"/>
                </a:solidFill>
                <a:effectLst/>
                <a:latin typeface="+mn-lt"/>
                <a:ea typeface="+mn-ea"/>
                <a:cs typeface="+mn-cs"/>
              </a:rPr>
              <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 Si accord, les bâches 350 cm x 200 cm seront produites et livrées mi-juin (TBC)</a:t>
            </a:r>
            <a:endParaRPr lang="fr-BE" sz="16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1 W participe aussi au projet</a:t>
            </a:r>
          </a:p>
          <a:p>
            <a:r>
              <a:rPr lang="fr-BE" sz="1200" kern="1200" dirty="0" smtClean="0">
                <a:solidFill>
                  <a:schemeClr val="tx1"/>
                </a:solidFill>
                <a:effectLst/>
                <a:latin typeface="+mn-lt"/>
                <a:ea typeface="+mn-ea"/>
                <a:cs typeface="+mn-cs"/>
              </a:rPr>
              <a:t>131057</a:t>
            </a:r>
            <a:r>
              <a:rPr lang="fr-BE" sz="1200" kern="1200" baseline="0" dirty="0" smtClean="0">
                <a:solidFill>
                  <a:schemeClr val="tx1"/>
                </a:solidFill>
                <a:effectLst/>
                <a:latin typeface="+mn-lt"/>
                <a:ea typeface="+mn-ea"/>
                <a:cs typeface="+mn-cs"/>
              </a:rPr>
              <a:t> Sep 21 - OSDS : Campagne d’affichage antidrogue de DGH&amp;WB communiquée aux Srt via </a:t>
            </a:r>
            <a:r>
              <a:rPr lang="fr-BE" sz="1200" kern="1200" baseline="0" dirty="0" err="1" smtClean="0">
                <a:solidFill>
                  <a:schemeClr val="tx1"/>
                </a:solidFill>
                <a:effectLst/>
                <a:latin typeface="+mn-lt"/>
                <a:ea typeface="+mn-ea"/>
                <a:cs typeface="+mn-cs"/>
              </a:rPr>
              <a:t>enote</a:t>
            </a:r>
            <a:r>
              <a:rPr lang="fr-BE" sz="1200" kern="1200" baseline="0" dirty="0" smtClean="0">
                <a:solidFill>
                  <a:schemeClr val="tx1"/>
                </a:solidFill>
                <a:effectLst/>
                <a:latin typeface="+mn-lt"/>
                <a:ea typeface="+mn-ea"/>
                <a:cs typeface="+mn-cs"/>
              </a:rPr>
              <a:t> https://dekast.mil.intra/Records/ArchiefLijn/11/DG%20HR/2021/20210706_IU_21-50129956-Note-Campagne%20Antidrugs-Antidrogue.docx</a:t>
            </a:r>
            <a:br>
              <a:rPr lang="fr-BE" sz="1200" kern="1200" baseline="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Bâches AWSR réceptionnées. Ont été placées</a:t>
            </a:r>
            <a:r>
              <a:rPr lang="fr-BE" sz="1200" kern="1200" baseline="0" dirty="0" smtClean="0">
                <a:solidFill>
                  <a:schemeClr val="tx1"/>
                </a:solidFill>
                <a:effectLst/>
                <a:latin typeface="+mn-lt"/>
                <a:ea typeface="+mn-ea"/>
                <a:cs typeface="+mn-cs"/>
              </a:rPr>
              <a:t> aux 2 entrées de la base </a:t>
            </a:r>
            <a:r>
              <a:rPr lang="fr-BE" sz="1200" kern="1200" dirty="0" smtClean="0">
                <a:solidFill>
                  <a:schemeClr val="tx1"/>
                </a:solidFill>
                <a:effectLst/>
                <a:latin typeface="+mn-lt"/>
                <a:ea typeface="+mn-ea"/>
                <a:cs typeface="+mn-cs"/>
              </a:rPr>
              <a:t>(visuel de la campagne actuelle). Les autres bâches seront placées aux moments opportuns.</a:t>
            </a:r>
            <a:endParaRPr lang="fr-BE" sz="1200" kern="1200" baseline="0" dirty="0" smtClean="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3</a:t>
            </a:fld>
            <a:endParaRPr lang="fr-BE"/>
          </a:p>
        </p:txBody>
      </p:sp>
    </p:spTree>
    <p:extLst>
      <p:ext uri="{BB962C8B-B14F-4D97-AF65-F5344CB8AC3E}">
        <p14:creationId xmlns:p14="http://schemas.microsoft.com/office/powerpoint/2010/main" val="1171668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DGMR-Mgt/R</a:t>
            </a:r>
            <a:r>
              <a:rPr lang="fr-BE" baseline="0" dirty="0" smtClean="0"/>
              <a:t> </a:t>
            </a:r>
            <a:r>
              <a:rPr lang="fr-BE" dirty="0" smtClean="0"/>
              <a:t>– </a:t>
            </a:r>
            <a:r>
              <a:rPr lang="fr-BE" dirty="0" err="1" smtClean="0"/>
              <a:t>LtCol</a:t>
            </a:r>
            <a:r>
              <a:rPr lang="fr-BE" dirty="0" smtClean="0"/>
              <a:t> IMM PLOVIE Gunnar</a:t>
            </a: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Au niveau local, le risque est suivi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l’AMT dans le cadre de la surveillance santé;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 hiérarchie et l’individu grâce aux fiches de poste et de fonction qui mentionnent les risques auxquels le Pers est exposé;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le SLPPT, à l’occasion des VLT afin de vérifier la présence, le stockage et la bonne utilisation des produits à risque ; en ce compris l’affichage des fiches informatives quant aux produits présents ainsi que l’utilisation correcte des EPI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141140 Jan 21 ( S. Verast) : </a:t>
            </a:r>
            <a:r>
              <a:rPr lang="fr-BE" sz="1200" kern="1200" dirty="0" smtClean="0">
                <a:solidFill>
                  <a:schemeClr val="tx1"/>
                </a:solidFill>
                <a:effectLst/>
                <a:latin typeface="+mn-lt"/>
                <a:ea typeface="+mn-ea"/>
                <a:cs typeface="+mn-cs"/>
              </a:rPr>
              <a:t>Il existe un inventaire (GpM) des produits employés et tenu par Erik Duchemin, classable par risque (CMR).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221141 Mar 21 – E. Duchemin: Erik v</a:t>
            </a:r>
            <a:r>
              <a:rPr lang="fr-BE" sz="1200" kern="1200" dirty="0" smtClean="0">
                <a:solidFill>
                  <a:schemeClr val="tx1"/>
                </a:solidFill>
                <a:effectLst/>
                <a:latin typeface="+mn-lt"/>
                <a:ea typeface="+mn-ea"/>
                <a:cs typeface="+mn-cs"/>
              </a:rPr>
              <a:t>a relancer sa </a:t>
            </a:r>
            <a:r>
              <a:rPr lang="fr-BE" sz="1200" kern="1200" dirty="0" err="1" smtClean="0">
                <a:solidFill>
                  <a:schemeClr val="tx1"/>
                </a:solidFill>
                <a:effectLst/>
                <a:latin typeface="+mn-lt"/>
                <a:ea typeface="+mn-ea"/>
                <a:cs typeface="+mn-cs"/>
              </a:rPr>
              <a:t>query</a:t>
            </a:r>
            <a:r>
              <a:rPr lang="fr-BE" sz="1200" kern="1200" dirty="0" smtClean="0">
                <a:solidFill>
                  <a:schemeClr val="tx1"/>
                </a:solidFill>
                <a:effectLst/>
                <a:latin typeface="+mn-lt"/>
                <a:ea typeface="+mn-ea"/>
                <a:cs typeface="+mn-cs"/>
              </a:rPr>
              <a:t> pour la fin du mois et mettre à jour le fichier </a:t>
            </a:r>
            <a:r>
              <a:rPr lang="fr-BE" sz="1200" u="sng" kern="1200" dirty="0" err="1" smtClean="0">
                <a:solidFill>
                  <a:schemeClr val="tx1"/>
                </a:solidFill>
                <a:effectLst/>
                <a:latin typeface="+mn-lt"/>
                <a:ea typeface="+mn-ea"/>
                <a:cs typeface="+mn-cs"/>
                <a:hlinkClick r:id="rId3"/>
              </a:rPr>
              <a:t>Prod</a:t>
            </a:r>
            <a:r>
              <a:rPr lang="fr-BE" sz="1200" u="sng" kern="1200" dirty="0" smtClean="0">
                <a:solidFill>
                  <a:schemeClr val="tx1"/>
                </a:solidFill>
                <a:effectLst/>
                <a:latin typeface="+mn-lt"/>
                <a:ea typeface="+mn-ea"/>
                <a:cs typeface="+mn-cs"/>
                <a:hlinkClick r:id="rId3"/>
              </a:rPr>
              <a:t> du 2W Tac</a:t>
            </a:r>
            <a:endParaRPr lang="fr-BE" sz="1200" u="sng" kern="1200" dirty="0" smtClean="0">
              <a:solidFill>
                <a:schemeClr val="tx1"/>
              </a:solidFill>
              <a:effectLst/>
              <a:latin typeface="+mn-lt"/>
              <a:ea typeface="+mn-ea"/>
              <a:cs typeface="+mn-cs"/>
            </a:endParaRPr>
          </a:p>
          <a:p>
            <a:r>
              <a:rPr lang="fr-BE" sz="1200" u="none" kern="1200" dirty="0" smtClean="0">
                <a:solidFill>
                  <a:schemeClr val="tx1"/>
                </a:solidFill>
                <a:effectLst/>
                <a:latin typeface="+mn-lt"/>
                <a:ea typeface="+mn-ea"/>
                <a:cs typeface="+mn-cs"/>
              </a:rPr>
              <a:t>281028</a:t>
            </a:r>
            <a:r>
              <a:rPr lang="fr-BE" sz="1200" u="none" kern="1200" baseline="0" dirty="0" smtClean="0">
                <a:solidFill>
                  <a:schemeClr val="tx1"/>
                </a:solidFill>
                <a:effectLst/>
                <a:latin typeface="+mn-lt"/>
                <a:ea typeface="+mn-ea"/>
                <a:cs typeface="+mn-cs"/>
              </a:rPr>
              <a:t> Mai 21 – S. Verast : </a:t>
            </a:r>
            <a:r>
              <a:rPr lang="fr-BE" sz="1200" kern="1200" dirty="0" smtClean="0">
                <a:solidFill>
                  <a:schemeClr val="tx1"/>
                </a:solidFill>
                <a:effectLst/>
                <a:latin typeface="+mn-lt"/>
                <a:ea typeface="+mn-ea"/>
                <a:cs typeface="+mn-cs"/>
              </a:rPr>
              <a:t>Le SLPPT donne régulièrement des avis sur les produits dangereux et la détermination des EPI à utiliser, principalement avec le Pers du G68 (peinture) et du D50 (</a:t>
            </a:r>
            <a:r>
              <a:rPr lang="fr-BE" sz="1200" kern="1200" dirty="0" err="1" smtClean="0">
                <a:solidFill>
                  <a:schemeClr val="tx1"/>
                </a:solidFill>
                <a:effectLst/>
                <a:latin typeface="+mn-lt"/>
                <a:ea typeface="+mn-ea"/>
                <a:cs typeface="+mn-cs"/>
              </a:rPr>
              <a:t>Washing</a:t>
            </a:r>
            <a:r>
              <a:rPr lang="fr-BE" sz="1200" kern="1200" dirty="0" smtClean="0">
                <a:solidFill>
                  <a:schemeClr val="tx1"/>
                </a:solidFill>
                <a:effectLst/>
                <a:latin typeface="+mn-lt"/>
                <a:ea typeface="+mn-ea"/>
                <a:cs typeface="+mn-cs"/>
              </a:rPr>
              <a:t>)</a:t>
            </a:r>
          </a:p>
          <a:p>
            <a:r>
              <a:rPr lang="fr-BE" sz="1200" kern="1200" dirty="0" smtClean="0">
                <a:solidFill>
                  <a:schemeClr val="tx1"/>
                </a:solidFill>
                <a:effectLst/>
                <a:latin typeface="+mn-lt"/>
                <a:ea typeface="+mn-ea"/>
                <a:cs typeface="+mn-cs"/>
              </a:rPr>
              <a:t>Achat en cours de nouveaux EPI respiratoires autonomes pour les peintres -  EPI également en achats/fourniture pour la préparation des fumigènes solo display</a:t>
            </a:r>
            <a:endParaRPr lang="fr-BE" sz="1200" u="none"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160931 Jun 21 – OST:</a:t>
            </a:r>
          </a:p>
          <a:p>
            <a:pPr lvl="0"/>
            <a:r>
              <a:rPr lang="fr-BE" sz="1200" kern="1200" dirty="0" smtClean="0">
                <a:solidFill>
                  <a:schemeClr val="tx1"/>
                </a:solidFill>
                <a:effectLst/>
                <a:latin typeface="+mn-lt"/>
                <a:ea typeface="+mn-ea"/>
                <a:cs typeface="+mn-cs"/>
              </a:rPr>
              <a:t>- EPI pour les peintres (G68) reçus et distribués</a:t>
            </a:r>
          </a:p>
          <a:p>
            <a:r>
              <a:rPr lang="fr-BE" sz="1200" kern="1200" dirty="0" smtClean="0">
                <a:solidFill>
                  <a:schemeClr val="tx1"/>
                </a:solidFill>
                <a:effectLst/>
                <a:latin typeface="+mn-lt"/>
                <a:ea typeface="+mn-ea"/>
                <a:cs typeface="+mn-cs"/>
              </a:rPr>
              <a:t>- EPI pour le personnel du </a:t>
            </a:r>
            <a:r>
              <a:rPr lang="fr-BE" sz="1200" kern="1200" dirty="0" err="1" smtClean="0">
                <a:solidFill>
                  <a:schemeClr val="tx1"/>
                </a:solidFill>
                <a:effectLst/>
                <a:latin typeface="+mn-lt"/>
                <a:ea typeface="+mn-ea"/>
                <a:cs typeface="+mn-cs"/>
              </a:rPr>
              <a:t>Washing</a:t>
            </a:r>
            <a:r>
              <a:rPr lang="fr-BE" sz="1200" kern="1200" dirty="0" smtClean="0">
                <a:solidFill>
                  <a:schemeClr val="tx1"/>
                </a:solidFill>
                <a:effectLst/>
                <a:latin typeface="+mn-lt"/>
                <a:ea typeface="+mn-ea"/>
                <a:cs typeface="+mn-cs"/>
              </a:rPr>
              <a:t> (D50) reçus et distribués</a:t>
            </a:r>
          </a:p>
          <a:p>
            <a:r>
              <a:rPr lang="fr-BE" baseline="0" dirty="0" smtClean="0"/>
              <a:t>161529 Jun 21 – OST: </a:t>
            </a:r>
            <a:r>
              <a:rPr lang="fr-BE" sz="1200" kern="1200" dirty="0" smtClean="0">
                <a:solidFill>
                  <a:srgbClr val="FF0000"/>
                </a:solidFill>
                <a:latin typeface="+mn-lt"/>
                <a:ea typeface="+mn-ea"/>
                <a:cs typeface="+mn-cs"/>
              </a:rPr>
              <a:t>EPI pour la préparation des fumigènes solo display - </a:t>
            </a:r>
            <a:r>
              <a:rPr lang="fr-BE" sz="1200" kern="1200" dirty="0" smtClean="0">
                <a:solidFill>
                  <a:schemeClr val="tx1"/>
                </a:solidFill>
                <a:effectLst/>
                <a:latin typeface="+mn-lt"/>
                <a:ea typeface="+mn-ea"/>
                <a:cs typeface="+mn-cs"/>
              </a:rPr>
              <a:t>Lors des tests des 03 et 09 Jun 21, tous les EPI nécessaires étaient disponibles et ont été utilisés par le Pers. Le Comd Fl Armt les a montrés à l’OST lors de l’inspection qu’il a réalisée le 02 Jun 21</a:t>
            </a:r>
            <a:endParaRPr lang="fr-BE" baseline="0"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12</a:t>
            </a:fld>
            <a:endParaRPr lang="fr-BE"/>
          </a:p>
        </p:txBody>
      </p:sp>
    </p:spTree>
    <p:extLst>
      <p:ext uri="{BB962C8B-B14F-4D97-AF65-F5344CB8AC3E}">
        <p14:creationId xmlns:p14="http://schemas.microsoft.com/office/powerpoint/2010/main" val="1817071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 H&amp;WB</a:t>
            </a:r>
            <a:r>
              <a:rPr lang="fr-BE" baseline="0" dirty="0" smtClean="0"/>
              <a:t> </a:t>
            </a:r>
            <a:r>
              <a:rPr lang="fr-BE" dirty="0" smtClean="0"/>
              <a:t>– Maj d’Avi BEM HAMELS Steve, Ir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180821 Mar 21, Mail BCO à Maj d’Avi BEM HAMELS: POC’s pour 2W = WASO et </a:t>
            </a:r>
            <a:r>
              <a:rPr lang="fr-BE" baseline="0" dirty="0" err="1" smtClean="0"/>
              <a:t>Resp</a:t>
            </a:r>
            <a:r>
              <a:rPr lang="fr-BE" baseline="0" dirty="0" smtClean="0"/>
              <a:t> AFA</a:t>
            </a:r>
          </a:p>
        </p:txBody>
      </p:sp>
      <p:sp>
        <p:nvSpPr>
          <p:cNvPr id="4" name="Slide Number Placeholder 3"/>
          <p:cNvSpPr>
            <a:spLocks noGrp="1"/>
          </p:cNvSpPr>
          <p:nvPr>
            <p:ph type="sldNum" sz="quarter" idx="10"/>
          </p:nvPr>
        </p:nvSpPr>
        <p:spPr/>
        <p:txBody>
          <a:bodyPr/>
          <a:lstStyle/>
          <a:p>
            <a:fld id="{1C41AE3F-CADB-473B-B645-18E12119140F}" type="slidenum">
              <a:rPr lang="fr-BE" smtClean="0"/>
              <a:t>13</a:t>
            </a:fld>
            <a:endParaRPr lang="fr-BE"/>
          </a:p>
        </p:txBody>
      </p:sp>
    </p:spTree>
    <p:extLst>
      <p:ext uri="{BB962C8B-B14F-4D97-AF65-F5344CB8AC3E}">
        <p14:creationId xmlns:p14="http://schemas.microsoft.com/office/powerpoint/2010/main" val="1790361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14</a:t>
            </a:fld>
            <a:endParaRPr lang="fr-BE"/>
          </a:p>
        </p:txBody>
      </p:sp>
    </p:spTree>
    <p:extLst>
      <p:ext uri="{BB962C8B-B14F-4D97-AF65-F5344CB8AC3E}">
        <p14:creationId xmlns:p14="http://schemas.microsoft.com/office/powerpoint/2010/main" val="2026502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200" kern="1200" dirty="0" smtClean="0">
                <a:solidFill>
                  <a:schemeClr val="tx1"/>
                </a:solidFill>
                <a:effectLst/>
                <a:latin typeface="+mn-lt"/>
                <a:ea typeface="+mn-ea"/>
                <a:cs typeface="+mn-cs"/>
              </a:rPr>
              <a:t>08 Sep 20 – S. Verast</a:t>
            </a:r>
            <a:r>
              <a:rPr lang="fr-BE" sz="1200" kern="1200" baseline="0" dirty="0" smtClean="0">
                <a:solidFill>
                  <a:schemeClr val="tx1"/>
                </a:solidFill>
                <a:effectLst/>
                <a:latin typeface="+mn-lt"/>
                <a:ea typeface="+mn-ea"/>
                <a:cs typeface="+mn-cs"/>
              </a:rPr>
              <a:t> : </a:t>
            </a:r>
            <a:r>
              <a:rPr lang="fr-BE" sz="1200" kern="1200" dirty="0" smtClean="0">
                <a:solidFill>
                  <a:schemeClr val="tx1"/>
                </a:solidFill>
                <a:effectLst/>
                <a:latin typeface="+mn-lt"/>
                <a:ea typeface="+mn-ea"/>
                <a:cs typeface="+mn-cs"/>
              </a:rPr>
              <a:t>Les VLT ont repris le 28/07/2020 à raison de deux visites par semaine. Sur demande des partenaires sociaux, elles ont lieux le même jour (mardi), une le matin et une l’après-midi. Le planning des VLT d’</a:t>
            </a:r>
            <a:r>
              <a:rPr lang="fr-BE" sz="1200" kern="1200" dirty="0" err="1" smtClean="0">
                <a:solidFill>
                  <a:schemeClr val="tx1"/>
                </a:solidFill>
                <a:effectLst/>
                <a:latin typeface="+mn-lt"/>
                <a:ea typeface="+mn-ea"/>
                <a:cs typeface="+mn-cs"/>
              </a:rPr>
              <a:t>Oct</a:t>
            </a:r>
            <a:r>
              <a:rPr lang="fr-BE" sz="1200" kern="1200" dirty="0" smtClean="0">
                <a:solidFill>
                  <a:schemeClr val="tx1"/>
                </a:solidFill>
                <a:effectLst/>
                <a:latin typeface="+mn-lt"/>
                <a:ea typeface="+mn-ea"/>
                <a:cs typeface="+mn-cs"/>
              </a:rPr>
              <a:t> à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a été transmis aux unités, aux partenaires sociaux et au CCB (via le Srt).</a:t>
            </a:r>
          </a:p>
          <a:p>
            <a:r>
              <a:rPr lang="fr-BE" dirty="0" smtClean="0"/>
              <a:t>021134 </a:t>
            </a:r>
            <a:r>
              <a:rPr lang="fr-BE" dirty="0" err="1" smtClean="0"/>
              <a:t>Dec</a:t>
            </a:r>
            <a:r>
              <a:rPr lang="fr-BE" dirty="0" smtClean="0"/>
              <a:t> 2020 – S. Verast: </a:t>
            </a:r>
            <a:r>
              <a:rPr lang="fr-BE" sz="1200" kern="1200" dirty="0" smtClean="0">
                <a:solidFill>
                  <a:schemeClr val="tx1"/>
                </a:solidFill>
                <a:effectLst/>
                <a:latin typeface="+mn-lt"/>
                <a:ea typeface="+mn-ea"/>
                <a:cs typeface="+mn-cs"/>
              </a:rPr>
              <a:t>Les VLT sont suspendues sur décision du VCHOD</a:t>
            </a:r>
            <a:r>
              <a:rPr lang="fr-BE" sz="1200" kern="1200" baseline="0" dirty="0" smtClean="0">
                <a:solidFill>
                  <a:schemeClr val="tx1"/>
                </a:solidFill>
                <a:effectLst/>
                <a:latin typeface="+mn-lt"/>
                <a:ea typeface="+mn-ea"/>
                <a:cs typeface="+mn-cs"/>
              </a:rPr>
              <a:t> en Coord avec DG-H&amp;WB</a:t>
            </a:r>
            <a:r>
              <a:rPr lang="fr-BE" sz="1200" kern="1200" dirty="0" smtClean="0">
                <a:solidFill>
                  <a:schemeClr val="tx1"/>
                </a:solidFill>
                <a:effectLst/>
                <a:latin typeface="+mn-lt"/>
                <a:ea typeface="+mn-ea"/>
                <a:cs typeface="+mn-cs"/>
              </a:rPr>
              <a:t>. Sur demande du Président du CCB, le SLPPT procède à des visites pour vérifier le respect des mesures COVID. Un rapport est ensuite envoyé à la LH concernée. Les visites COVID suivent le calendrier des VLT et du Mat de sensibilisation COVID est disponible sur le réseau ici : </a:t>
            </a:r>
            <a:r>
              <a:rPr lang="fr-BE" sz="1200" u="sng" kern="1200" dirty="0" smtClean="0">
                <a:solidFill>
                  <a:schemeClr val="tx1"/>
                </a:solidFill>
                <a:effectLst/>
                <a:latin typeface="+mn-lt"/>
                <a:ea typeface="+mn-ea"/>
                <a:cs typeface="+mn-cs"/>
                <a:hlinkClick r:id="rId3"/>
              </a:rPr>
              <a:t>Z:\0_WB\SLPPT\Mat COVID</a:t>
            </a:r>
            <a:r>
              <a:rPr lang="fr-BE" sz="1200" kern="1200" dirty="0" smtClean="0">
                <a:solidFill>
                  <a:schemeClr val="tx1"/>
                </a:solidFill>
                <a:effectLst/>
                <a:latin typeface="+mn-lt"/>
                <a:ea typeface="+mn-ea"/>
                <a:cs typeface="+mn-cs"/>
              </a:rPr>
              <a:t> (affiches et pictogrammes). En 2021, le SLPPT poursuivra les visites COVID sur base du calendrier des VLT proposé pour le 1</a:t>
            </a:r>
            <a:r>
              <a:rPr lang="fr-BE" sz="1200" kern="1200" baseline="30000" dirty="0" smtClean="0">
                <a:solidFill>
                  <a:schemeClr val="tx1"/>
                </a:solidFill>
                <a:effectLst/>
                <a:latin typeface="+mn-lt"/>
                <a:ea typeface="+mn-ea"/>
                <a:cs typeface="+mn-cs"/>
              </a:rPr>
              <a:t>er</a:t>
            </a:r>
            <a:r>
              <a:rPr lang="fr-BE" sz="1200" kern="1200" dirty="0" smtClean="0">
                <a:solidFill>
                  <a:schemeClr val="tx1"/>
                </a:solidFill>
                <a:effectLst/>
                <a:latin typeface="+mn-lt"/>
                <a:ea typeface="+mn-ea"/>
                <a:cs typeface="+mn-cs"/>
              </a:rPr>
              <a:t> Trim 2021.</a:t>
            </a:r>
          </a:p>
          <a:p>
            <a:r>
              <a:rPr lang="fr-BE" sz="1200" kern="1200" dirty="0" smtClean="0">
                <a:solidFill>
                  <a:schemeClr val="tx1"/>
                </a:solidFill>
                <a:effectLst/>
                <a:latin typeface="+mn-lt"/>
                <a:ea typeface="+mn-ea"/>
                <a:cs typeface="+mn-cs"/>
              </a:rPr>
              <a:t>151027 Mar 2021 – S. Verast: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Le planning des VLT, actuellement remplacées par les visites COVID, a été réalisé pour le 2</a:t>
            </a:r>
            <a:r>
              <a:rPr lang="fr-BE" sz="1200" kern="1200" baseline="30000" dirty="0" smtClean="0">
                <a:solidFill>
                  <a:schemeClr val="tx1"/>
                </a:solidFill>
                <a:effectLst/>
                <a:latin typeface="+mn-lt"/>
                <a:ea typeface="+mn-ea"/>
                <a:cs typeface="+mn-cs"/>
              </a:rPr>
              <a:t>ième</a:t>
            </a:r>
            <a:r>
              <a:rPr lang="fr-BE" sz="1200" kern="1200" dirty="0" smtClean="0">
                <a:solidFill>
                  <a:schemeClr val="tx1"/>
                </a:solidFill>
                <a:effectLst/>
                <a:latin typeface="+mn-lt"/>
                <a:ea typeface="+mn-ea"/>
                <a:cs typeface="+mn-cs"/>
              </a:rPr>
              <a:t> trimestre 2021. Il est publié sur le site intranet du Wing (page SLPPT). Il a également été communiqué par email le 24/02/2021 à la LH et aux membres du CCB (via le secrétaire)</a:t>
            </a:r>
          </a:p>
          <a:p>
            <a:r>
              <a:rPr lang="fr-BE" sz="1200" kern="1200" dirty="0" smtClean="0">
                <a:solidFill>
                  <a:schemeClr val="tx1"/>
                </a:solidFill>
                <a:effectLst/>
                <a:latin typeface="+mn-lt"/>
                <a:ea typeface="+mn-ea"/>
                <a:cs typeface="+mn-cs"/>
              </a:rPr>
              <a:t>201056 Avr 2021 – S. Verast:</a:t>
            </a:r>
            <a:r>
              <a:rPr lang="fr-BE" sz="1200" kern="1200" baseline="0" dirty="0" smtClean="0">
                <a:solidFill>
                  <a:schemeClr val="tx1"/>
                </a:solidFill>
                <a:effectLst/>
                <a:latin typeface="+mn-lt"/>
                <a:ea typeface="+mn-ea"/>
                <a:cs typeface="+mn-cs"/>
              </a:rPr>
              <a:t> Visite </a:t>
            </a:r>
            <a:r>
              <a:rPr lang="fr-BE" sz="1200" kern="1200" baseline="0" dirty="0" err="1" smtClean="0">
                <a:solidFill>
                  <a:schemeClr val="tx1"/>
                </a:solidFill>
                <a:effectLst/>
                <a:latin typeface="+mn-lt"/>
                <a:ea typeface="+mn-ea"/>
                <a:cs typeface="+mn-cs"/>
              </a:rPr>
              <a:t>Covid</a:t>
            </a:r>
            <a:r>
              <a:rPr lang="fr-BE" sz="1200" kern="1200" baseline="0" dirty="0" smtClean="0">
                <a:solidFill>
                  <a:schemeClr val="tx1"/>
                </a:solidFill>
                <a:effectLst/>
                <a:latin typeface="+mn-lt"/>
                <a:ea typeface="+mn-ea"/>
                <a:cs typeface="+mn-cs"/>
              </a:rPr>
              <a:t> F91 (CS) – Mesures correctives serviettes, pas utiliser sèche-mains </a:t>
            </a:r>
            <a:r>
              <a:rPr lang="fr-BE" sz="1200" kern="1200" baseline="0" dirty="0" err="1" smtClean="0">
                <a:solidFill>
                  <a:schemeClr val="tx1"/>
                </a:solidFill>
                <a:effectLst/>
                <a:latin typeface="+mn-lt"/>
                <a:ea typeface="+mn-ea"/>
                <a:cs typeface="+mn-cs"/>
              </a:rPr>
              <a:t>Elec</a:t>
            </a:r>
            <a:r>
              <a:rPr lang="fr-BE" sz="1200" kern="1200" baseline="0" dirty="0" smtClean="0">
                <a:solidFill>
                  <a:schemeClr val="tx1"/>
                </a:solidFill>
                <a:effectLst/>
                <a:latin typeface="+mn-lt"/>
                <a:ea typeface="+mn-ea"/>
                <a:cs typeface="+mn-cs"/>
              </a:rPr>
              <a:t>. Transmis au Gestionnaire de la Garde pour correction</a:t>
            </a:r>
            <a:endParaRPr lang="fr-BE" sz="1200" kern="1200" dirty="0" smtClean="0">
              <a:solidFill>
                <a:schemeClr val="tx1"/>
              </a:solidFill>
              <a:effectLst/>
              <a:latin typeface="+mn-lt"/>
              <a:ea typeface="+mn-ea"/>
              <a:cs typeface="+mn-cs"/>
            </a:endParaRPr>
          </a:p>
          <a:p>
            <a:r>
              <a:rPr lang="fr-BE" dirty="0" smtClean="0"/>
              <a:t>19113 Mai 2021 – S. Verast: Diffusion du planning visites </a:t>
            </a:r>
            <a:r>
              <a:rPr lang="fr-BE" dirty="0" err="1" smtClean="0"/>
              <a:t>Covid</a:t>
            </a:r>
            <a:r>
              <a:rPr lang="fr-BE" dirty="0" smtClean="0"/>
              <a:t> pour le 3</a:t>
            </a:r>
            <a:r>
              <a:rPr lang="fr-BE" baseline="30000" dirty="0" smtClean="0"/>
              <a:t>ème</a:t>
            </a:r>
            <a:r>
              <a:rPr lang="fr-BE" dirty="0" smtClean="0"/>
              <a:t> Trim.</a:t>
            </a:r>
          </a:p>
          <a:p>
            <a:r>
              <a:rPr lang="fr-BE" dirty="0" smtClean="0"/>
              <a:t>281028 Mai 2021 – S. Verast: Visite du 08 Avr 2021 au G68 avec SIPPT MR</a:t>
            </a:r>
          </a:p>
          <a:p>
            <a:pPr lvl="0"/>
            <a:r>
              <a:rPr lang="fr-BE" sz="1200" kern="1200" dirty="0" smtClean="0">
                <a:solidFill>
                  <a:schemeClr val="tx1"/>
                </a:solidFill>
                <a:effectLst/>
                <a:latin typeface="+mn-lt"/>
                <a:ea typeface="+mn-ea"/>
                <a:cs typeface="+mn-cs"/>
              </a:rPr>
              <a:t>08/04/2021 : ATEX : visite du local 0.18 (préparation peinture) du G68 avec SIPPT MR : étude de l’opportunité de le rendre ATEX. Les points suivants ont été décidés</a:t>
            </a:r>
          </a:p>
          <a:p>
            <a:pPr lvl="1"/>
            <a:r>
              <a:rPr lang="fr-BE" sz="1200" kern="1200" dirty="0" smtClean="0">
                <a:solidFill>
                  <a:schemeClr val="tx1"/>
                </a:solidFill>
                <a:effectLst/>
                <a:latin typeface="+mn-lt"/>
                <a:ea typeface="+mn-ea"/>
                <a:cs typeface="+mn-cs"/>
              </a:rPr>
              <a:t>Le dossier de zonage BTV (2021) du G68 prévoit que ce local ne doit pas être ATEX si travail avec max 5 L de produits ouverts en même temps (ex 5 X 1L)</a:t>
            </a:r>
          </a:p>
          <a:p>
            <a:pPr lvl="1"/>
            <a:r>
              <a:rPr lang="fr-BE" sz="1200" kern="1200" dirty="0" smtClean="0">
                <a:solidFill>
                  <a:schemeClr val="tx1"/>
                </a:solidFill>
                <a:effectLst/>
                <a:latin typeface="+mn-lt"/>
                <a:ea typeface="+mn-ea"/>
                <a:cs typeface="+mn-cs"/>
              </a:rPr>
              <a:t>Impossible, quantité dépassée la plupart du temps dans ce local</a:t>
            </a:r>
          </a:p>
          <a:p>
            <a:pPr lvl="1"/>
            <a:r>
              <a:rPr lang="fr-BE" sz="1200" kern="1200" dirty="0" smtClean="0">
                <a:solidFill>
                  <a:schemeClr val="tx1"/>
                </a:solidFill>
                <a:effectLst/>
                <a:latin typeface="+mn-lt"/>
                <a:ea typeface="+mn-ea"/>
                <a:cs typeface="+mn-cs"/>
              </a:rPr>
              <a:t>Conséquence : le local doit devenir ATEX zone 2 en suivant le dossier de zonage du G68 + zonage du mat comme la nettoyeuse de pistolets (voir les modes d’emploi)</a:t>
            </a:r>
          </a:p>
          <a:p>
            <a:pPr lvl="1"/>
            <a:r>
              <a:rPr lang="fr-BE" sz="1200" kern="1200" dirty="0" smtClean="0">
                <a:solidFill>
                  <a:schemeClr val="tx1"/>
                </a:solidFill>
                <a:effectLst/>
                <a:latin typeface="+mn-lt"/>
                <a:ea typeface="+mn-ea"/>
                <a:cs typeface="+mn-cs"/>
              </a:rPr>
              <a:t>Revoir/améliorer les aspirations/ventilation du local et des équipements (table aspirante + nettoyeuse de pistolets)</a:t>
            </a:r>
          </a:p>
          <a:p>
            <a:pPr lvl="1"/>
            <a:r>
              <a:rPr lang="fr-BE" sz="1200" kern="1200" dirty="0" smtClean="0">
                <a:solidFill>
                  <a:schemeClr val="tx1"/>
                </a:solidFill>
                <a:effectLst/>
                <a:latin typeface="+mn-lt"/>
                <a:ea typeface="+mn-ea"/>
                <a:cs typeface="+mn-cs"/>
              </a:rPr>
              <a:t>Remplacer les appareils suivants par du mat neuf : nettoyeuse pistolets (veille, plus étanche), mélangeuse (vielle, non ATEX-acheter ATEX pour zone 2, voir dossier zonage pour les normes)</a:t>
            </a:r>
          </a:p>
          <a:p>
            <a:pPr lvl="1"/>
            <a:r>
              <a:rPr lang="fr-BE" sz="1200" kern="1200" dirty="0" smtClean="0">
                <a:solidFill>
                  <a:schemeClr val="tx1"/>
                </a:solidFill>
                <a:effectLst/>
                <a:latin typeface="+mn-lt"/>
                <a:ea typeface="+mn-ea"/>
                <a:cs typeface="+mn-cs"/>
              </a:rPr>
              <a:t>Avoir armoire POL : dès que possible, fermer les récipients (y compris les récipients de produits usagés) et les placer dans l’armoire POL.</a:t>
            </a:r>
          </a:p>
          <a:p>
            <a:pPr lvl="1"/>
            <a:r>
              <a:rPr lang="fr-BE" sz="1200" kern="1200" dirty="0" smtClean="0">
                <a:solidFill>
                  <a:schemeClr val="tx1"/>
                </a:solidFill>
                <a:effectLst/>
                <a:latin typeface="+mn-lt"/>
                <a:ea typeface="+mn-ea"/>
                <a:cs typeface="+mn-cs"/>
              </a:rPr>
              <a:t>Suivre également le plan d’actions de SIPPT MR</a:t>
            </a:r>
          </a:p>
          <a:p>
            <a:pPr lvl="0"/>
            <a:r>
              <a:rPr lang="fr-BE" sz="1200" kern="1200" dirty="0" smtClean="0">
                <a:solidFill>
                  <a:schemeClr val="tx1"/>
                </a:solidFill>
                <a:effectLst/>
                <a:latin typeface="+mn-lt"/>
                <a:ea typeface="+mn-ea"/>
                <a:cs typeface="+mn-cs"/>
              </a:rPr>
              <a:t>Situation actuelle : amélioration</a:t>
            </a:r>
          </a:p>
          <a:p>
            <a:pPr lvl="1"/>
            <a:r>
              <a:rPr lang="fr-BE" sz="1200" kern="1200" dirty="0" smtClean="0">
                <a:solidFill>
                  <a:schemeClr val="tx1"/>
                </a:solidFill>
                <a:effectLst/>
                <a:latin typeface="+mn-lt"/>
                <a:ea typeface="+mn-ea"/>
                <a:cs typeface="+mn-cs"/>
              </a:rPr>
              <a:t>Nouvelle nettoyeuse + armoire POL (livrées), mélangeuse (achat en projet)</a:t>
            </a:r>
          </a:p>
          <a:p>
            <a:pPr lvl="1"/>
            <a:r>
              <a:rPr lang="fr-BE" sz="1200" kern="1200" dirty="0" smtClean="0">
                <a:solidFill>
                  <a:schemeClr val="tx1"/>
                </a:solidFill>
                <a:effectLst/>
                <a:latin typeface="+mn-lt"/>
                <a:ea typeface="+mn-ea"/>
                <a:cs typeface="+mn-cs"/>
              </a:rPr>
              <a:t>Grille table aspirante : remplacement/modification prévue</a:t>
            </a:r>
          </a:p>
          <a:p>
            <a:pPr lvl="1"/>
            <a:r>
              <a:rPr lang="fr-BE" sz="1200" kern="1200" dirty="0" smtClean="0">
                <a:solidFill>
                  <a:schemeClr val="tx1"/>
                </a:solidFill>
                <a:effectLst/>
                <a:latin typeface="+mn-lt"/>
                <a:ea typeface="+mn-ea"/>
                <a:cs typeface="+mn-cs"/>
              </a:rPr>
              <a:t>Les emplacements des ventilations/aspirations des nouveaux équipements sont déterminés. Doivent être réalisés par Infra + placer/connecter le mat</a:t>
            </a:r>
          </a:p>
          <a:p>
            <a:pPr lvl="1"/>
            <a:r>
              <a:rPr lang="fr-BE" sz="1200" kern="1200" dirty="0" smtClean="0">
                <a:solidFill>
                  <a:schemeClr val="tx1"/>
                </a:solidFill>
                <a:effectLst/>
                <a:latin typeface="+mn-lt"/>
                <a:ea typeface="+mn-ea"/>
                <a:cs typeface="+mn-cs"/>
              </a:rPr>
              <a:t>Dès que tous le Mat est en place + relié aux aspirations à prévenir le SLPPT pour les mises en service et analyses de risques éventuelles. </a:t>
            </a:r>
          </a:p>
          <a:p>
            <a:pPr lvl="1"/>
            <a:r>
              <a:rPr lang="fr-BE" sz="1200" kern="1200" dirty="0" smtClean="0">
                <a:solidFill>
                  <a:schemeClr val="tx1"/>
                </a:solidFill>
                <a:effectLst/>
                <a:latin typeface="+mn-lt"/>
                <a:ea typeface="+mn-ea"/>
                <a:cs typeface="+mn-cs"/>
              </a:rPr>
              <a:t>Pour info : table aspirante composites également en remplacement (spécificités données par SIPPT MR)</a:t>
            </a:r>
          </a:p>
          <a:p>
            <a:r>
              <a:rPr lang="fr-BE" dirty="0" smtClean="0"/>
              <a:t>101407 Sep 2021 – S. Verast : </a:t>
            </a:r>
            <a:r>
              <a:rPr lang="fr-BE" sz="1200" kern="1200" dirty="0" smtClean="0">
                <a:solidFill>
                  <a:schemeClr val="tx1"/>
                </a:solidFill>
                <a:effectLst/>
                <a:latin typeface="+mn-lt"/>
                <a:ea typeface="+mn-ea"/>
                <a:cs typeface="+mn-cs"/>
              </a:rPr>
              <a:t>Les VLT sont toujours suspendues par décision du VCHOD et le SLPPT n’a pas encore reçu de directives quant</a:t>
            </a:r>
            <a:r>
              <a:rPr lang="fr-BE" sz="1200" kern="1200" baseline="0" dirty="0" smtClean="0">
                <a:solidFill>
                  <a:schemeClr val="tx1"/>
                </a:solidFill>
                <a:effectLst/>
                <a:latin typeface="+mn-lt"/>
                <a:ea typeface="+mn-ea"/>
                <a:cs typeface="+mn-cs"/>
              </a:rPr>
              <a:t> à</a:t>
            </a:r>
            <a:r>
              <a:rPr lang="fr-BE" sz="1200" kern="1200" dirty="0" smtClean="0">
                <a:solidFill>
                  <a:schemeClr val="tx1"/>
                </a:solidFill>
                <a:effectLst/>
                <a:latin typeface="+mn-lt"/>
                <a:ea typeface="+mn-ea"/>
                <a:cs typeface="+mn-cs"/>
              </a:rPr>
              <a:t> une éventuelle reprise. De fait, le SLPPT continue à réaliser les visites COVID (vérification du respect des mesures). Le calendrier des visites pour le 4</a:t>
            </a:r>
            <a:r>
              <a:rPr lang="fr-BE" sz="1200" kern="1200" baseline="30000" dirty="0" smtClean="0">
                <a:solidFill>
                  <a:schemeClr val="tx1"/>
                </a:solidFill>
                <a:effectLst/>
                <a:latin typeface="+mn-lt"/>
                <a:ea typeface="+mn-ea"/>
                <a:cs typeface="+mn-cs"/>
              </a:rPr>
              <a:t>ième</a:t>
            </a:r>
            <a:r>
              <a:rPr lang="fr-BE" sz="1200" kern="1200" dirty="0" smtClean="0">
                <a:solidFill>
                  <a:schemeClr val="tx1"/>
                </a:solidFill>
                <a:effectLst/>
                <a:latin typeface="+mn-lt"/>
                <a:ea typeface="+mn-ea"/>
                <a:cs typeface="+mn-cs"/>
              </a:rPr>
              <a:t> trimestre a été diffusé par email et se trouve sur le site Intranet du 2WTac (page prévention). Ce calendrier est prévu pour les visites COVID mais pourra également servir en cas de reprise des VLT.</a:t>
            </a:r>
          </a:p>
          <a:p>
            <a:r>
              <a:rPr lang="fr-BE" dirty="0" smtClean="0"/>
              <a:t>22 Sep 2021 :</a:t>
            </a:r>
            <a:r>
              <a:rPr lang="fr-BE" baseline="0" dirty="0" smtClean="0"/>
              <a:t> Reprise des VLT sur décision CHOD https://dekast.mil.intra/Records/ArchiefLijn/942/CHOD/2021/20210921_IU_21-50179554-Reprise%20visite%20annuelle%20des%20lieux%20de%20travail.docx</a:t>
            </a:r>
          </a:p>
          <a:p>
            <a:r>
              <a:rPr lang="fr-BE" baseline="0" dirty="0" smtClean="0"/>
              <a:t>031148 Dec 2021 – S. Verast : Calendrier 1</a:t>
            </a:r>
            <a:r>
              <a:rPr lang="fr-BE" baseline="30000" dirty="0" smtClean="0"/>
              <a:t>er</a:t>
            </a:r>
            <a:r>
              <a:rPr lang="fr-BE" baseline="0" dirty="0" smtClean="0"/>
              <a:t> Trim 2022 publié.</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16</a:t>
            </a:fld>
            <a:endParaRPr lang="fr-BE"/>
          </a:p>
        </p:txBody>
      </p:sp>
    </p:spTree>
    <p:extLst>
      <p:ext uri="{BB962C8B-B14F-4D97-AF65-F5344CB8AC3E}">
        <p14:creationId xmlns:p14="http://schemas.microsoft.com/office/powerpoint/2010/main" val="3707347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IED = Inspecteur Engins Dangereux</a:t>
            </a:r>
          </a:p>
          <a:p>
            <a:r>
              <a:rPr lang="fr-BE" dirty="0" smtClean="0"/>
              <a:t>25 Nov 19 (Cdt d’Avi S. VERAST) : La SABCA/SONACA s’occupe personnellement des contrôles si ceux-ci doivent être réalisés (donc, pas pour Adjt E. Duchemin)</a:t>
            </a:r>
          </a:p>
          <a:p>
            <a:r>
              <a:rPr lang="fr-BE" dirty="0" smtClean="0"/>
              <a:t>151027 Mar 2021 – S.</a:t>
            </a:r>
            <a:r>
              <a:rPr lang="fr-BE" baseline="0" dirty="0" smtClean="0"/>
              <a:t> Verast:  Le </a:t>
            </a:r>
            <a:r>
              <a:rPr lang="fr-BE" sz="1200" kern="1200" dirty="0" smtClean="0">
                <a:solidFill>
                  <a:schemeClr val="tx1"/>
                </a:solidFill>
                <a:effectLst/>
                <a:latin typeface="+mn-lt"/>
                <a:ea typeface="+mn-ea"/>
                <a:cs typeface="+mn-cs"/>
              </a:rPr>
              <a:t>09</a:t>
            </a:r>
            <a:r>
              <a:rPr lang="fr-BE" sz="1200" kern="1200" baseline="0" dirty="0" smtClean="0">
                <a:solidFill>
                  <a:schemeClr val="tx1"/>
                </a:solidFill>
                <a:effectLst/>
                <a:latin typeface="+mn-lt"/>
                <a:ea typeface="+mn-ea"/>
                <a:cs typeface="+mn-cs"/>
              </a:rPr>
              <a:t> Fev </a:t>
            </a:r>
            <a:r>
              <a:rPr lang="fr-BE" sz="1200" kern="1200" dirty="0" smtClean="0">
                <a:solidFill>
                  <a:schemeClr val="tx1"/>
                </a:solidFill>
                <a:effectLst/>
                <a:latin typeface="+mn-lt"/>
                <a:ea typeface="+mn-ea"/>
                <a:cs typeface="+mn-cs"/>
              </a:rPr>
              <a:t>2021, le SLPPT a rendu un avis négatif sur la mise en service d’une grue d’atelier (girafe) au G67 WFB. La grue, peu utilisée, a été fortement modifiée par le Pers (allongement de la flèche), sans avis du fabriquant.</a:t>
            </a:r>
          </a:p>
          <a:p>
            <a:r>
              <a:rPr lang="fr-BE" sz="1200" kern="1200" dirty="0" smtClean="0">
                <a:solidFill>
                  <a:schemeClr val="tx1"/>
                </a:solidFill>
                <a:effectLst/>
                <a:latin typeface="+mn-lt"/>
                <a:ea typeface="+mn-ea"/>
                <a:cs typeface="+mn-cs"/>
              </a:rPr>
              <a:t>221141 Mar 21 – E. Duchemin: Les contrôles ont bien eu lieu en janvier. Prochains les 28, 29 et 30 avril. Comme demandé par l’OST, ces contrôles vont être délégués. 3 grandes entités ont été relevées : le GSE, l’Armt et le Fl moteur, ils possèdent les plus grandes quantités de Mat à contrôler. Pour la clôture des ODM le batch du bureau analyse sera utilisé par le GSE (à voir ce vendredi 19/3, que lui ou chaque entité ?) pour tous les ODM. Pour les petites entités elles seront soit intégrées dans une grande (Ex : F43 = Armt), soit dévolues à un responsable (MAvn Sud= F </a:t>
            </a:r>
            <a:r>
              <a:rPr lang="fr-BE" sz="1200" kern="1200" dirty="0" err="1" smtClean="0">
                <a:solidFill>
                  <a:schemeClr val="tx1"/>
                </a:solidFill>
                <a:effectLst/>
                <a:latin typeface="+mn-lt"/>
                <a:ea typeface="+mn-ea"/>
                <a:cs typeface="+mn-cs"/>
              </a:rPr>
              <a:t>Hérin</a:t>
            </a:r>
            <a:r>
              <a:rPr lang="fr-BE" sz="1200" kern="1200" dirty="0" smtClean="0">
                <a:solidFill>
                  <a:schemeClr val="tx1"/>
                </a:solidFill>
                <a:effectLst/>
                <a:latin typeface="+mn-lt"/>
                <a:ea typeface="+mn-ea"/>
                <a:cs typeface="+mn-cs"/>
              </a:rPr>
              <a:t>). Les contacts ont été pris, les minutes de réunions sont à la correction du Pers impliqué.</a:t>
            </a:r>
          </a:p>
          <a:p>
            <a:r>
              <a:rPr lang="fr-BE" dirty="0" smtClean="0"/>
              <a:t>231305 Mar 21 – S. Verast : Nouveaux</a:t>
            </a:r>
            <a:r>
              <a:rPr lang="fr-BE" baseline="0" dirty="0" smtClean="0"/>
              <a:t> rapports trimestriels DG-H&amp;WB</a:t>
            </a:r>
            <a:r>
              <a:rPr lang="fr-BE" sz="1200" kern="1200" dirty="0" smtClean="0">
                <a:solidFill>
                  <a:schemeClr val="tx1"/>
                </a:solidFill>
                <a:effectLst/>
                <a:latin typeface="+mn-lt"/>
                <a:ea typeface="+mn-ea"/>
                <a:cs typeface="+mn-cs"/>
              </a:rPr>
              <a:t>.</a:t>
            </a:r>
          </a:p>
          <a:p>
            <a:r>
              <a:rPr lang="fr-BE" sz="1200" kern="1200" dirty="0" smtClean="0">
                <a:solidFill>
                  <a:schemeClr val="tx1"/>
                </a:solidFill>
                <a:effectLst/>
                <a:latin typeface="+mn-lt"/>
                <a:ea typeface="+mn-ea"/>
                <a:cs typeface="+mn-cs"/>
              </a:rPr>
              <a:t>- DG H&amp;WB dispose maintenant d’un nouvel outil pour l’encodage des activités de ses services. En conséquence, la structure du rapport Trim en est modifiée et se trouve maintenant sous une forme Excel. Par facilité, Sylvain a créé 2 onglets dans le rapport :</a:t>
            </a:r>
          </a:p>
          <a:p>
            <a:pPr marL="171450" lvl="0" indent="-171450">
              <a:buFontTx/>
              <a:buChar char="-"/>
            </a:pPr>
            <a:r>
              <a:rPr lang="fr-BE" sz="1200" kern="1200" dirty="0" smtClean="0">
                <a:solidFill>
                  <a:schemeClr val="tx1"/>
                </a:solidFill>
                <a:effectLst/>
                <a:latin typeface="+mn-lt"/>
                <a:ea typeface="+mn-ea"/>
                <a:cs typeface="+mn-cs"/>
              </a:rPr>
              <a:t>Onglet 1 : résumé des éléments importants du rapport</a:t>
            </a:r>
          </a:p>
          <a:p>
            <a:pPr marL="171450" lvl="0" indent="-171450">
              <a:buFontTx/>
              <a:buChar char="-"/>
            </a:pPr>
            <a:r>
              <a:rPr lang="fr-BE" sz="1200" kern="1200" dirty="0" smtClean="0">
                <a:solidFill>
                  <a:schemeClr val="tx1"/>
                </a:solidFill>
                <a:effectLst/>
                <a:latin typeface="+mn-lt"/>
                <a:ea typeface="+mn-ea"/>
                <a:cs typeface="+mn-cs"/>
              </a:rPr>
              <a:t>Onglet 2 : le rapport complet.</a:t>
            </a:r>
          </a:p>
          <a:p>
            <a:pPr marL="0" lvl="0" indent="0">
              <a:buFontTx/>
              <a:buNone/>
            </a:pPr>
            <a:r>
              <a:rPr lang="fr-BE" sz="1200" kern="1200" dirty="0" smtClean="0">
                <a:solidFill>
                  <a:schemeClr val="tx1"/>
                </a:solidFill>
                <a:effectLst/>
                <a:latin typeface="+mn-lt"/>
                <a:ea typeface="+mn-ea"/>
                <a:cs typeface="+mn-cs"/>
              </a:rPr>
              <a:t>31 Mar (durant CCB)</a:t>
            </a:r>
            <a:r>
              <a:rPr lang="fr-BE" sz="1200" kern="1200" baseline="0" dirty="0" smtClean="0">
                <a:solidFill>
                  <a:schemeClr val="tx1"/>
                </a:solidFill>
                <a:effectLst/>
                <a:latin typeface="+mn-lt"/>
                <a:ea typeface="+mn-ea"/>
                <a:cs typeface="+mn-cs"/>
              </a:rPr>
              <a:t> : Besoin de sensibiliser le Pers par la LH quant à l’interdiction de modification du matériel (exemple: grue) sans autorisation</a:t>
            </a:r>
          </a:p>
          <a:p>
            <a:pPr marL="0" lvl="0" indent="0">
              <a:buFontTx/>
              <a:buNone/>
            </a:pPr>
            <a:r>
              <a:rPr lang="fr-BE" sz="1200" kern="1200" dirty="0" smtClean="0">
                <a:solidFill>
                  <a:schemeClr val="tx1"/>
                </a:solidFill>
                <a:effectLst/>
                <a:latin typeface="+mn-lt"/>
                <a:ea typeface="+mn-ea"/>
                <a:cs typeface="+mn-cs"/>
              </a:rPr>
              <a:t>090848 Jun 21 – E. Duchemin:</a:t>
            </a:r>
            <a:r>
              <a:rPr lang="fr-BE" sz="1200" kern="1200" baseline="0" dirty="0" smtClean="0">
                <a:solidFill>
                  <a:schemeClr val="tx1"/>
                </a:solidFill>
                <a:effectLst/>
                <a:latin typeface="+mn-lt"/>
                <a:ea typeface="+mn-ea"/>
                <a:cs typeface="+mn-cs"/>
              </a:rPr>
              <a:t> Suite à la délégation de responsabilité vers le </a:t>
            </a:r>
            <a:r>
              <a:rPr lang="fr-BE" sz="1200" kern="1200" dirty="0" smtClean="0">
                <a:solidFill>
                  <a:schemeClr val="tx1"/>
                </a:solidFill>
                <a:effectLst/>
                <a:latin typeface="+mn-lt"/>
                <a:ea typeface="+mn-ea"/>
                <a:cs typeface="+mn-cs"/>
              </a:rPr>
              <a:t>GSE, l’Armt ainsi que le Fl moteur au lieu d’un seul contrôleur au niveau du GpM, 88% du Mat a pu être contrôlé. Le prochain contrôle trimestriel</a:t>
            </a:r>
            <a:r>
              <a:rPr lang="fr-BE" sz="1200" kern="1200" baseline="0" dirty="0" smtClean="0">
                <a:solidFill>
                  <a:schemeClr val="tx1"/>
                </a:solidFill>
                <a:effectLst/>
                <a:latin typeface="+mn-lt"/>
                <a:ea typeface="+mn-ea"/>
                <a:cs typeface="+mn-cs"/>
              </a:rPr>
              <a:t> par la firme civile aura lieu du 02 au 04 Aou.</a:t>
            </a:r>
          </a:p>
          <a:p>
            <a:pPr marL="0" lvl="0" indent="0">
              <a:buFontTx/>
              <a:buNone/>
            </a:pPr>
            <a:r>
              <a:rPr lang="fr-BE" sz="1200" kern="1200" baseline="0" dirty="0" smtClean="0">
                <a:solidFill>
                  <a:schemeClr val="tx1"/>
                </a:solidFill>
                <a:effectLst/>
                <a:latin typeface="+mn-lt"/>
                <a:ea typeface="+mn-ea"/>
                <a:cs typeface="+mn-cs"/>
              </a:rPr>
              <a:t>221446 Sep 21 – E. Duchemin: </a:t>
            </a:r>
            <a:r>
              <a:rPr lang="fr-BE" sz="1200" kern="1200" dirty="0" smtClean="0">
                <a:solidFill>
                  <a:schemeClr val="tx1"/>
                </a:solidFill>
                <a:effectLst/>
                <a:latin typeface="+mn-lt"/>
                <a:ea typeface="+mn-ea"/>
                <a:cs typeface="+mn-cs"/>
              </a:rPr>
              <a:t>91% des engins de levage ont été contrôlés en juillet. A titre d’information, nos inspecteurs engins dangereux</a:t>
            </a:r>
            <a:r>
              <a:rPr lang="fr-BE" sz="1200" kern="1200" baseline="0" dirty="0" smtClean="0">
                <a:solidFill>
                  <a:schemeClr val="tx1"/>
                </a:solidFill>
                <a:effectLst/>
                <a:latin typeface="+mn-lt"/>
                <a:ea typeface="+mn-ea"/>
                <a:cs typeface="+mn-cs"/>
              </a:rPr>
              <a:t> ont réalisé</a:t>
            </a:r>
            <a:r>
              <a:rPr lang="fr-BE" sz="1200" kern="1200" dirty="0" smtClean="0">
                <a:solidFill>
                  <a:schemeClr val="tx1"/>
                </a:solidFill>
                <a:effectLst/>
                <a:latin typeface="+mn-lt"/>
                <a:ea typeface="+mn-ea"/>
                <a:cs typeface="+mn-cs"/>
              </a:rPr>
              <a:t> 97% de leurs inspections annuelles.</a:t>
            </a:r>
          </a:p>
          <a:p>
            <a:pPr marL="0" lvl="0" indent="0">
              <a:buFontTx/>
              <a:buNone/>
            </a:pPr>
            <a:r>
              <a:rPr lang="fr-BE" sz="1200" kern="1200" baseline="0" dirty="0" smtClean="0">
                <a:solidFill>
                  <a:schemeClr val="tx1"/>
                </a:solidFill>
                <a:effectLst/>
                <a:latin typeface="+mn-lt"/>
                <a:ea typeface="+mn-ea"/>
                <a:cs typeface="+mn-cs"/>
              </a:rPr>
              <a:t>- Il y a 4 matériels en C (c’est-à-dire à réparer avant de réutiliser) : 3 pour fuite d’huile ( 2 plates-formes et 1 climax) et 1 palan dont il faut changer 1 crochet.</a:t>
            </a:r>
            <a:br>
              <a:rPr lang="fr-BE" sz="1200" kern="1200" baseline="0" dirty="0" smtClean="0">
                <a:solidFill>
                  <a:schemeClr val="tx1"/>
                </a:solidFill>
                <a:effectLst/>
                <a:latin typeface="+mn-lt"/>
                <a:ea typeface="+mn-ea"/>
                <a:cs typeface="+mn-cs"/>
              </a:rPr>
            </a:br>
            <a:r>
              <a:rPr lang="fr-BE" sz="1200" kern="1200" baseline="0" dirty="0" smtClean="0">
                <a:solidFill>
                  <a:schemeClr val="tx1"/>
                </a:solidFill>
                <a:effectLst/>
                <a:latin typeface="+mn-lt"/>
                <a:ea typeface="+mn-ea"/>
                <a:cs typeface="+mn-cs"/>
              </a:rPr>
              <a:t>- Le contrôleur a souligné que le matériel était très bien entretenu et que l’on voyait que le Pers en prenait soin.</a:t>
            </a:r>
          </a:p>
          <a:p>
            <a:pPr marL="0" lvl="0" indent="0">
              <a:buFontTx/>
              <a:buNone/>
            </a:pPr>
            <a:r>
              <a:rPr lang="fr-BE" sz="1200" kern="1200" baseline="0" dirty="0" smtClean="0">
                <a:solidFill>
                  <a:schemeClr val="tx1"/>
                </a:solidFill>
                <a:effectLst/>
                <a:latin typeface="+mn-lt"/>
                <a:ea typeface="+mn-ea"/>
                <a:cs typeface="+mn-cs"/>
              </a:rPr>
              <a:t>- Les rapports sont placés ici : N:\0_MAT\ENGNS_DNGX\01.Engins de Levage\Rapports Officiels  BTI + Adjt </a:t>
            </a:r>
            <a:r>
              <a:rPr lang="fr-BE" sz="1200" kern="1200" baseline="0" dirty="0" err="1" smtClean="0">
                <a:solidFill>
                  <a:schemeClr val="tx1"/>
                </a:solidFill>
                <a:effectLst/>
                <a:latin typeface="+mn-lt"/>
                <a:ea typeface="+mn-ea"/>
                <a:cs typeface="+mn-cs"/>
              </a:rPr>
              <a:t>Godfrin</a:t>
            </a:r>
            <a:endParaRPr lang="fr-BE" sz="1200" kern="1200" baseline="0" dirty="0" smtClean="0">
              <a:solidFill>
                <a:schemeClr val="tx1"/>
              </a:solidFill>
              <a:effectLst/>
              <a:latin typeface="+mn-lt"/>
              <a:ea typeface="+mn-ea"/>
              <a:cs typeface="+mn-cs"/>
            </a:endParaRPr>
          </a:p>
          <a:p>
            <a:pPr marL="0" lvl="0" indent="0">
              <a:buFontTx/>
              <a:buNone/>
            </a:pPr>
            <a:r>
              <a:rPr lang="fr-BE" sz="1200" kern="1200" baseline="0" dirty="0" smtClean="0">
                <a:solidFill>
                  <a:schemeClr val="tx1"/>
                </a:solidFill>
                <a:effectLst/>
                <a:latin typeface="+mn-lt"/>
                <a:ea typeface="+mn-ea"/>
                <a:cs typeface="+mn-cs"/>
              </a:rPr>
              <a:t>061414 Dec 2021 – S. Sluyers : Pour le suivi des Contrôles Légaux, tout est en ordre ou en attente des rapports pour l’administratif.</a:t>
            </a:r>
          </a:p>
          <a:p>
            <a:r>
              <a:rPr lang="fr-BE" sz="1200" kern="1200" baseline="0" dirty="0" smtClean="0">
                <a:solidFill>
                  <a:schemeClr val="tx1"/>
                </a:solidFill>
                <a:effectLst/>
                <a:latin typeface="+mn-lt"/>
                <a:ea typeface="+mn-ea"/>
                <a:cs typeface="+mn-cs"/>
              </a:rPr>
              <a:t>141204 Dec 2021 – E. Duchemin: </a:t>
            </a:r>
            <a:r>
              <a:rPr lang="fr-BE" sz="1200" kern="1200" dirty="0" smtClean="0">
                <a:solidFill>
                  <a:schemeClr val="tx1"/>
                </a:solidFill>
                <a:effectLst/>
                <a:latin typeface="+mn-lt"/>
                <a:ea typeface="+mn-ea"/>
                <a:cs typeface="+mn-cs"/>
              </a:rPr>
              <a:t>Les contrôles des 27/28/29 Oct ont eu lieu.</a:t>
            </a:r>
          </a:p>
          <a:p>
            <a:pPr marL="171450" indent="-171450">
              <a:buFontTx/>
              <a:buChar char="-"/>
            </a:pPr>
            <a:r>
              <a:rPr lang="fr-BE" sz="1200" kern="1200" dirty="0" smtClean="0">
                <a:solidFill>
                  <a:schemeClr val="tx1"/>
                </a:solidFill>
                <a:effectLst/>
                <a:latin typeface="+mn-lt"/>
                <a:ea typeface="+mn-ea"/>
                <a:cs typeface="+mn-cs"/>
              </a:rPr>
              <a:t>4 matériels (2 plateformes, 1 palan et 1 MJ1) sont écartés d’utilisation et mis en réparation.</a:t>
            </a:r>
          </a:p>
          <a:p>
            <a:pPr marL="171450" indent="-171450">
              <a:buFontTx/>
              <a:buChar char="-"/>
            </a:pPr>
            <a:r>
              <a:rPr lang="fr-BE" sz="1200" kern="1200" dirty="0" smtClean="0">
                <a:solidFill>
                  <a:schemeClr val="tx1"/>
                </a:solidFill>
                <a:effectLst/>
                <a:latin typeface="+mn-lt"/>
                <a:ea typeface="+mn-ea"/>
                <a:cs typeface="+mn-cs"/>
              </a:rPr>
              <a:t>Un climax, toujours utilisable,  nécessite</a:t>
            </a:r>
            <a:r>
              <a:rPr lang="fr-BE" sz="1200" kern="1200" baseline="0" dirty="0" smtClean="0">
                <a:solidFill>
                  <a:schemeClr val="tx1"/>
                </a:solidFill>
                <a:effectLst/>
                <a:latin typeface="+mn-lt"/>
                <a:ea typeface="+mn-ea"/>
                <a:cs typeface="+mn-cs"/>
              </a:rPr>
              <a:t> la réparation d’un</a:t>
            </a:r>
            <a:r>
              <a:rPr lang="fr-BE" sz="1200" kern="1200" dirty="0" smtClean="0">
                <a:solidFill>
                  <a:schemeClr val="tx1"/>
                </a:solidFill>
                <a:effectLst/>
                <a:latin typeface="+mn-lt"/>
                <a:ea typeface="+mn-ea"/>
                <a:cs typeface="+mn-cs"/>
              </a:rPr>
              <a:t> spot de travail et du gyrophare.</a:t>
            </a:r>
          </a:p>
          <a:p>
            <a:pPr marL="171450" indent="-171450">
              <a:buFontTx/>
              <a:buChar char="-"/>
            </a:pPr>
            <a:r>
              <a:rPr lang="fr-BE" sz="1200" kern="1200" dirty="0" smtClean="0">
                <a:solidFill>
                  <a:schemeClr val="tx1"/>
                </a:solidFill>
                <a:effectLst/>
                <a:latin typeface="+mn-lt"/>
                <a:ea typeface="+mn-ea"/>
                <a:cs typeface="+mn-cs"/>
              </a:rPr>
              <a:t>Le</a:t>
            </a:r>
            <a:r>
              <a:rPr lang="fr-BE" sz="1200" kern="1200" baseline="0" dirty="0" smtClean="0">
                <a:solidFill>
                  <a:schemeClr val="tx1"/>
                </a:solidFill>
                <a:effectLst/>
                <a:latin typeface="+mn-lt"/>
                <a:ea typeface="+mn-ea"/>
                <a:cs typeface="+mn-cs"/>
              </a:rPr>
              <a:t> planning des contrôles 2022 a été demandé auprès de la firme en date le</a:t>
            </a:r>
            <a:r>
              <a:rPr lang="fr-BE" sz="1200" kern="1200" dirty="0" smtClean="0">
                <a:solidFill>
                  <a:schemeClr val="tx1"/>
                </a:solidFill>
                <a:effectLst/>
                <a:latin typeface="+mn-lt"/>
                <a:ea typeface="+mn-ea"/>
                <a:cs typeface="+mn-cs"/>
              </a:rPr>
              <a:t> 26 Oct,</a:t>
            </a:r>
            <a:r>
              <a:rPr lang="fr-BE" sz="1200" kern="1200" baseline="0" dirty="0" smtClean="0">
                <a:solidFill>
                  <a:schemeClr val="tx1"/>
                </a:solidFill>
                <a:effectLst/>
                <a:latin typeface="+mn-lt"/>
                <a:ea typeface="+mn-ea"/>
                <a:cs typeface="+mn-cs"/>
              </a:rPr>
              <a:t> mai</a:t>
            </a:r>
            <a:r>
              <a:rPr lang="fr-BE" sz="1200" kern="1200" dirty="0" smtClean="0">
                <a:solidFill>
                  <a:schemeClr val="tx1"/>
                </a:solidFill>
                <a:effectLst/>
                <a:latin typeface="+mn-lt"/>
                <a:ea typeface="+mn-ea"/>
                <a:cs typeface="+mn-cs"/>
              </a:rPr>
              <a:t>s nous n’avons toujours pas reçu de réponse. Un</a:t>
            </a:r>
            <a:r>
              <a:rPr lang="fr-BE" sz="1200" kern="1200" baseline="0" dirty="0" smtClean="0">
                <a:solidFill>
                  <a:schemeClr val="tx1"/>
                </a:solidFill>
                <a:effectLst/>
                <a:latin typeface="+mn-lt"/>
                <a:ea typeface="+mn-ea"/>
                <a:cs typeface="+mn-cs"/>
              </a:rPr>
              <a:t> rappel sera envoyé à la firme début janvier si les dates n’ont pas été fournies d’ici-là.</a:t>
            </a:r>
          </a:p>
          <a:p>
            <a:pPr marL="0" indent="0">
              <a:buFontTx/>
              <a:buNone/>
            </a:pPr>
            <a:endParaRPr lang="fr-BE"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C41AE3F-CADB-473B-B645-18E12119140F}" type="slidenum">
              <a:rPr lang="fr-BE" smtClean="0"/>
              <a:t>17</a:t>
            </a:fld>
            <a:endParaRPr lang="fr-BE"/>
          </a:p>
        </p:txBody>
      </p:sp>
    </p:spTree>
    <p:extLst>
      <p:ext uri="{BB962C8B-B14F-4D97-AF65-F5344CB8AC3E}">
        <p14:creationId xmlns:p14="http://schemas.microsoft.com/office/powerpoint/2010/main" val="3998879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dirty="0" smtClean="0"/>
              <a:t>2</a:t>
            </a:r>
            <a:r>
              <a:rPr lang="fr-BE" baseline="0" dirty="0" smtClean="0"/>
              <a:t>2 Sep 2020 : </a:t>
            </a:r>
            <a:r>
              <a:rPr kumimoji="0" lang="fr-BE" sz="1200" b="0" i="0" u="none" strike="noStrike" kern="1200" cap="none" normalizeH="0" baseline="0" dirty="0" smtClean="0">
                <a:ln>
                  <a:noFill/>
                </a:ln>
                <a:solidFill>
                  <a:schemeClr val="tx1"/>
                </a:solidFill>
                <a:effectLst/>
                <a:latin typeface="+mn-lt"/>
                <a:ea typeface="+mn-ea"/>
                <a:cs typeface="+mn-cs"/>
              </a:rPr>
              <a:t>Remarques récurrentes VLT : extincteurs non attachés à leur Sp, non signalés par un </a:t>
            </a:r>
            <a:r>
              <a:rPr kumimoji="0" lang="fr-BE" sz="1200" b="0" i="0" u="none" strike="noStrike" kern="1200" cap="none" normalizeH="0" baseline="0" dirty="0" err="1" smtClean="0">
                <a:ln>
                  <a:noFill/>
                </a:ln>
                <a:solidFill>
                  <a:schemeClr val="tx1"/>
                </a:solidFill>
                <a:effectLst/>
                <a:latin typeface="+mn-lt"/>
                <a:ea typeface="+mn-ea"/>
                <a:cs typeface="+mn-cs"/>
              </a:rPr>
              <a:t>picto</a:t>
            </a:r>
            <a:r>
              <a:rPr kumimoji="0" lang="fr-BE" sz="1200" b="0" i="0" u="none" strike="noStrike" kern="1200" cap="none" normalizeH="0" baseline="0" dirty="0" smtClean="0">
                <a:ln>
                  <a:noFill/>
                </a:ln>
                <a:solidFill>
                  <a:schemeClr val="tx1"/>
                </a:solidFill>
                <a:effectLst/>
                <a:latin typeface="+mn-lt"/>
                <a:ea typeface="+mn-ea"/>
                <a:cs typeface="+mn-cs"/>
              </a:rPr>
              <a:t>, non accessibilité (objets devant) + éclairage de sécurité à faire vérifier =&gt; Point </a:t>
            </a:r>
            <a:r>
              <a:rPr kumimoji="0" lang="fr-BE" sz="1200" b="0" i="0" u="none" strike="noStrike" kern="1200" cap="none" normalizeH="0" baseline="0" dirty="0" err="1" smtClean="0">
                <a:ln>
                  <a:noFill/>
                </a:ln>
                <a:solidFill>
                  <a:schemeClr val="tx1"/>
                </a:solidFill>
                <a:effectLst/>
                <a:latin typeface="+mn-lt"/>
                <a:ea typeface="+mn-ea"/>
                <a:cs typeface="+mn-cs"/>
              </a:rPr>
              <a:t>Attn</a:t>
            </a:r>
            <a:r>
              <a:rPr kumimoji="0" lang="fr-BE" sz="1200" b="0" i="0" u="none" strike="noStrike" kern="1200" cap="none" normalizeH="0" baseline="0" dirty="0" smtClean="0">
                <a:ln>
                  <a:noFill/>
                </a:ln>
                <a:solidFill>
                  <a:schemeClr val="tx1"/>
                </a:solidFill>
                <a:effectLst/>
                <a:latin typeface="+mn-lt"/>
                <a:ea typeface="+mn-ea"/>
                <a:cs typeface="+mn-cs"/>
              </a:rPr>
              <a:t> particulier et rappel AMU 21 Sep</a:t>
            </a:r>
            <a:endParaRPr lang="fr-BE" dirty="0" smtClean="0"/>
          </a:p>
          <a:p>
            <a:r>
              <a:rPr lang="fr-BE" dirty="0" smtClean="0"/>
              <a:t>021134 </a:t>
            </a:r>
            <a:r>
              <a:rPr lang="fr-BE" dirty="0" err="1" smtClean="0"/>
              <a:t>Dec</a:t>
            </a:r>
            <a:r>
              <a:rPr lang="fr-BE" dirty="0" smtClean="0"/>
              <a:t> 2020</a:t>
            </a:r>
            <a:r>
              <a:rPr lang="fr-BE" baseline="0" dirty="0" smtClean="0"/>
              <a:t> – S. Verast: </a:t>
            </a:r>
            <a:r>
              <a:rPr lang="fr-BE" sz="1200" kern="1200" baseline="0" dirty="0" smtClean="0">
                <a:solidFill>
                  <a:schemeClr val="tx1"/>
                </a:solidFill>
                <a:effectLst/>
                <a:latin typeface="+mn-lt"/>
                <a:ea typeface="+mn-ea"/>
                <a:cs typeface="+mn-cs"/>
              </a:rPr>
              <a:t>L</a:t>
            </a:r>
            <a:r>
              <a:rPr lang="fr-BE" sz="1200" kern="1200" dirty="0" smtClean="0">
                <a:solidFill>
                  <a:schemeClr val="tx1"/>
                </a:solidFill>
                <a:effectLst/>
                <a:latin typeface="+mn-lt"/>
                <a:ea typeface="+mn-ea"/>
                <a:cs typeface="+mn-cs"/>
              </a:rPr>
              <a:t>a pension de l’Adjt Bertrand Y. en 2022 a été évoquée. Un appel à remplaçant sera fait (Pour ton info, l’Adjt De Vecchi m’a contacté pour le remplacer en tant que coordinateur incendie).</a:t>
            </a:r>
          </a:p>
          <a:p>
            <a:r>
              <a:rPr lang="fr-BE" sz="1200" kern="1200" dirty="0" smtClean="0">
                <a:solidFill>
                  <a:schemeClr val="tx1"/>
                </a:solidFill>
                <a:effectLst/>
                <a:latin typeface="+mn-lt"/>
                <a:ea typeface="+mn-ea"/>
                <a:cs typeface="+mn-cs"/>
              </a:rPr>
              <a:t>111348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 S. Verast: Prévention anti feu domestique : sur demande de l’Esc L&amp;A, le SLPPT a visité le 09</a:t>
            </a:r>
            <a:r>
              <a:rPr lang="fr-BE" sz="1200" kern="1200" baseline="0" dirty="0" smtClean="0">
                <a:solidFill>
                  <a:schemeClr val="tx1"/>
                </a:solidFill>
                <a:effectLst/>
                <a:latin typeface="+mn-lt"/>
                <a:ea typeface="+mn-ea"/>
                <a:cs typeface="+mn-cs"/>
              </a:rPr>
              <a:t> </a:t>
            </a:r>
            <a:r>
              <a:rPr lang="fr-BE" sz="1200" kern="1200" baseline="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le G30, qui sert de lieu de stockage et de préparation des produits chimiques destinés aux fumigènes du solo display F16. Les produits chimiques dangereux s’élèvent à environ 1 T : des inflammables (essence, isopropanol), ainsi que des produits ayant des effets sur la santé et l’environnement (colorants). Le SLPPT a fourni des conseils à la LH : stockage, incendie, ATEX, chimiques, environnement, risques divers, ainsi que les EPI pour la préparation des mélanges. Le rapport a également été envoyé aux Sv concernés par ces risques : AMT, coordinateur incendie et l’UTE. Vu que le dépôt et la préparation sont partagés (rotation</a:t>
            </a:r>
            <a:r>
              <a:rPr lang="fr-BE" sz="1200" kern="1200" baseline="0" dirty="0" smtClean="0">
                <a:solidFill>
                  <a:schemeClr val="tx1"/>
                </a:solidFill>
                <a:effectLst/>
                <a:latin typeface="+mn-lt"/>
                <a:ea typeface="+mn-ea"/>
                <a:cs typeface="+mn-cs"/>
              </a:rPr>
              <a:t> du display team </a:t>
            </a:r>
            <a:r>
              <a:rPr lang="fr-BE" sz="1200" kern="1200" dirty="0" smtClean="0">
                <a:solidFill>
                  <a:schemeClr val="tx1"/>
                </a:solidFill>
                <a:effectLst/>
                <a:latin typeface="+mn-lt"/>
                <a:ea typeface="+mn-ea"/>
                <a:cs typeface="+mn-cs"/>
              </a:rPr>
              <a:t>tous les 3 ans) avec le 10W, le SLPPT conseille de faire remonter le problème vers COA pour une approche globale.</a:t>
            </a:r>
          </a:p>
          <a:p>
            <a:r>
              <a:rPr lang="fr-BE" sz="1200" kern="1200" dirty="0" smtClean="0">
                <a:solidFill>
                  <a:schemeClr val="tx1"/>
                </a:solidFill>
                <a:effectLst/>
                <a:latin typeface="+mn-lt"/>
                <a:ea typeface="+mn-ea"/>
                <a:cs typeface="+mn-cs"/>
              </a:rPr>
              <a:t>151027 Mar 2021 –</a:t>
            </a:r>
            <a:r>
              <a:rPr lang="fr-BE" sz="1200" kern="1200" baseline="0" dirty="0" smtClean="0">
                <a:solidFill>
                  <a:schemeClr val="tx1"/>
                </a:solidFill>
                <a:effectLst/>
                <a:latin typeface="+mn-lt"/>
                <a:ea typeface="+mn-ea"/>
                <a:cs typeface="+mn-cs"/>
              </a:rPr>
              <a:t> S. Verast: </a:t>
            </a:r>
            <a:r>
              <a:rPr lang="fr-BE" sz="1200" kern="1200" dirty="0" smtClean="0">
                <a:solidFill>
                  <a:schemeClr val="tx1"/>
                </a:solidFill>
                <a:effectLst/>
                <a:latin typeface="+mn-lt"/>
                <a:ea typeface="+mn-ea"/>
                <a:cs typeface="+mn-cs"/>
              </a:rPr>
              <a:t>Concernant le stockage de produits au G30 (lieu de stockage et de préparation des produits chimiques destinés aux fumigènes du solo display F16), le SIPPT MR (avec le SLPPT) a visité le G30 le 08/01/2021 pour donner un avis sur les conditions de stockage (OK si conservation dans les récipients UN fermés, ce</a:t>
            </a:r>
            <a:r>
              <a:rPr lang="fr-BE" sz="1200" kern="1200" baseline="0" dirty="0" smtClean="0">
                <a:solidFill>
                  <a:schemeClr val="tx1"/>
                </a:solidFill>
                <a:effectLst/>
                <a:latin typeface="+mn-lt"/>
                <a:ea typeface="+mn-ea"/>
                <a:cs typeface="+mn-cs"/>
              </a:rPr>
              <a:t> qui </a:t>
            </a:r>
            <a:r>
              <a:rPr lang="fr-BE" sz="1200" kern="1200" dirty="0" smtClean="0">
                <a:solidFill>
                  <a:schemeClr val="tx1"/>
                </a:solidFill>
                <a:effectLst/>
                <a:latin typeface="+mn-lt"/>
                <a:ea typeface="+mn-ea"/>
                <a:cs typeface="+mn-cs"/>
              </a:rPr>
              <a:t>est le cas). SIPPT MR demande à revenir lors de la préparation des produits fumigènes afin de rendre également un avis sur cette activité de préparation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101523 Mai 21 (EDT) : https://dekast.mil.intra/Records/ArchiefLijn/11/MRC&amp;I/2021/20210414_IU_21-50070800-brandveiligheid%20kwartieren.docx, note parue pour sensibiliser à la vérification du matériel anti-feu,</a:t>
            </a:r>
            <a:r>
              <a:rPr lang="fr-BE" sz="1200" kern="1200" baseline="0" dirty="0" smtClean="0">
                <a:solidFill>
                  <a:schemeClr val="tx1"/>
                </a:solidFill>
                <a:effectLst/>
                <a:latin typeface="+mn-lt"/>
                <a:ea typeface="+mn-ea"/>
                <a:cs typeface="+mn-cs"/>
              </a:rPr>
              <a:t> les hydrants, … Transmise ALL Esc pour sensibilisation du Pers (délégués Infra, responsables anti-feu des Esc/Gp).</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18</a:t>
            </a:fld>
            <a:endParaRPr lang="fr-BE"/>
          </a:p>
        </p:txBody>
      </p:sp>
    </p:spTree>
    <p:extLst>
      <p:ext uri="{BB962C8B-B14F-4D97-AF65-F5344CB8AC3E}">
        <p14:creationId xmlns:p14="http://schemas.microsoft.com/office/powerpoint/2010/main" val="2429978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aseline="0" dirty="0" smtClean="0"/>
              <a:t>12 Dec 19 : Tâche effectuée sur contrat via WO, ceci est actuellement dans les mains du Capt d’Avi R. Marchal qui en fait le suivi récurrent, en substitution du contrat piste &amp; route. La suite des marquages sera effectuée via le contrat P&amp;R (pistes et Taxi) en fonction des budgets disponibles.</a:t>
            </a:r>
            <a:br>
              <a:rPr lang="fr-BE" baseline="0" dirty="0" smtClean="0"/>
            </a:br>
            <a:r>
              <a:rPr lang="fr-BE" sz="1200" kern="1200" dirty="0" smtClean="0">
                <a:solidFill>
                  <a:schemeClr val="tx1"/>
                </a:solidFill>
                <a:effectLst/>
                <a:latin typeface="+mn-lt"/>
                <a:ea typeface="+mn-ea"/>
                <a:cs typeface="+mn-cs"/>
              </a:rPr>
              <a:t>090903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(OSDS)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baseline="0" dirty="0" smtClean="0">
                <a:solidFill>
                  <a:schemeClr val="tx1"/>
                </a:solidFill>
                <a:effectLst/>
                <a:latin typeface="+mn-lt"/>
                <a:ea typeface="+mn-ea"/>
                <a:cs typeface="+mn-cs"/>
              </a:rPr>
              <a:t>L</a:t>
            </a:r>
            <a:r>
              <a:rPr lang="fr-BE" sz="1200" kern="1200" dirty="0" smtClean="0">
                <a:solidFill>
                  <a:schemeClr val="tx1"/>
                </a:solidFill>
                <a:effectLst/>
                <a:latin typeface="+mn-lt"/>
                <a:ea typeface="+mn-ea"/>
                <a:cs typeface="+mn-cs"/>
              </a:rPr>
              <a:t>es campagnes de sensibilisation de l’AWSR sont désormais reçues sous format digital et transmises systématiquement par AMU.</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Pour les grandes affiches destinées aux 2 postes de garde, en attente d’info de l’AWSR</a:t>
            </a:r>
            <a:r>
              <a:rPr lang="fr-BE" sz="1200" kern="1200" baseline="0" dirty="0" smtClean="0">
                <a:solidFill>
                  <a:schemeClr val="tx1"/>
                </a:solidFill>
                <a:effectLst/>
                <a:latin typeface="+mn-lt"/>
                <a:ea typeface="+mn-ea"/>
                <a:cs typeface="+mn-cs"/>
              </a:rPr>
              <a:t> qui essaie d’intégrer cela dans sa campagne 2021.</a:t>
            </a:r>
            <a:endParaRPr lang="fr-BE" sz="1600" kern="1200" dirty="0" smtClean="0">
              <a:solidFill>
                <a:schemeClr val="tx1"/>
              </a:solidFill>
              <a:effectLst/>
              <a:latin typeface="+mn-lt"/>
              <a:ea typeface="+mn-ea"/>
              <a:cs typeface="+mn-cs"/>
            </a:endParaRPr>
          </a:p>
          <a:p>
            <a:r>
              <a:rPr lang="fr-BE" dirty="0" smtClean="0"/>
              <a:t>110808 </a:t>
            </a:r>
            <a:r>
              <a:rPr lang="fr-BE" dirty="0" err="1" smtClean="0"/>
              <a:t>Dec</a:t>
            </a:r>
            <a:r>
              <a:rPr lang="fr-BE" dirty="0" smtClean="0"/>
              <a:t> 2020 – R. Marchal : Concernant le marquage, </a:t>
            </a:r>
            <a:r>
              <a:rPr lang="fr-BE" sz="1200" kern="1200" dirty="0" err="1" smtClean="0">
                <a:solidFill>
                  <a:schemeClr val="tx1"/>
                </a:solidFill>
                <a:effectLst/>
                <a:latin typeface="+mn-lt"/>
                <a:ea typeface="+mn-ea"/>
                <a:cs typeface="+mn-cs"/>
              </a:rPr>
              <a:t>tjs</a:t>
            </a:r>
            <a:r>
              <a:rPr lang="fr-BE" sz="1200" kern="1200" dirty="0" smtClean="0">
                <a:solidFill>
                  <a:schemeClr val="tx1"/>
                </a:solidFill>
                <a:effectLst/>
                <a:latin typeface="+mn-lt"/>
                <a:ea typeface="+mn-ea"/>
                <a:cs typeface="+mn-cs"/>
              </a:rPr>
              <a:t> en attente d’adjudication (jan21), de budget (fév21) et exécution (mai21)</a:t>
            </a:r>
          </a:p>
          <a:p>
            <a:r>
              <a:rPr lang="fr-BE" sz="1200" kern="1200" dirty="0" smtClean="0">
                <a:solidFill>
                  <a:schemeClr val="tx1"/>
                </a:solidFill>
                <a:effectLst/>
                <a:latin typeface="+mn-lt"/>
                <a:ea typeface="+mn-ea"/>
                <a:cs typeface="+mn-cs"/>
              </a:rPr>
              <a:t>151357 Mar 21 – OSDS: l’AWSR passera le 19 Mar 21 sur base pour choisir la méthode de travail. A priori, ils s’orientent vers des bâches reprenant les campagnes de sensibilisation à accrocher à la clôture</a:t>
            </a:r>
          </a:p>
          <a:p>
            <a:r>
              <a:rPr lang="fr-BE" sz="1200" kern="1200" dirty="0" smtClean="0">
                <a:solidFill>
                  <a:schemeClr val="tx1"/>
                </a:solidFill>
                <a:effectLst/>
                <a:latin typeface="+mn-lt"/>
                <a:ea typeface="+mn-ea"/>
                <a:cs typeface="+mn-cs"/>
              </a:rPr>
              <a:t>281028 Mai 21 – Cdt</a:t>
            </a:r>
            <a:r>
              <a:rPr lang="fr-BE" sz="1200" kern="1200" baseline="0" dirty="0" smtClean="0">
                <a:solidFill>
                  <a:schemeClr val="tx1"/>
                </a:solidFill>
                <a:effectLst/>
                <a:latin typeface="+mn-lt"/>
                <a:ea typeface="+mn-ea"/>
                <a:cs typeface="+mn-cs"/>
              </a:rPr>
              <a:t> R. Guillaume : Concernant le marquage routier, p</a:t>
            </a:r>
            <a:r>
              <a:rPr lang="fr-BE" sz="1200" kern="1200" dirty="0" smtClean="0">
                <a:solidFill>
                  <a:schemeClr val="tx1"/>
                </a:solidFill>
                <a:effectLst/>
                <a:latin typeface="+mn-lt"/>
                <a:ea typeface="+mn-ea"/>
                <a:cs typeface="+mn-cs"/>
              </a:rPr>
              <a:t>as de contrat OOW avant Aou-Sep 21 au minimum et ce, depuis début Jan 21 donc impossibilité de passer commande depuis début 2021</a:t>
            </a:r>
          </a:p>
          <a:p>
            <a:pPr marL="0" indent="0">
              <a:buFontTx/>
              <a:buNone/>
            </a:pPr>
            <a:r>
              <a:rPr lang="fr-BE" sz="1200" kern="1200" baseline="0" dirty="0" smtClean="0">
                <a:solidFill>
                  <a:schemeClr val="tx1"/>
                </a:solidFill>
                <a:effectLst/>
                <a:latin typeface="+mn-lt"/>
                <a:ea typeface="+mn-ea"/>
                <a:cs typeface="+mn-cs"/>
              </a:rPr>
              <a:t>021215 Jun 21 – OSDS:</a:t>
            </a:r>
            <a:br>
              <a:rPr lang="fr-BE" sz="1200" kern="1200" baseline="0" dirty="0" smtClean="0">
                <a:solidFill>
                  <a:schemeClr val="tx1"/>
                </a:solidFill>
                <a:effectLst/>
                <a:latin typeface="+mn-lt"/>
                <a:ea typeface="+mn-ea"/>
                <a:cs typeface="+mn-cs"/>
              </a:rPr>
            </a:b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02 Jun 21 : l’AWSR nous a transmis une proposition d’affiches pour la prochaine campagne : 3 visuels (distraction / vitesse / alcool)</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 Ceci doit être discuté avec </a:t>
            </a:r>
            <a:r>
              <a:rPr lang="fr-BE" sz="1200" kern="1200" dirty="0" err="1" smtClean="0">
                <a:solidFill>
                  <a:schemeClr val="tx1"/>
                </a:solidFill>
                <a:effectLst/>
                <a:latin typeface="+mn-lt"/>
                <a:ea typeface="+mn-ea"/>
                <a:cs typeface="+mn-cs"/>
              </a:rPr>
              <a:t>BaseCo</a:t>
            </a:r>
            <a:r>
              <a:rPr lang="fr-BE" sz="1200" kern="1200" dirty="0" smtClean="0">
                <a:solidFill>
                  <a:schemeClr val="tx1"/>
                </a:solidFill>
                <a:effectLst/>
                <a:latin typeface="+mn-lt"/>
                <a:ea typeface="+mn-ea"/>
                <a:cs typeface="+mn-cs"/>
              </a:rPr>
              <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 Si accord, les bâches 350 cm x 200 cm seront produites et livrées mi-juin (TBC)</a:t>
            </a:r>
            <a:endParaRPr lang="fr-BE" sz="16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1 W participe aussi au projet</a:t>
            </a:r>
            <a:endParaRPr lang="fr-BE" dirty="0" smtClean="0"/>
          </a:p>
          <a:p>
            <a:r>
              <a:rPr lang="fr-BE" dirty="0" smtClean="0"/>
              <a:t>131057 Sep 21 – OSDS: </a:t>
            </a:r>
            <a:r>
              <a:rPr lang="fr-BE" sz="1200" kern="1200" dirty="0" smtClean="0">
                <a:solidFill>
                  <a:schemeClr val="tx1"/>
                </a:solidFill>
                <a:effectLst/>
                <a:latin typeface="+mn-lt"/>
                <a:ea typeface="+mn-ea"/>
                <a:cs typeface="+mn-cs"/>
              </a:rPr>
              <a:t>Bâches réceptionnées. Une a été placée au </a:t>
            </a:r>
            <a:r>
              <a:rPr lang="fr-BE" sz="1200" kern="1200" dirty="0" err="1" smtClean="0">
                <a:solidFill>
                  <a:schemeClr val="tx1"/>
                </a:solidFill>
                <a:effectLst/>
                <a:latin typeface="+mn-lt"/>
                <a:ea typeface="+mn-ea"/>
                <a:cs typeface="+mn-cs"/>
              </a:rPr>
              <a:t>CdG</a:t>
            </a:r>
            <a:r>
              <a:rPr lang="fr-BE" sz="1200" kern="1200" dirty="0" smtClean="0">
                <a:solidFill>
                  <a:schemeClr val="tx1"/>
                </a:solidFill>
                <a:effectLst/>
                <a:latin typeface="+mn-lt"/>
                <a:ea typeface="+mn-ea"/>
                <a:cs typeface="+mn-cs"/>
              </a:rPr>
              <a:t> principal (visuel de la campagne actuelle). Les autres bâches seront placées aux moments opportuns</a:t>
            </a:r>
          </a:p>
          <a:p>
            <a:r>
              <a:rPr lang="fr-BE" sz="1200" kern="1200" dirty="0" smtClean="0">
                <a:solidFill>
                  <a:schemeClr val="tx1"/>
                </a:solidFill>
                <a:effectLst/>
                <a:latin typeface="+mn-lt"/>
                <a:ea typeface="+mn-ea"/>
                <a:cs typeface="+mn-cs"/>
              </a:rPr>
              <a:t>140955 Dec 21 – Rudy</a:t>
            </a:r>
            <a:r>
              <a:rPr lang="fr-BE" sz="1200" kern="1200" baseline="0" dirty="0" smtClean="0">
                <a:solidFill>
                  <a:schemeClr val="tx1"/>
                </a:solidFill>
                <a:effectLst/>
                <a:latin typeface="+mn-lt"/>
                <a:ea typeface="+mn-ea"/>
                <a:cs typeface="+mn-cs"/>
              </a:rPr>
              <a:t> Marchal: plus de budget pour le marquage au sol des parkings, tout a été utilisé pour les pistes et routes. Il conseille à la Sécurité de réintroduire le besoin via WO attendu la mise en place du nouveau contrat y lié.</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141828 Dec 21 – Offr Sécurité</a:t>
            </a:r>
            <a:r>
              <a:rPr lang="fr-BE" sz="1200" kern="1200" baseline="0" dirty="0" smtClean="0">
                <a:solidFill>
                  <a:schemeClr val="tx1"/>
                </a:solidFill>
                <a:effectLst/>
                <a:latin typeface="+mn-lt"/>
                <a:ea typeface="+mn-ea"/>
                <a:cs typeface="+mn-cs"/>
              </a:rPr>
              <a:t> (Capt d’Avi VAN NUFFEL):</a:t>
            </a:r>
          </a:p>
          <a:p>
            <a:pPr marL="171450" lvl="0" indent="-171450">
              <a:buFontTx/>
              <a:buChar char="-"/>
            </a:pPr>
            <a:r>
              <a:rPr lang="fr-BE" sz="1200" kern="1200" dirty="0" smtClean="0">
                <a:solidFill>
                  <a:schemeClr val="tx1"/>
                </a:solidFill>
                <a:effectLst/>
                <a:latin typeface="+mn-lt"/>
                <a:ea typeface="+mn-ea"/>
                <a:cs typeface="+mn-cs"/>
              </a:rPr>
              <a:t>Campagne de sensibilisation du 08 Nov 21 au 24 Dec 21 (Interrompue au vu de l’annulation des festivités);</a:t>
            </a:r>
          </a:p>
          <a:p>
            <a:pPr marL="171450" lvl="0" indent="-171450">
              <a:buFontTx/>
              <a:buChar char="-"/>
            </a:pPr>
            <a:r>
              <a:rPr lang="fr-BE" sz="1200" kern="1200" dirty="0" smtClean="0">
                <a:solidFill>
                  <a:schemeClr val="tx1"/>
                </a:solidFill>
                <a:effectLst/>
                <a:latin typeface="+mn-lt"/>
                <a:ea typeface="+mn-ea"/>
                <a:cs typeface="+mn-cs"/>
              </a:rPr>
              <a:t>Inventaire en cours pour une commande de nouveau matériel (panneaux, ralentisseurs, lampes de signalisation, etc.) afin d’améliorer la signalisation des futurs travaux -&gt; Réunion de coordination avec la CTD déjà réalisée ;</a:t>
            </a:r>
          </a:p>
          <a:p>
            <a:pPr marL="171450" lvl="0" indent="-171450">
              <a:buFontTx/>
              <a:buChar char="-"/>
            </a:pPr>
            <a:r>
              <a:rPr lang="fr-BE" sz="1200" kern="1200" dirty="0" smtClean="0">
                <a:solidFill>
                  <a:schemeClr val="tx1"/>
                </a:solidFill>
                <a:effectLst/>
                <a:latin typeface="+mn-lt"/>
                <a:ea typeface="+mn-ea"/>
                <a:cs typeface="+mn-cs"/>
              </a:rPr>
              <a:t>Etude réalisée par l’ADC PIRET afin d’améliorer la circulation sur Base, notamment, les panneaux « STOP » à remplacer par des « Céder le passage » ou à ajouter à certains carrefours dangereux</a:t>
            </a:r>
          </a:p>
          <a:p>
            <a:pPr marL="0" lvl="0" indent="0">
              <a:buFontTx/>
              <a:buNone/>
            </a:pPr>
            <a:endParaRPr lang="fr-B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C41AE3F-CADB-473B-B645-18E12119140F}" type="slidenum">
              <a:rPr lang="fr-BE" smtClean="0"/>
              <a:t>19</a:t>
            </a:fld>
            <a:endParaRPr lang="fr-BE"/>
          </a:p>
        </p:txBody>
      </p:sp>
    </p:spTree>
    <p:extLst>
      <p:ext uri="{BB962C8B-B14F-4D97-AF65-F5344CB8AC3E}">
        <p14:creationId xmlns:p14="http://schemas.microsoft.com/office/powerpoint/2010/main" val="2490778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a:t>
            </a:r>
            <a:r>
              <a:rPr lang="fr-BE" baseline="0" dirty="0" smtClean="0"/>
              <a:t> : Processus relancé par Offr Synth auprès de l’Adjt Y. BERTRAND le 091120 Jan 2020</a:t>
            </a:r>
            <a:br>
              <a:rPr lang="fr-BE" baseline="0" dirty="0" smtClean="0"/>
            </a:br>
            <a:r>
              <a:rPr lang="fr-BE" dirty="0" smtClean="0"/>
              <a:t>021134 </a:t>
            </a:r>
            <a:r>
              <a:rPr lang="fr-BE" dirty="0" err="1" smtClean="0"/>
              <a:t>Dec</a:t>
            </a:r>
            <a:r>
              <a:rPr lang="fr-BE" dirty="0" smtClean="0"/>
              <a:t> 2020 – S. Verast: </a:t>
            </a:r>
            <a:r>
              <a:rPr lang="fr-BE" sz="1200" kern="1200" dirty="0" smtClean="0">
                <a:solidFill>
                  <a:schemeClr val="tx1"/>
                </a:solidFill>
                <a:effectLst/>
                <a:latin typeface="+mn-lt"/>
                <a:ea typeface="+mn-ea"/>
                <a:cs typeface="+mn-cs"/>
              </a:rPr>
              <a:t>sur demande de l’Ech Infra, le SLPPT a visité le 29 </a:t>
            </a:r>
            <a:r>
              <a:rPr lang="fr-BE" sz="1200" kern="1200" dirty="0" err="1" smtClean="0">
                <a:solidFill>
                  <a:schemeClr val="tx1"/>
                </a:solidFill>
                <a:effectLst/>
                <a:latin typeface="+mn-lt"/>
                <a:ea typeface="+mn-ea"/>
                <a:cs typeface="+mn-cs"/>
              </a:rPr>
              <a:t>Oct</a:t>
            </a:r>
            <a:r>
              <a:rPr lang="fr-BE" sz="1200" kern="1200" dirty="0" smtClean="0">
                <a:solidFill>
                  <a:schemeClr val="tx1"/>
                </a:solidFill>
                <a:effectLst/>
                <a:latin typeface="+mn-lt"/>
                <a:ea typeface="+mn-ea"/>
                <a:cs typeface="+mn-cs"/>
              </a:rPr>
              <a:t> les BM A7 et A8 dans le but de donner un avis sur les mesures de prévention quant à la présence d’amiante. Ces deux bâtiments sont dans un état de dégradation bien avancé. Ils servent de stockage. Le Pers y rentre et y circule uniquement si besoin.</a:t>
            </a:r>
          </a:p>
          <a:p>
            <a:r>
              <a:rPr lang="fr-BE" sz="1200" kern="1200" dirty="0" smtClean="0">
                <a:solidFill>
                  <a:schemeClr val="tx1"/>
                </a:solidFill>
                <a:effectLst/>
                <a:latin typeface="+mn-lt"/>
                <a:ea typeface="+mn-ea"/>
                <a:cs typeface="+mn-cs"/>
              </a:rPr>
              <a:t>Au niveau amiante :</a:t>
            </a:r>
          </a:p>
          <a:p>
            <a:pPr marL="171450" indent="-171450">
              <a:buFontTx/>
              <a:buChar char="-"/>
            </a:pPr>
            <a:r>
              <a:rPr lang="fr-BE" sz="1200" kern="1200" dirty="0" smtClean="0">
                <a:solidFill>
                  <a:schemeClr val="tx1"/>
                </a:solidFill>
                <a:effectLst/>
                <a:latin typeface="+mn-lt"/>
                <a:ea typeface="+mn-ea"/>
                <a:cs typeface="+mn-cs"/>
              </a:rPr>
              <a:t>Extérieur des 2 BM : dégradation par le temps et bris de plaques d’amiante sur les murs externes des BM à baliser pour y éviter la circulation du Pers et son contact avec l’amiante.</a:t>
            </a:r>
          </a:p>
          <a:p>
            <a:pPr marL="171450" indent="-171450">
              <a:buFontTx/>
              <a:buChar char="-"/>
            </a:pPr>
            <a:r>
              <a:rPr lang="fr-BE" sz="1200" kern="1200" dirty="0" smtClean="0">
                <a:solidFill>
                  <a:schemeClr val="tx1"/>
                </a:solidFill>
                <a:effectLst/>
                <a:latin typeface="+mn-lt"/>
                <a:ea typeface="+mn-ea"/>
                <a:cs typeface="+mn-cs"/>
              </a:rPr>
              <a:t>Intérieur : l’isolation du plafond se détache et la couverture en amiante est visible. Le SLPPT ignore si l’isolation contient de l’amiante</a:t>
            </a:r>
            <a:r>
              <a:rPr lang="fr-BE" sz="1200" kern="1200" baseline="0" dirty="0" smtClean="0">
                <a:solidFill>
                  <a:schemeClr val="tx1"/>
                </a:solidFill>
                <a:effectLst/>
                <a:latin typeface="+mn-lt"/>
                <a:ea typeface="+mn-ea"/>
                <a:cs typeface="+mn-cs"/>
              </a:rPr>
              <a:t> et conseille d’</a:t>
            </a:r>
            <a:r>
              <a:rPr lang="fr-BE" sz="1200" kern="1200" dirty="0" smtClean="0">
                <a:solidFill>
                  <a:schemeClr val="tx1"/>
                </a:solidFill>
                <a:effectLst/>
                <a:latin typeface="+mn-lt"/>
                <a:ea typeface="+mn-ea"/>
                <a:cs typeface="+mn-cs"/>
              </a:rPr>
              <a:t>éviter de pénétrer dans les BM et d’y circuler. Si possible, ne plus utiliser ces lieux comme stockage.</a:t>
            </a:r>
          </a:p>
          <a:p>
            <a:pPr marL="171450" indent="-171450">
              <a:buFontTx/>
              <a:buChar char="-"/>
            </a:pPr>
            <a:r>
              <a:rPr lang="fr-BE" sz="1200" kern="1200" dirty="0" smtClean="0">
                <a:solidFill>
                  <a:schemeClr val="tx1"/>
                </a:solidFill>
                <a:effectLst/>
                <a:latin typeface="+mn-lt"/>
                <a:ea typeface="+mn-ea"/>
                <a:cs typeface="+mn-cs"/>
              </a:rPr>
              <a:t>Ces mesures sont des conseils, valables jusqu’au désamiantage</a:t>
            </a:r>
            <a:r>
              <a:rPr lang="fr-BE" sz="1200" kern="1200" baseline="0" dirty="0" smtClean="0">
                <a:solidFill>
                  <a:schemeClr val="tx1"/>
                </a:solidFill>
                <a:effectLst/>
                <a:latin typeface="+mn-lt"/>
                <a:ea typeface="+mn-ea"/>
                <a:cs typeface="+mn-cs"/>
              </a:rPr>
              <a:t> du BM.</a:t>
            </a:r>
            <a:r>
              <a:rPr lang="fr-BE" sz="1200" kern="1200" dirty="0" smtClean="0">
                <a:solidFill>
                  <a:schemeClr val="tx1"/>
                </a:solidFill>
                <a:effectLst/>
                <a:latin typeface="+mn-lt"/>
                <a:ea typeface="+mn-ea"/>
                <a:cs typeface="+mn-cs"/>
              </a:rPr>
              <a:t> </a:t>
            </a:r>
          </a:p>
          <a:p>
            <a:r>
              <a:rPr lang="fr-BE" sz="1200" kern="1200" dirty="0" smtClean="0">
                <a:solidFill>
                  <a:schemeClr val="tx1"/>
                </a:solidFill>
                <a:effectLst/>
                <a:latin typeface="+mn-lt"/>
                <a:ea typeface="+mn-ea"/>
                <a:cs typeface="+mn-cs"/>
              </a:rPr>
              <a:t>Ces BM présentent également d’autres risques, vu leur niveau d’abandon (câbles électriques apparents, etc.). Si possible, ils ne doivent plus être employés et détruits.</a:t>
            </a:r>
          </a:p>
          <a:p>
            <a:r>
              <a:rPr lang="fr-BE" sz="1200" kern="1200" dirty="0" smtClean="0">
                <a:solidFill>
                  <a:schemeClr val="tx1"/>
                </a:solidFill>
                <a:effectLst/>
                <a:latin typeface="+mn-lt"/>
                <a:ea typeface="+mn-ea"/>
                <a:cs typeface="+mn-cs"/>
              </a:rPr>
              <a:t>041912 Jan 21 (Mail BCO)</a:t>
            </a:r>
            <a:r>
              <a:rPr lang="fr-BE" sz="1200" kern="1200" baseline="0" dirty="0" smtClean="0">
                <a:solidFill>
                  <a:schemeClr val="tx1"/>
                </a:solidFill>
                <a:effectLst/>
                <a:latin typeface="+mn-lt"/>
                <a:ea typeface="+mn-ea"/>
                <a:cs typeface="+mn-cs"/>
              </a:rPr>
              <a:t> : </a:t>
            </a:r>
            <a:r>
              <a:rPr lang="fr-BE" sz="1200" kern="1200" dirty="0" smtClean="0">
                <a:solidFill>
                  <a:schemeClr val="tx1"/>
                </a:solidFill>
                <a:effectLst/>
                <a:latin typeface="+mn-lt"/>
                <a:ea typeface="+mn-ea"/>
                <a:cs typeface="+mn-cs"/>
              </a:rPr>
              <a:t>évaluation et mesures prises pour A7 &amp; A8</a:t>
            </a:r>
          </a:p>
          <a:p>
            <a:r>
              <a:rPr lang="fr-BE" sz="1200" kern="1200" dirty="0" smtClean="0">
                <a:solidFill>
                  <a:schemeClr val="tx1"/>
                </a:solidFill>
                <a:effectLst/>
                <a:latin typeface="+mn-lt"/>
                <a:ea typeface="+mn-ea"/>
                <a:cs typeface="+mn-cs"/>
              </a:rPr>
              <a:t>151027 Mar 2021 – S.</a:t>
            </a:r>
            <a:r>
              <a:rPr lang="fr-BE" sz="1200" kern="1200" baseline="0" dirty="0" smtClean="0">
                <a:solidFill>
                  <a:schemeClr val="tx1"/>
                </a:solidFill>
                <a:effectLst/>
                <a:latin typeface="+mn-lt"/>
                <a:ea typeface="+mn-ea"/>
                <a:cs typeface="+mn-cs"/>
              </a:rPr>
              <a:t> Verast : Le </a:t>
            </a:r>
            <a:r>
              <a:rPr lang="fr-BE" sz="1200" kern="1200" dirty="0" smtClean="0">
                <a:solidFill>
                  <a:schemeClr val="tx1"/>
                </a:solidFill>
                <a:effectLst/>
                <a:latin typeface="+mn-lt"/>
                <a:ea typeface="+mn-ea"/>
                <a:cs typeface="+mn-cs"/>
              </a:rPr>
              <a:t>08/01/2021, le SLPPT a assisté à une réunion préparatoire du CC Infra concernant le retrait de plaques d’amiante au BM G10</a:t>
            </a:r>
          </a:p>
          <a:p>
            <a:r>
              <a:rPr lang="fr-BE" sz="1200" kern="1200" dirty="0" smtClean="0">
                <a:solidFill>
                  <a:schemeClr val="tx1"/>
                </a:solidFill>
                <a:effectLst/>
                <a:latin typeface="+mn-lt"/>
                <a:ea typeface="+mn-ea"/>
                <a:cs typeface="+mn-cs"/>
              </a:rPr>
              <a:t>240809 Mar 21 – </a:t>
            </a:r>
            <a:r>
              <a:rPr lang="fr-BE" sz="1200" kern="1200" dirty="0" err="1" smtClean="0">
                <a:solidFill>
                  <a:schemeClr val="tx1"/>
                </a:solidFill>
                <a:effectLst/>
                <a:latin typeface="+mn-lt"/>
                <a:ea typeface="+mn-ea"/>
                <a:cs typeface="+mn-cs"/>
              </a:rPr>
              <a:t>eNote</a:t>
            </a:r>
            <a:r>
              <a:rPr lang="fr-BE" sz="1200" kern="1200" baseline="0" dirty="0" smtClean="0">
                <a:solidFill>
                  <a:schemeClr val="tx1"/>
                </a:solidFill>
                <a:effectLst/>
                <a:latin typeface="+mn-lt"/>
                <a:ea typeface="+mn-ea"/>
                <a:cs typeface="+mn-cs"/>
              </a:rPr>
              <a:t> 21-50056066, désamiantage du 11 au 22 Jan 21 terminé (+/- 42m²)</a:t>
            </a:r>
          </a:p>
          <a:p>
            <a:r>
              <a:rPr lang="fr-BE" sz="1200" kern="1200" baseline="0" dirty="0" smtClean="0">
                <a:solidFill>
                  <a:schemeClr val="tx1"/>
                </a:solidFill>
                <a:effectLst/>
                <a:latin typeface="+mn-lt"/>
                <a:ea typeface="+mn-ea"/>
                <a:cs typeface="+mn-cs"/>
              </a:rPr>
              <a:t>050832 Mai 21 – Y. Bertrand: Dossier transmis à MR-C&amp;I (https://dekast.mil.intra/Records/ArchiefLijn/11/2%20W%20Tac/2021/20210426_IU_21-50082848-Contr%C3%B4le%20de%20l'%C3%A9tat%20de%20l'amiante.pdf)</a:t>
            </a:r>
            <a:endParaRPr lang="fr-BE" sz="1200" kern="1200" dirty="0" smtClean="0">
              <a:solidFill>
                <a:schemeClr val="tx1"/>
              </a:solidFill>
              <a:effectLst/>
              <a:latin typeface="+mn-lt"/>
              <a:ea typeface="+mn-ea"/>
              <a:cs typeface="+mn-cs"/>
            </a:endParaRPr>
          </a:p>
          <a:p>
            <a:r>
              <a:rPr lang="fr-BE" dirty="0" smtClean="0"/>
              <a:t>061518 Dec 21 – S. Verast : P</a:t>
            </a:r>
            <a:r>
              <a:rPr lang="fr-BE" sz="1200" kern="1200" dirty="0" smtClean="0">
                <a:solidFill>
                  <a:schemeClr val="tx1"/>
                </a:solidFill>
                <a:effectLst/>
                <a:latin typeface="+mn-lt"/>
                <a:ea typeface="+mn-ea"/>
                <a:cs typeface="+mn-cs"/>
              </a:rPr>
              <a:t>résence possible d’amiante sur les freins des remorques de Gp électrogènes 45 et 12,5 </a:t>
            </a:r>
            <a:r>
              <a:rPr lang="fr-BE" sz="1200" kern="1200" dirty="0" err="1" smtClean="0">
                <a:solidFill>
                  <a:schemeClr val="tx1"/>
                </a:solidFill>
                <a:effectLst/>
                <a:latin typeface="+mn-lt"/>
                <a:ea typeface="+mn-ea"/>
                <a:cs typeface="+mn-cs"/>
              </a:rPr>
              <a:t>kva</a:t>
            </a:r>
            <a:r>
              <a:rPr lang="fr-BE" sz="1200" kern="1200" dirty="0" smtClean="0">
                <a:solidFill>
                  <a:schemeClr val="tx1"/>
                </a:solidFill>
                <a:effectLst/>
                <a:latin typeface="+mn-lt"/>
                <a:ea typeface="+mn-ea"/>
                <a:cs typeface="+mn-cs"/>
              </a:rPr>
              <a:t>: diffusion des directives COA et Gest Mat vers les unités (précédemment un </a:t>
            </a:r>
            <a:r>
              <a:rPr lang="fr-BE" sz="1200" kern="1200" dirty="0" err="1" smtClean="0">
                <a:solidFill>
                  <a:schemeClr val="tx1"/>
                </a:solidFill>
                <a:effectLst/>
                <a:latin typeface="+mn-lt"/>
                <a:ea typeface="+mn-ea"/>
                <a:cs typeface="+mn-cs"/>
              </a:rPr>
              <a:t>OAvert</a:t>
            </a:r>
            <a:r>
              <a:rPr lang="fr-BE" sz="1200" kern="1200" dirty="0" smtClean="0">
                <a:solidFill>
                  <a:schemeClr val="tx1"/>
                </a:solidFill>
                <a:effectLst/>
                <a:latin typeface="+mn-lt"/>
                <a:ea typeface="+mn-ea"/>
                <a:cs typeface="+mn-cs"/>
              </a:rPr>
              <a:t> d’arrêt de la Maint des freins de ces remorques avait été demandé par le Gest Mat en attendant la diffusion de directives).</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20</a:t>
            </a:fld>
            <a:endParaRPr lang="fr-BE"/>
          </a:p>
        </p:txBody>
      </p:sp>
    </p:spTree>
    <p:extLst>
      <p:ext uri="{BB962C8B-B14F-4D97-AF65-F5344CB8AC3E}">
        <p14:creationId xmlns:p14="http://schemas.microsoft.com/office/powerpoint/2010/main" val="5628414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 : Point suivi par SLPPT (Cdt d’Avi S. VERAST) à la demande</a:t>
            </a:r>
            <a:r>
              <a:rPr lang="fr-BE" baseline="0" dirty="0" smtClean="0"/>
              <a:t> du BCO</a:t>
            </a:r>
          </a:p>
          <a:p>
            <a:r>
              <a:rPr lang="fr-BE" baseline="0" dirty="0" smtClean="0"/>
              <a:t>21 Fev 2020 : G. DECHANY, note de réponse à ILE transmise pour la note spécifique liée à l’incident H70 du 09 Sep 19 (19-50282778) https://dekast.mil.intra/Records/ArchiefLijn/11/2%20W%20Tac/2020/20200219_BU</a:t>
            </a:r>
            <a:r>
              <a:rPr lang="fr-BE" b="1" baseline="0" dirty="0" smtClean="0"/>
              <a:t>_20-50035497</a:t>
            </a:r>
            <a:r>
              <a:rPr lang="fr-BE" baseline="0" dirty="0" smtClean="0"/>
              <a:t>-PlanActionSuiteIncidentH70du09Sep19.docx</a:t>
            </a:r>
          </a:p>
          <a:p>
            <a:r>
              <a:rPr lang="fr-BE" baseline="0" dirty="0" smtClean="0"/>
              <a:t>241419 Avr 2020 : S. VERAST – SLPPT a entamé ce 24 Avr la relecture de l’ACOT-GID-SAFETY-AEXC-805 relative à la manipulation H70 dans le cadre de sa révision périodique.</a:t>
            </a:r>
          </a:p>
          <a:p>
            <a:r>
              <a:rPr lang="fr-BE" baseline="0" dirty="0" smtClean="0"/>
              <a:t>06 Mai 2020 : Note 20-50035157 (</a:t>
            </a:r>
            <a:r>
              <a:rPr lang="fr-BE" sz="1200" kern="1200" dirty="0" smtClean="0">
                <a:solidFill>
                  <a:schemeClr val="tx1"/>
                </a:solidFill>
                <a:effectLst/>
                <a:latin typeface="+mn-lt"/>
                <a:ea typeface="+mn-ea"/>
                <a:cs typeface="+mn-cs"/>
              </a:rPr>
              <a:t>Expression de besoin au profit du 2WTac : infrastructure en zone de purge H70) - https://dekast.mil.intra/Records/ArchiefLijn/11/2%20W%20Tac/2020/20200504_BU_20-50035157-2W-GMMA-ExpressionDeBesoin_InfrastrucutreDecontaminationH70.docx</a:t>
            </a:r>
          </a:p>
          <a:p>
            <a:r>
              <a:rPr lang="fr-BE" baseline="0" dirty="0" smtClean="0"/>
              <a:t>24 Jun 2020 (Cdt d’Avi S. VERAST) : réunion le 04/06 avec SIPPT MR (Cdt Dubois) pour la définition d'un ordre de priorité concernant les analyses de risques préparatoires pour la réalisation des documents de zonage confiés à une entreprise. Le G68 est dans les </a:t>
            </a:r>
            <a:r>
              <a:rPr lang="fr-BE" baseline="0" dirty="0" err="1" smtClean="0"/>
              <a:t>prio</a:t>
            </a:r>
            <a:r>
              <a:rPr lang="fr-BE" baseline="0" dirty="0" smtClean="0"/>
              <a:t> 1. (</a:t>
            </a:r>
            <a:r>
              <a:rPr lang="fr-BE" baseline="0" dirty="0" err="1" smtClean="0"/>
              <a:t>Cfr</a:t>
            </a:r>
            <a:r>
              <a:rPr lang="fr-BE" baseline="0" dirty="0" smtClean="0"/>
              <a:t> point 20-2W-04 – Risque ATEX)</a:t>
            </a:r>
          </a:p>
          <a:p>
            <a:r>
              <a:rPr lang="fr-BE" dirty="0" smtClean="0"/>
              <a:t>021134 </a:t>
            </a:r>
            <a:r>
              <a:rPr lang="fr-BE" dirty="0" err="1" smtClean="0"/>
              <a:t>Dec</a:t>
            </a:r>
            <a:r>
              <a:rPr lang="fr-BE" dirty="0" smtClean="0"/>
              <a:t> 2020 – S.</a:t>
            </a:r>
            <a:r>
              <a:rPr lang="fr-BE" baseline="0" dirty="0" smtClean="0"/>
              <a:t> Verast: </a:t>
            </a:r>
            <a:r>
              <a:rPr lang="fr-BE" sz="1200" kern="1200" dirty="0" smtClean="0">
                <a:solidFill>
                  <a:schemeClr val="tx1"/>
                </a:solidFill>
                <a:effectLst/>
                <a:latin typeface="+mn-lt"/>
                <a:ea typeface="+mn-ea"/>
                <a:cs typeface="+mn-cs"/>
              </a:rPr>
              <a:t>j’ai ajouté des remarques au tableau de suivi (inspection ILE G68), en rouge</a:t>
            </a:r>
          </a:p>
          <a:p>
            <a:r>
              <a:rPr lang="fr-BE" sz="1200" kern="1200" dirty="0" smtClean="0">
                <a:solidFill>
                  <a:schemeClr val="tx1"/>
                </a:solidFill>
                <a:effectLst/>
                <a:latin typeface="+mn-lt"/>
                <a:ea typeface="+mn-ea"/>
                <a:cs typeface="+mn-cs"/>
              </a:rPr>
              <a:t>151027 Mar 2021 – S. Verast: J’ai ajouté des commentaires en rouge dans le fichier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021054 Jun 2021 – S. Verast: Le SLPPT a relu le document,  indiqué en rouge les changements (à sa connaissance) et mis en vert les points terminés.</a:t>
            </a:r>
          </a:p>
          <a:p>
            <a:r>
              <a:rPr lang="fr-BE" sz="1200" kern="1200" dirty="0" smtClean="0">
                <a:solidFill>
                  <a:schemeClr val="tx1"/>
                </a:solidFill>
                <a:effectLst/>
                <a:latin typeface="+mn-lt"/>
                <a:ea typeface="+mn-ea"/>
                <a:cs typeface="+mn-cs"/>
              </a:rPr>
              <a:t>211041 Sep 2021 – S. Verast: Aucun changement à noter</a:t>
            </a:r>
          </a:p>
          <a:p>
            <a:endParaRPr lang="fr-BE" sz="1200" kern="1200" dirty="0" smtClean="0">
              <a:solidFill>
                <a:schemeClr val="tx1"/>
              </a:solidFill>
              <a:effectLst/>
              <a:latin typeface="+mn-lt"/>
              <a:ea typeface="+mn-ea"/>
              <a:cs typeface="+mn-cs"/>
            </a:endParaRP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21</a:t>
            </a:fld>
            <a:endParaRPr lang="fr-BE"/>
          </a:p>
        </p:txBody>
      </p:sp>
    </p:spTree>
    <p:extLst>
      <p:ext uri="{BB962C8B-B14F-4D97-AF65-F5344CB8AC3E}">
        <p14:creationId xmlns:p14="http://schemas.microsoft.com/office/powerpoint/2010/main" val="1926017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Le CCB doit s’intéresser aux accidents de travail des unités dont il s’occupe.</a:t>
            </a:r>
          </a:p>
          <a:p>
            <a:r>
              <a:rPr lang="fr-BE" dirty="0" smtClean="0"/>
              <a:t>151027 Mar 2021 – S. Verast : </a:t>
            </a:r>
            <a:r>
              <a:rPr lang="fr-BE" sz="1200" kern="1200" dirty="0" smtClean="0">
                <a:solidFill>
                  <a:schemeClr val="tx1"/>
                </a:solidFill>
                <a:effectLst/>
                <a:latin typeface="+mn-lt"/>
                <a:ea typeface="+mn-ea"/>
                <a:cs typeface="+mn-cs"/>
              </a:rPr>
              <a:t>Pas d’accidents de travail grave à discuter mais afficher le fichier de suivi (indicateur) lors du CCB</a:t>
            </a:r>
          </a:p>
          <a:p>
            <a:r>
              <a:rPr lang="fr-BE" dirty="0" smtClean="0"/>
              <a:t>161325 Avr 21 – S. Verast : mail « Commande EPI » Sec Peinture G68. Absence de réaction de</a:t>
            </a:r>
            <a:r>
              <a:rPr lang="fr-BE" baseline="0" dirty="0" smtClean="0"/>
              <a:t> l’AMT depuis 20 Jan 2021 qui doit uniquement donner son accord pour permettre la commande des EPI (SLPPT avait déjà donné son accord). Entretemps, un accident du 14 Avr.</a:t>
            </a:r>
          </a:p>
          <a:p>
            <a:r>
              <a:rPr lang="fr-BE" dirty="0" smtClean="0"/>
              <a:t>021054 Jun 2021 – S. Verast:</a:t>
            </a:r>
            <a:r>
              <a:rPr lang="fr-BE" baseline="0" dirty="0" smtClean="0"/>
              <a:t> </a:t>
            </a:r>
            <a:r>
              <a:rPr lang="fr-BE" sz="1200" kern="1200" dirty="0" smtClean="0">
                <a:solidFill>
                  <a:schemeClr val="tx1"/>
                </a:solidFill>
                <a:effectLst/>
                <a:latin typeface="+mn-lt"/>
                <a:ea typeface="+mn-ea"/>
                <a:cs typeface="+mn-cs"/>
              </a:rPr>
              <a:t>Pas d’accidents grave à discuter. Le fichier en lien (listing des accidents) est à jour. Il sera communiqué aux membres du CCB avec le rapport trimestriel.</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22</a:t>
            </a:fld>
            <a:endParaRPr lang="fr-BE"/>
          </a:p>
        </p:txBody>
      </p:sp>
    </p:spTree>
    <p:extLst>
      <p:ext uri="{BB962C8B-B14F-4D97-AF65-F5344CB8AC3E}">
        <p14:creationId xmlns:p14="http://schemas.microsoft.com/office/powerpoint/2010/main" val="534169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DGMR – Capt ANDRE, Ir</a:t>
            </a:r>
          </a:p>
          <a:p>
            <a:r>
              <a:rPr lang="fr-BE" baseline="0" dirty="0" smtClean="0"/>
              <a:t>24 Dec 19 : Note 19-50269137 (https://dekast.mil.intra/Records/ArchiefLijn/11/MRC&amp;I/2019/20191118_BU_19-50269137-Rappel_SPS_WDA.docx) MR-C&amp;I-I du 23/12/2019 (inventaire OK pour Florennes)</a:t>
            </a:r>
          </a:p>
          <a:p>
            <a:pPr lvl="0"/>
            <a:r>
              <a:rPr lang="fr-BE" sz="1200" kern="1200" dirty="0" smtClean="0">
                <a:solidFill>
                  <a:schemeClr val="tx1"/>
                </a:solidFill>
                <a:effectLst/>
                <a:latin typeface="+mn-lt"/>
                <a:ea typeface="+mn-ea"/>
                <a:cs typeface="+mn-cs"/>
              </a:rPr>
              <a:t>021134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 – S. Verast: Erik Duchemin suit la situation. Nous avons ajoutés ensemble des liens supplémentaires sur le document de base pour la réalisation du dossier atelier. Ce document se trouve ici : </a:t>
            </a:r>
            <a:r>
              <a:rPr lang="fr-BE" sz="1200" u="sng" kern="1200" dirty="0" smtClean="0">
                <a:solidFill>
                  <a:schemeClr val="tx1"/>
                </a:solidFill>
                <a:effectLst/>
                <a:latin typeface="+mn-lt"/>
                <a:ea typeface="+mn-ea"/>
                <a:cs typeface="+mn-cs"/>
                <a:hlinkClick r:id="rId3"/>
              </a:rPr>
              <a:t>Z:\0_WB\SLPPT\Dossier Atelier\dossier atelier.docx</a:t>
            </a:r>
            <a:r>
              <a:rPr lang="fr-BE" sz="1200" kern="1200" dirty="0" smtClean="0">
                <a:solidFill>
                  <a:schemeClr val="tx1"/>
                </a:solidFill>
                <a:effectLst/>
                <a:latin typeface="+mn-lt"/>
                <a:ea typeface="+mn-ea"/>
                <a:cs typeface="+mn-cs"/>
              </a:rPr>
              <a:t>. Le document est connu par le Pers et je communique le lien en cas de question</a:t>
            </a:r>
          </a:p>
          <a:p>
            <a:pPr lvl="0"/>
            <a:r>
              <a:rPr lang="fr-BE" sz="1200" kern="1200" dirty="0" smtClean="0">
                <a:solidFill>
                  <a:schemeClr val="tx1"/>
                </a:solidFill>
                <a:effectLst/>
                <a:latin typeface="+mn-lt"/>
                <a:ea typeface="+mn-ea"/>
                <a:cs typeface="+mn-cs"/>
              </a:rPr>
              <a:t>081437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 – R. Guillaume: Dossier menuiserie</a:t>
            </a:r>
            <a:r>
              <a:rPr lang="fr-BE" sz="1200" kern="1200" baseline="0" dirty="0" smtClean="0">
                <a:solidFill>
                  <a:schemeClr val="tx1"/>
                </a:solidFill>
                <a:effectLst/>
                <a:latin typeface="+mn-lt"/>
                <a:ea typeface="+mn-ea"/>
                <a:cs typeface="+mn-cs"/>
              </a:rPr>
              <a:t> terminé depuis 18 </a:t>
            </a:r>
            <a:r>
              <a:rPr lang="fr-BE" sz="1200" kern="1200" baseline="0" dirty="0" err="1" smtClean="0">
                <a:solidFill>
                  <a:schemeClr val="tx1"/>
                </a:solidFill>
                <a:effectLst/>
                <a:latin typeface="+mn-lt"/>
                <a:ea typeface="+mn-ea"/>
                <a:cs typeface="+mn-cs"/>
              </a:rPr>
              <a:t>Nov</a:t>
            </a:r>
            <a:r>
              <a:rPr lang="fr-BE" sz="1200" kern="1200" baseline="0" dirty="0" smtClean="0">
                <a:solidFill>
                  <a:schemeClr val="tx1"/>
                </a:solidFill>
                <a:effectLst/>
                <a:latin typeface="+mn-lt"/>
                <a:ea typeface="+mn-ea"/>
                <a:cs typeface="+mn-cs"/>
              </a:rPr>
              <a:t> 20, dans les mains de l’Adjt Duchemin à présent.</a:t>
            </a:r>
          </a:p>
          <a:p>
            <a:pPr lvl="0"/>
            <a:r>
              <a:rPr lang="fr-BE" sz="1200" kern="1200" baseline="0" dirty="0" smtClean="0">
                <a:solidFill>
                  <a:schemeClr val="tx1"/>
                </a:solidFill>
                <a:effectLst/>
                <a:latin typeface="+mn-lt"/>
                <a:ea typeface="+mn-ea"/>
                <a:cs typeface="+mn-cs"/>
              </a:rPr>
              <a:t>Tous les dossiers (</a:t>
            </a:r>
            <a:r>
              <a:rPr lang="fr-BE" sz="1200" kern="1200" baseline="0" dirty="0" err="1" smtClean="0">
                <a:solidFill>
                  <a:schemeClr val="tx1"/>
                </a:solidFill>
                <a:effectLst/>
                <a:latin typeface="+mn-lt"/>
                <a:ea typeface="+mn-ea"/>
                <a:cs typeface="+mn-cs"/>
              </a:rPr>
              <a:t>Armt</a:t>
            </a:r>
            <a:r>
              <a:rPr lang="fr-BE" sz="1200" kern="1200" baseline="0" dirty="0" smtClean="0">
                <a:solidFill>
                  <a:schemeClr val="tx1"/>
                </a:solidFill>
                <a:effectLst/>
                <a:latin typeface="+mn-lt"/>
                <a:ea typeface="+mn-ea"/>
                <a:cs typeface="+mn-cs"/>
              </a:rPr>
              <a:t> E40, Forge D60, Tôlerie MAvn B10, Fer F66, G68 Peinture, Menuiserie) existent mais nécessitent de petites adaptations pour être 100% conformes ou à jour.</a:t>
            </a:r>
            <a:endParaRPr lang="fr-BE" sz="1200" kern="1200" dirty="0" smtClean="0">
              <a:solidFill>
                <a:schemeClr val="tx1"/>
              </a:solidFill>
              <a:effectLst/>
              <a:latin typeface="+mn-lt"/>
              <a:ea typeface="+mn-ea"/>
              <a:cs typeface="+mn-cs"/>
            </a:endParaRPr>
          </a:p>
          <a:p>
            <a:pPr lvl="0"/>
            <a:r>
              <a:rPr lang="fr-BE" dirty="0" smtClean="0"/>
              <a:t>221141 Mar 21 – E. Duchemin: L</a:t>
            </a:r>
            <a:r>
              <a:rPr lang="fr-BE" sz="1200" kern="1200" dirty="0" smtClean="0">
                <a:solidFill>
                  <a:schemeClr val="tx1"/>
                </a:solidFill>
                <a:effectLst/>
                <a:latin typeface="+mn-lt"/>
                <a:ea typeface="+mn-ea"/>
                <a:cs typeface="+mn-cs"/>
              </a:rPr>
              <a:t>a mise à jour des derniers détails se</a:t>
            </a:r>
            <a:r>
              <a:rPr lang="fr-BE" sz="1200" kern="1200" baseline="0" dirty="0" smtClean="0">
                <a:solidFill>
                  <a:schemeClr val="tx1"/>
                </a:solidFill>
                <a:effectLst/>
                <a:latin typeface="+mn-lt"/>
                <a:ea typeface="+mn-ea"/>
                <a:cs typeface="+mn-cs"/>
              </a:rPr>
              <a:t> déroule normalement et sera complétée à partir de </a:t>
            </a:r>
            <a:r>
              <a:rPr lang="fr-BE" sz="1200" kern="1200" dirty="0" smtClean="0">
                <a:solidFill>
                  <a:schemeClr val="tx1"/>
                </a:solidFill>
                <a:effectLst/>
                <a:latin typeface="+mn-lt"/>
                <a:ea typeface="+mn-ea"/>
                <a:cs typeface="+mn-cs"/>
              </a:rPr>
              <a:t>début mai avec M Lemaire, O Cavillot Et T Haquenne. On essaiera de compléter ce qui manque mises en service avec la SLPPT (OK), les formations(OK), il y aura des recherches au niveau des moyens de protections à contrôler, peut-être via l’Infra ? Le plan de zonage lié aux DPCE du G68, est arrivé, il reste à voir s’il faut un DPCE car le plan de zonage est très complet. Les autres devraient suivre, à surveiller. Erik prendra également contact avec le Gest Mat comme prévu dans les moyens du PLP. Suivi en </a:t>
            </a:r>
            <a:r>
              <a:rPr lang="fr-BE" sz="1200" u="sng" kern="1200" dirty="0" smtClean="0">
                <a:solidFill>
                  <a:schemeClr val="tx1"/>
                </a:solidFill>
                <a:effectLst/>
                <a:latin typeface="+mn-lt"/>
                <a:ea typeface="+mn-ea"/>
                <a:cs typeface="+mn-cs"/>
                <a:hlinkClick r:id="rId4"/>
              </a:rPr>
              <a:t>WB@FS</a:t>
            </a:r>
            <a:endParaRPr lang="fr-BE" sz="1200" u="sng" kern="1200" dirty="0" smtClean="0">
              <a:solidFill>
                <a:schemeClr val="tx1"/>
              </a:solidFill>
              <a:effectLst/>
              <a:latin typeface="+mn-lt"/>
              <a:ea typeface="+mn-ea"/>
              <a:cs typeface="+mn-cs"/>
            </a:endParaRPr>
          </a:p>
          <a:p>
            <a:pPr lvl="0"/>
            <a:r>
              <a:rPr lang="fr-BE" dirty="0" smtClean="0"/>
              <a:t>090848 Jun 21 – E. Duchemin: </a:t>
            </a:r>
            <a:r>
              <a:rPr lang="fr-BE" sz="1200" kern="1200" dirty="0" smtClean="0">
                <a:solidFill>
                  <a:schemeClr val="tx1"/>
                </a:solidFill>
                <a:effectLst/>
                <a:latin typeface="+mn-lt"/>
                <a:ea typeface="+mn-ea"/>
                <a:cs typeface="+mn-cs"/>
              </a:rPr>
              <a:t>les dossiers d’atelier sont en révision, nous avons déjà découvert que les liens pointaient encore vers l’ancien serveur, donc à refaire, c’est en cours</a:t>
            </a:r>
          </a:p>
          <a:p>
            <a:pPr lvl="0"/>
            <a:r>
              <a:rPr lang="fr-BE" dirty="0" smtClean="0"/>
              <a:t>221446</a:t>
            </a:r>
            <a:r>
              <a:rPr lang="fr-BE" baseline="0" dirty="0" smtClean="0"/>
              <a:t> Sep 21 – E. Duchemin: a relancé les responsables des dossiers atelier afin de les clôturer pour la fin d’année 2021.</a:t>
            </a:r>
          </a:p>
          <a:p>
            <a:r>
              <a:rPr lang="fr-BE" dirty="0" smtClean="0"/>
              <a:t>141204 Dec 21 – E. Duchemin:</a:t>
            </a:r>
            <a:r>
              <a:rPr lang="fr-BE" baseline="0" dirty="0" smtClean="0"/>
              <a:t>-</a:t>
            </a:r>
          </a:p>
          <a:p>
            <a:pPr marL="171450" indent="-171450">
              <a:buFontTx/>
              <a:buChar char="-"/>
            </a:pPr>
            <a:r>
              <a:rPr lang="fr-BE" sz="1200" kern="1200" dirty="0" smtClean="0">
                <a:solidFill>
                  <a:schemeClr val="tx1"/>
                </a:solidFill>
                <a:effectLst/>
                <a:latin typeface="+mn-lt"/>
                <a:ea typeface="+mn-ea"/>
                <a:cs typeface="+mn-cs"/>
              </a:rPr>
              <a:t>Un dossier d’atelier supplémentaire a été établi pour la forge de l’Infra, il y a donc 7 dossiers. Le dossier est à jour. Il reste à obtenir les données de l’Infra à propos des entretiens et tests des systèmes de protection incendie. La demande a été faite au </a:t>
            </a:r>
            <a:r>
              <a:rPr lang="fr-BE" sz="1200" kern="1200" dirty="0" err="1" smtClean="0">
                <a:solidFill>
                  <a:schemeClr val="tx1"/>
                </a:solidFill>
                <a:effectLst/>
                <a:latin typeface="+mn-lt"/>
                <a:ea typeface="+mn-ea"/>
                <a:cs typeface="+mn-cs"/>
              </a:rPr>
              <a:t>Calldesk</a:t>
            </a:r>
            <a:r>
              <a:rPr lang="fr-BE" sz="1200" kern="1200" dirty="0" smtClean="0">
                <a:solidFill>
                  <a:schemeClr val="tx1"/>
                </a:solidFill>
                <a:effectLst/>
                <a:latin typeface="+mn-lt"/>
                <a:ea typeface="+mn-ea"/>
                <a:cs typeface="+mn-cs"/>
              </a:rPr>
              <a:t>.</a:t>
            </a:r>
          </a:p>
          <a:p>
            <a:pPr marL="171450" indent="-171450">
              <a:buFontTx/>
              <a:buChar char="-"/>
            </a:pPr>
            <a:r>
              <a:rPr lang="fr-BE" sz="1200" kern="1200" dirty="0" smtClean="0">
                <a:solidFill>
                  <a:schemeClr val="tx1"/>
                </a:solidFill>
                <a:effectLst/>
                <a:latin typeface="+mn-lt"/>
                <a:ea typeface="+mn-ea"/>
                <a:cs typeface="+mn-cs"/>
              </a:rPr>
              <a:t>En ce qui concerne les mises en service, un inventaire des </a:t>
            </a:r>
            <a:r>
              <a:rPr lang="fr-BE" sz="1200" kern="1200" dirty="0" err="1" smtClean="0">
                <a:solidFill>
                  <a:schemeClr val="tx1"/>
                </a:solidFill>
                <a:effectLst/>
                <a:latin typeface="+mn-lt"/>
                <a:ea typeface="+mn-ea"/>
                <a:cs typeface="+mn-cs"/>
              </a:rPr>
              <a:t>Eqt</a:t>
            </a:r>
            <a:r>
              <a:rPr lang="fr-BE" sz="1200" kern="1200" dirty="0" smtClean="0">
                <a:solidFill>
                  <a:schemeClr val="tx1"/>
                </a:solidFill>
                <a:effectLst/>
                <a:latin typeface="+mn-lt"/>
                <a:ea typeface="+mn-ea"/>
                <a:cs typeface="+mn-cs"/>
              </a:rPr>
              <a:t> de travail va être demandé aux différents ateliers afin que la SLPPT puisse les réaliser.</a:t>
            </a:r>
          </a:p>
          <a:p>
            <a:pPr marL="171450" indent="-171450">
              <a:buFontTx/>
              <a:buChar char="-"/>
            </a:pPr>
            <a:r>
              <a:rPr lang="fr-BE" sz="1200" kern="1200" dirty="0" smtClean="0">
                <a:solidFill>
                  <a:schemeClr val="tx1"/>
                </a:solidFill>
                <a:effectLst/>
                <a:latin typeface="+mn-lt"/>
                <a:ea typeface="+mn-ea"/>
                <a:cs typeface="+mn-cs"/>
              </a:rPr>
              <a:t>ILIAS a été mis à jour comme le demandait le GestMat.</a:t>
            </a:r>
          </a:p>
          <a:p>
            <a:pPr marL="171450" indent="-171450">
              <a:buFontTx/>
              <a:buChar char="-"/>
            </a:pPr>
            <a:r>
              <a:rPr lang="fr-BE" sz="1200" kern="1200" dirty="0" smtClean="0">
                <a:solidFill>
                  <a:schemeClr val="tx1"/>
                </a:solidFill>
                <a:effectLst/>
                <a:latin typeface="+mn-lt"/>
                <a:ea typeface="+mn-ea"/>
                <a:cs typeface="+mn-cs"/>
              </a:rPr>
              <a:t>Nous sommes à présent</a:t>
            </a:r>
            <a:r>
              <a:rPr lang="fr-BE" sz="1200" kern="1200" baseline="0" dirty="0" smtClean="0">
                <a:solidFill>
                  <a:schemeClr val="tx1"/>
                </a:solidFill>
                <a:effectLst/>
                <a:latin typeface="+mn-lt"/>
                <a:ea typeface="+mn-ea"/>
                <a:cs typeface="+mn-cs"/>
              </a:rPr>
              <a:t> à </a:t>
            </a:r>
            <a:r>
              <a:rPr lang="fr-BE" sz="1200" kern="1200" dirty="0" smtClean="0">
                <a:solidFill>
                  <a:schemeClr val="tx1"/>
                </a:solidFill>
                <a:effectLst/>
                <a:latin typeface="+mn-lt"/>
                <a:ea typeface="+mn-ea"/>
                <a:cs typeface="+mn-cs"/>
              </a:rPr>
              <a:t>99% de réalisation.</a:t>
            </a:r>
          </a:p>
          <a:p>
            <a:pPr marL="0" indent="0">
              <a:buFontTx/>
              <a:buNone/>
            </a:pP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4</a:t>
            </a:fld>
            <a:endParaRPr lang="fr-BE"/>
          </a:p>
        </p:txBody>
      </p:sp>
    </p:spTree>
    <p:extLst>
      <p:ext uri="{BB962C8B-B14F-4D97-AF65-F5344CB8AC3E}">
        <p14:creationId xmlns:p14="http://schemas.microsoft.com/office/powerpoint/2010/main" val="2197501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DEDEURWAERDER Wim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141159 Jan 21 (S. Verast)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La base dispose d’un plan de gestion (2Ech Infra) du risque légionnelle rédigé en 2015 pour BM suivants : logements F69, F71, F72, F73, F74, SG8 et section sport D54. (aussi en format papier au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Chocs thermiques si besoin.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Pas de « bras morts » supérieurs à 5m.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Echantillonnage prélevé annuellement sur 36 installations du réseau ECS. Rapports échantillonnage transmis au 1Ech Infra, au SLPPT, UTE + publication des rapports dans CMI (+ AMT si légionnelle) par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B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12 Avr – Note Sv </a:t>
            </a:r>
            <a:r>
              <a:rPr lang="fr-BE" sz="1200" kern="1200" dirty="0" err="1" smtClean="0">
                <a:solidFill>
                  <a:schemeClr val="tx1"/>
                </a:solidFill>
                <a:effectLst/>
                <a:latin typeface="+mn-lt"/>
                <a:ea typeface="+mn-ea"/>
                <a:cs typeface="+mn-cs"/>
              </a:rPr>
              <a:t>Vet</a:t>
            </a:r>
            <a:r>
              <a:rPr lang="fr-BE" sz="1200" kern="1200" dirty="0" smtClean="0">
                <a:solidFill>
                  <a:schemeClr val="tx1"/>
                </a:solidFill>
                <a:effectLst/>
                <a:latin typeface="+mn-lt"/>
                <a:ea typeface="+mn-ea"/>
                <a:cs typeface="+mn-cs"/>
              </a:rPr>
              <a:t> 21-50068430 (https://dekast.mil.intra/Records/ArchiefLijn/920/2021/20210409_IU_21-50068430-R%C3%A9sultats_Analyses_Potabilit%C3%A9_Eau_2W.docx) –</a:t>
            </a:r>
            <a:r>
              <a:rPr lang="fr-BE" sz="1200" kern="1200" baseline="0" dirty="0" smtClean="0">
                <a:solidFill>
                  <a:schemeClr val="tx1"/>
                </a:solidFill>
                <a:effectLst/>
                <a:latin typeface="+mn-lt"/>
                <a:ea typeface="+mn-ea"/>
                <a:cs typeface="+mn-cs"/>
              </a:rPr>
              <a:t> Rapport d’analyse des points de prélèvements d’eau potable le 30 Mar 21. </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031239 Mai 21 – R. Guillaume: Rapport de contrôle reçu pour les 34 points d’analyses</a:t>
            </a:r>
            <a:r>
              <a:rPr lang="fr-BE" baseline="0" dirty="0" smtClean="0"/>
              <a:t> de la base (analyses du 14 Avr effectuées par firme TPF – Résultat OK sur les 34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06 Aou – Note Sv </a:t>
            </a:r>
            <a:r>
              <a:rPr lang="fr-BE" sz="1200" kern="1200" dirty="0" err="1" smtClean="0">
                <a:solidFill>
                  <a:schemeClr val="tx1"/>
                </a:solidFill>
                <a:effectLst/>
                <a:latin typeface="+mn-lt"/>
                <a:ea typeface="+mn-ea"/>
                <a:cs typeface="+mn-cs"/>
              </a:rPr>
              <a:t>Vet</a:t>
            </a:r>
            <a:r>
              <a:rPr lang="fr-BE" sz="1200" kern="1200" dirty="0" smtClean="0">
                <a:solidFill>
                  <a:schemeClr val="tx1"/>
                </a:solidFill>
                <a:effectLst/>
                <a:latin typeface="+mn-lt"/>
                <a:ea typeface="+mn-ea"/>
                <a:cs typeface="+mn-cs"/>
              </a:rPr>
              <a:t> 21-50149656 (https://dekast.mil.intra/Records/ArchiefLijn/920/2021/20210806_IU_21-50149656-R%C3%A9sultats_Analyses_Potabilit%C3%A9_Eau_2W.docx) –</a:t>
            </a:r>
            <a:r>
              <a:rPr lang="fr-BE" sz="1200" kern="1200" baseline="0" dirty="0" smtClean="0">
                <a:solidFill>
                  <a:schemeClr val="tx1"/>
                </a:solidFill>
                <a:effectLst/>
                <a:latin typeface="+mn-lt"/>
                <a:ea typeface="+mn-ea"/>
                <a:cs typeface="+mn-cs"/>
              </a:rPr>
              <a:t> Rapport des analyses trimestrielles de potabilité de l’eau réalisés le 02 Aou 21 (C9, Infirmerie SG2, A33, Chenil, F44 pas accès, G20, cuisines et F91) + note https://dekast.mil.intra/Records/ArchiefLijn/920/2021/20210813_IU_21-50153460-R%C3%A9sultats_Analyses_Microbio_Eau_Mess2W.docx</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221032 Nov 2021 – S.</a:t>
            </a:r>
            <a:r>
              <a:rPr lang="fr-BE" baseline="0" dirty="0" smtClean="0"/>
              <a:t> Verast: Visite Sv </a:t>
            </a:r>
            <a:r>
              <a:rPr lang="fr-BE" baseline="0" dirty="0" err="1" smtClean="0"/>
              <a:t>Hyg</a:t>
            </a:r>
            <a:r>
              <a:rPr lang="fr-BE" baseline="0" dirty="0" smtClean="0"/>
              <a:t> </a:t>
            </a:r>
            <a:r>
              <a:rPr lang="fr-BE" baseline="0" dirty="0" err="1" smtClean="0"/>
              <a:t>Vét</a:t>
            </a:r>
            <a:r>
              <a:rPr lang="fr-BE" baseline="0" dirty="0" smtClean="0"/>
              <a:t> 5 EMI le 29 Nov pour </a:t>
            </a:r>
            <a:r>
              <a:rPr lang="fr-BE" sz="1200" kern="1200" dirty="0" smtClean="0">
                <a:solidFill>
                  <a:schemeClr val="tx1"/>
                </a:solidFill>
                <a:effectLst/>
                <a:latin typeface="+mn-lt"/>
                <a:ea typeface="+mn-ea"/>
                <a:cs typeface="+mn-cs"/>
              </a:rPr>
              <a:t>réaliser les prélèvements d’eau au niveau de 08 points : G20, F44, Mess, C9, Infirmerie, A33, Chenil et F91</a:t>
            </a:r>
            <a:r>
              <a:rPr lang="fr-BE" sz="1200" kern="1200" baseline="0" dirty="0" smtClean="0">
                <a:solidFill>
                  <a:schemeClr val="tx1"/>
                </a:solidFill>
                <a:effectLst/>
                <a:latin typeface="+mn-lt"/>
                <a:ea typeface="+mn-ea"/>
                <a:cs typeface="+mn-cs"/>
              </a:rPr>
              <a:t> – Aucun problème de légionnelle n’a été constaté. Le Sv </a:t>
            </a:r>
            <a:r>
              <a:rPr lang="fr-BE" sz="1200" kern="1200" baseline="0" dirty="0" err="1" smtClean="0">
                <a:solidFill>
                  <a:schemeClr val="tx1"/>
                </a:solidFill>
                <a:effectLst/>
                <a:latin typeface="+mn-lt"/>
                <a:ea typeface="+mn-ea"/>
                <a:cs typeface="+mn-cs"/>
              </a:rPr>
              <a:t>Vet</a:t>
            </a:r>
            <a:r>
              <a:rPr lang="fr-BE" sz="1200" kern="1200" baseline="0" dirty="0" smtClean="0">
                <a:solidFill>
                  <a:schemeClr val="tx1"/>
                </a:solidFill>
                <a:effectLst/>
                <a:latin typeface="+mn-lt"/>
                <a:ea typeface="+mn-ea"/>
                <a:cs typeface="+mn-cs"/>
              </a:rPr>
              <a:t> a communiqué ses </a:t>
            </a:r>
            <a:r>
              <a:rPr lang="fr-BE" sz="1200" kern="1200" dirty="0" smtClean="0">
                <a:solidFill>
                  <a:schemeClr val="tx1"/>
                </a:solidFill>
                <a:effectLst/>
                <a:latin typeface="+mn-lt"/>
                <a:ea typeface="+mn-ea"/>
                <a:cs typeface="+mn-cs"/>
              </a:rPr>
              <a:t>remarques/actions à suivre (ex. nettoyage réguliers des robinets, laisser couler l’eau,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23</a:t>
            </a:fld>
            <a:endParaRPr lang="fr-BE"/>
          </a:p>
        </p:txBody>
      </p:sp>
    </p:spTree>
    <p:extLst>
      <p:ext uri="{BB962C8B-B14F-4D97-AF65-F5344CB8AC3E}">
        <p14:creationId xmlns:p14="http://schemas.microsoft.com/office/powerpoint/2010/main" val="16821905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 H&amp;WB</a:t>
            </a:r>
            <a:r>
              <a:rPr lang="fr-BE" baseline="0" dirty="0" smtClean="0"/>
              <a:t> </a:t>
            </a:r>
            <a:r>
              <a:rPr lang="fr-BE" dirty="0" smtClean="0"/>
              <a:t>– Maj d’Avi BEM HAMELS Steve, Ir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180821 Mar 21, mail BCO au Maj HAMELS: POC’s 2W = WASO et </a:t>
            </a:r>
            <a:r>
              <a:rPr lang="fr-BE" baseline="0" dirty="0" err="1" smtClean="0"/>
              <a:t>Resp</a:t>
            </a:r>
            <a:r>
              <a:rPr lang="fr-BE" baseline="0" smtClean="0"/>
              <a:t> AFA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baseline="0"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24</a:t>
            </a:fld>
            <a:endParaRPr lang="fr-BE"/>
          </a:p>
        </p:txBody>
      </p:sp>
    </p:spTree>
    <p:extLst>
      <p:ext uri="{BB962C8B-B14F-4D97-AF65-F5344CB8AC3E}">
        <p14:creationId xmlns:p14="http://schemas.microsoft.com/office/powerpoint/2010/main" val="17596569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DGMR-Mgt/R</a:t>
            </a:r>
            <a:r>
              <a:rPr lang="fr-BE" baseline="0" dirty="0" smtClean="0"/>
              <a:t> </a:t>
            </a:r>
            <a:r>
              <a:rPr lang="fr-BE" dirty="0" smtClean="0"/>
              <a:t>– </a:t>
            </a:r>
            <a:r>
              <a:rPr lang="fr-BE" dirty="0" err="1" smtClean="0"/>
              <a:t>LtCol</a:t>
            </a:r>
            <a:r>
              <a:rPr lang="fr-BE" dirty="0" smtClean="0"/>
              <a:t> IMM PLOVIE Gunnar</a:t>
            </a: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Au niveau local, le risque est suivi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l’AMT dans le cadre de la surveillance santé;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 hiérarchie et l’individu grâce aux fiches de poste et de fonction qui mentionnent les risques auxquels le Pers est exposé;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le SLPPT, à l’occasion des VLT afin de vérifier la présence, le stockage et la bonne utilisation des produits à risque ; en ce compris l’affichage des fiches informatives quant aux produits présents ainsi que l’utilisation correcte des EPI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141140 Jan 21 ( S. Verast) : </a:t>
            </a:r>
            <a:r>
              <a:rPr lang="fr-BE" sz="1200" kern="1200" dirty="0" smtClean="0">
                <a:solidFill>
                  <a:schemeClr val="tx1"/>
                </a:solidFill>
                <a:effectLst/>
                <a:latin typeface="+mn-lt"/>
                <a:ea typeface="+mn-ea"/>
                <a:cs typeface="+mn-cs"/>
              </a:rPr>
              <a:t>Il existe un inventaire (GpM) des produits employés et tenu par Erik Duchemin, classable par risque (CMR)</a:t>
            </a:r>
            <a:r>
              <a:rPr lang="fr-BE" sz="1200" kern="1200" baseline="0" dirty="0" smtClean="0">
                <a:solidFill>
                  <a:schemeClr val="tx1"/>
                </a:solidFill>
                <a:effectLst/>
                <a:latin typeface="+mn-lt"/>
                <a:ea typeface="+mn-ea"/>
                <a:cs typeface="+mn-cs"/>
              </a:rPr>
              <a:t> et reprenant le lieu d’utilisation \\idcn.mil.intra\UnitData\2WTAC\0_ORG\GPM\QUAL_MGNT\02.PREVENTION\Produits dangereux\</a:t>
            </a:r>
            <a:r>
              <a:rPr lang="fr-BE" sz="1200" kern="1200" baseline="0" dirty="0" err="1" smtClean="0">
                <a:solidFill>
                  <a:schemeClr val="tx1"/>
                </a:solidFill>
                <a:effectLst/>
                <a:latin typeface="+mn-lt"/>
                <a:ea typeface="+mn-ea"/>
                <a:cs typeface="+mn-cs"/>
              </a:rPr>
              <a:t>Prod</a:t>
            </a:r>
            <a:r>
              <a:rPr lang="fr-BE" sz="1200" kern="1200" baseline="0" dirty="0" smtClean="0">
                <a:solidFill>
                  <a:schemeClr val="tx1"/>
                </a:solidFill>
                <a:effectLst/>
                <a:latin typeface="+mn-lt"/>
                <a:ea typeface="+mn-ea"/>
                <a:cs typeface="+mn-cs"/>
              </a:rPr>
              <a:t> Dang FS.xlsx</a:t>
            </a:r>
          </a:p>
          <a:p>
            <a:pPr marL="171450" indent="-171450">
              <a:buFontTx/>
              <a:buChar char="-"/>
            </a:pPr>
            <a:r>
              <a:rPr lang="fr-BE" sz="1200" kern="1200" dirty="0" smtClean="0">
                <a:solidFill>
                  <a:schemeClr val="tx1"/>
                </a:solidFill>
                <a:effectLst/>
                <a:latin typeface="+mn-lt"/>
                <a:ea typeface="+mn-ea"/>
                <a:cs typeface="+mn-cs"/>
              </a:rPr>
              <a:t>Cancer : R 40, 45, 49 et H350, 351</a:t>
            </a:r>
          </a:p>
          <a:p>
            <a:pPr marL="171450" indent="-171450">
              <a:buFontTx/>
              <a:buChar char="-"/>
            </a:pPr>
            <a:r>
              <a:rPr lang="fr-BE" sz="1200" kern="1200" dirty="0" smtClean="0">
                <a:solidFill>
                  <a:schemeClr val="tx1"/>
                </a:solidFill>
                <a:effectLst/>
                <a:latin typeface="+mn-lt"/>
                <a:ea typeface="+mn-ea"/>
                <a:cs typeface="+mn-cs"/>
              </a:rPr>
              <a:t>Muta : R46 et H 340, 341</a:t>
            </a:r>
          </a:p>
          <a:p>
            <a:pPr marL="171450" indent="-171450">
              <a:buFontTx/>
              <a:buChar char="-"/>
            </a:pPr>
            <a:r>
              <a:rPr lang="fr-BE" sz="1200" kern="1200" dirty="0" err="1" smtClean="0">
                <a:solidFill>
                  <a:schemeClr val="tx1"/>
                </a:solidFill>
                <a:effectLst/>
                <a:latin typeface="+mn-lt"/>
                <a:ea typeface="+mn-ea"/>
                <a:cs typeface="+mn-cs"/>
              </a:rPr>
              <a:t>Repro</a:t>
            </a:r>
            <a:r>
              <a:rPr lang="fr-BE" sz="1200" kern="1200" dirty="0" smtClean="0">
                <a:solidFill>
                  <a:schemeClr val="tx1"/>
                </a:solidFill>
                <a:effectLst/>
                <a:latin typeface="+mn-lt"/>
                <a:ea typeface="+mn-ea"/>
                <a:cs typeface="+mn-cs"/>
              </a:rPr>
              <a:t> : R60, 63 et H 263, 360, 361</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160945 Avr 21 – S. Verast : </a:t>
            </a:r>
            <a:r>
              <a:rPr lang="fr-BE" sz="1200" kern="1200" dirty="0" smtClean="0">
                <a:solidFill>
                  <a:schemeClr val="tx1"/>
                </a:solidFill>
                <a:effectLst/>
                <a:latin typeface="+mn-lt"/>
                <a:ea typeface="+mn-ea"/>
                <a:cs typeface="+mn-cs"/>
              </a:rPr>
              <a:t>SIPPT MR vient de rédiger des mesures de prévention lors d’exposition à la silice cristalline (quartz, </a:t>
            </a:r>
            <a:r>
              <a:rPr lang="fr-BE" sz="1200" kern="1200" dirty="0" err="1" smtClean="0">
                <a:solidFill>
                  <a:schemeClr val="tx1"/>
                </a:solidFill>
                <a:effectLst/>
                <a:latin typeface="+mn-lt"/>
                <a:ea typeface="+mn-ea"/>
                <a:cs typeface="+mn-cs"/>
              </a:rPr>
              <a:t>tridymite</a:t>
            </a:r>
            <a:r>
              <a:rPr lang="fr-BE" sz="1200" kern="1200" dirty="0" smtClean="0">
                <a:solidFill>
                  <a:schemeClr val="tx1"/>
                </a:solidFill>
                <a:effectLst/>
                <a:latin typeface="+mn-lt"/>
                <a:ea typeface="+mn-ea"/>
                <a:cs typeface="+mn-cs"/>
              </a:rPr>
              <a:t>, </a:t>
            </a:r>
            <a:r>
              <a:rPr lang="fr-BE" sz="1200" kern="1200" dirty="0" err="1" smtClean="0">
                <a:solidFill>
                  <a:schemeClr val="tx1"/>
                </a:solidFill>
                <a:effectLst/>
                <a:latin typeface="+mn-lt"/>
                <a:ea typeface="+mn-ea"/>
                <a:cs typeface="+mn-cs"/>
              </a:rPr>
              <a:t>cristibalite</a:t>
            </a:r>
            <a:r>
              <a:rPr lang="fr-BE" sz="1200" kern="1200" dirty="0" smtClean="0">
                <a:solidFill>
                  <a:schemeClr val="tx1"/>
                </a:solidFill>
                <a:effectLst/>
                <a:latin typeface="+mn-lt"/>
                <a:ea typeface="+mn-ea"/>
                <a:cs typeface="+mn-cs"/>
              </a:rPr>
              <a:t> ou dioxyde de silicium), dans la note :  </a:t>
            </a:r>
            <a:r>
              <a:rPr lang="fr-BE" sz="1200" u="none" strike="noStrike" kern="1200" dirty="0" smtClean="0">
                <a:solidFill>
                  <a:schemeClr val="tx1"/>
                </a:solidFill>
                <a:effectLst/>
                <a:latin typeface="+mn-lt"/>
                <a:ea typeface="+mn-ea"/>
                <a:cs typeface="+mn-cs"/>
                <a:hlinkClick r:id="rId3"/>
              </a:rPr>
              <a:t>20210414 IU -Prévention silice.docx (21-50067887)</a:t>
            </a:r>
            <a:r>
              <a:rPr lang="fr-BE" sz="1200" u="none" strike="noStrike" kern="1200" dirty="0" smtClean="0">
                <a:solidFill>
                  <a:schemeClr val="tx1"/>
                </a:solidFill>
                <a:effectLst/>
                <a:latin typeface="+mn-lt"/>
                <a:ea typeface="+mn-ea"/>
                <a:cs typeface="+mn-cs"/>
              </a:rPr>
              <a:t>. SLPPT sollicite les différents groupes afin de</a:t>
            </a:r>
            <a:r>
              <a:rPr lang="fr-BE" sz="1200" u="none" strike="noStrike" kern="1200" baseline="0" dirty="0" smtClean="0">
                <a:solidFill>
                  <a:schemeClr val="tx1"/>
                </a:solidFill>
                <a:effectLst/>
                <a:latin typeface="+mn-lt"/>
                <a:ea typeface="+mn-ea"/>
                <a:cs typeface="+mn-cs"/>
              </a:rPr>
              <a:t> connaître les lieux d’exposition, en faire l’inventaire et en transmettre le résultat vers SIPPT-MR.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281028 Mai 21 – S. Verast: </a:t>
            </a:r>
            <a:r>
              <a:rPr lang="fr-BE" sz="1200" kern="1200" dirty="0" smtClean="0">
                <a:solidFill>
                  <a:schemeClr val="tx1"/>
                </a:solidFill>
                <a:effectLst/>
                <a:latin typeface="+mn-lt"/>
                <a:ea typeface="+mn-ea"/>
                <a:cs typeface="+mn-cs"/>
              </a:rPr>
              <a:t>Plan de mesures de prévention contre l’exposition à la silice cristalline : j’ai reçu des réponses suite à ma demande en réaction de la note SIPPT MR. Il n’y a pas de lieux d’exposition/travaux à la silice (rien au Gp DS, rien au 2Ech Infra, pas d’autres réponses)</a:t>
            </a:r>
            <a:endParaRPr lang="fr-BE"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090848 Jun 21 – E. Duchemin: Inventaire des produits a été mis à jour par le BQM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101407 Sep 21 – S. Verast: </a:t>
            </a:r>
            <a:r>
              <a:rPr lang="fr-BE" sz="1200" kern="1200" dirty="0" smtClean="0">
                <a:solidFill>
                  <a:srgbClr val="FF0000"/>
                </a:solidFill>
                <a:latin typeface="+mn-lt"/>
                <a:ea typeface="+mn-ea"/>
                <a:cs typeface="+mn-cs"/>
              </a:rPr>
              <a:t>EPI pour la préparation des fumigènes solo display (</a:t>
            </a:r>
            <a:r>
              <a:rPr lang="fr-BE" sz="1200" kern="1200" dirty="0" err="1" smtClean="0">
                <a:solidFill>
                  <a:srgbClr val="FF0000"/>
                </a:solidFill>
                <a:latin typeface="+mn-lt"/>
                <a:ea typeface="+mn-ea"/>
                <a:cs typeface="+mn-cs"/>
              </a:rPr>
              <a:t>smokewinders</a:t>
            </a:r>
            <a:r>
              <a:rPr lang="fr-BE" sz="1200" kern="1200" dirty="0" smtClean="0">
                <a:solidFill>
                  <a:srgbClr val="FF0000"/>
                </a:solidFill>
                <a:latin typeface="+mn-lt"/>
                <a:ea typeface="+mn-ea"/>
                <a:cs typeface="+mn-cs"/>
              </a:rPr>
              <a:t>) :</a:t>
            </a:r>
            <a:r>
              <a:rPr lang="fr-BE" sz="1200" kern="1200" baseline="0" dirty="0" smtClean="0">
                <a:solidFill>
                  <a:srgbClr val="FF0000"/>
                </a:solidFill>
                <a:latin typeface="+mn-lt"/>
                <a:ea typeface="+mn-ea"/>
                <a:cs typeface="+mn-cs"/>
              </a:rPr>
              <a:t> Sur demande de l’Adjt </a:t>
            </a:r>
            <a:r>
              <a:rPr lang="fr-BE" sz="1200" kern="1200" baseline="0" dirty="0" err="1" smtClean="0">
                <a:solidFill>
                  <a:srgbClr val="FF0000"/>
                </a:solidFill>
                <a:latin typeface="+mn-lt"/>
                <a:ea typeface="+mn-ea"/>
                <a:cs typeface="+mn-cs"/>
              </a:rPr>
              <a:t>Magniette</a:t>
            </a:r>
            <a:r>
              <a:rPr lang="fr-BE" sz="1200" kern="1200" baseline="0" dirty="0" smtClean="0">
                <a:solidFill>
                  <a:srgbClr val="FF0000"/>
                </a:solidFill>
                <a:latin typeface="+mn-lt"/>
                <a:ea typeface="+mn-ea"/>
                <a:cs typeface="+mn-cs"/>
              </a:rPr>
              <a:t> (Cel Sp Log – achats EPI), le SLPPT a  sélectionné des gants de protection pour le travail des armuriers (1SM </a:t>
            </a:r>
            <a:r>
              <a:rPr lang="fr-BE" sz="1200" kern="1200" baseline="0" dirty="0" err="1" smtClean="0">
                <a:solidFill>
                  <a:srgbClr val="FF0000"/>
                </a:solidFill>
                <a:latin typeface="+mn-lt"/>
                <a:ea typeface="+mn-ea"/>
                <a:cs typeface="+mn-cs"/>
              </a:rPr>
              <a:t>Mazy</a:t>
            </a:r>
            <a:r>
              <a:rPr lang="fr-BE" sz="1200" kern="1200" baseline="0" dirty="0" smtClean="0">
                <a:solidFill>
                  <a:srgbClr val="FF0000"/>
                </a:solidFill>
                <a:latin typeface="+mn-lt"/>
                <a:ea typeface="+mn-ea"/>
                <a:cs typeface="+mn-cs"/>
              </a:rPr>
              <a:t>) à l’entretien des </a:t>
            </a:r>
            <a:r>
              <a:rPr lang="fr-BE" sz="1200" kern="1200" baseline="0" dirty="0" err="1" smtClean="0">
                <a:solidFill>
                  <a:srgbClr val="FF0000"/>
                </a:solidFill>
                <a:latin typeface="+mn-lt"/>
                <a:ea typeface="+mn-ea"/>
                <a:cs typeface="+mn-cs"/>
              </a:rPr>
              <a:t>smokewinders</a:t>
            </a:r>
            <a:r>
              <a:rPr lang="fr-BE" sz="1200" kern="1200" baseline="0" dirty="0" smtClean="0">
                <a:solidFill>
                  <a:srgbClr val="FF0000"/>
                </a:solidFill>
                <a:latin typeface="+mn-lt"/>
                <a:ea typeface="+mn-ea"/>
                <a:cs typeface="+mn-cs"/>
              </a:rPr>
              <a:t>. Il s’agira d’une paire de gants chimiques (si présence de produits fumigènes du solo display) et d’une paire de gants contre les coupures/contact avec les huiles.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141204 Dec 21 – E. Duchemin: L’inventaire des produits dangereux a été mis à jour par le BQM.</a:t>
            </a:r>
          </a:p>
        </p:txBody>
      </p:sp>
      <p:sp>
        <p:nvSpPr>
          <p:cNvPr id="4" name="Slide Number Placeholder 3"/>
          <p:cNvSpPr>
            <a:spLocks noGrp="1"/>
          </p:cNvSpPr>
          <p:nvPr>
            <p:ph type="sldNum" sz="quarter" idx="10"/>
          </p:nvPr>
        </p:nvSpPr>
        <p:spPr/>
        <p:txBody>
          <a:bodyPr/>
          <a:lstStyle/>
          <a:p>
            <a:fld id="{1C41AE3F-CADB-473B-B645-18E12119140F}" type="slidenum">
              <a:rPr lang="fr-BE" smtClean="0"/>
              <a:t>25</a:t>
            </a:fld>
            <a:endParaRPr lang="fr-BE"/>
          </a:p>
        </p:txBody>
      </p:sp>
    </p:spTree>
    <p:extLst>
      <p:ext uri="{BB962C8B-B14F-4D97-AF65-F5344CB8AC3E}">
        <p14:creationId xmlns:p14="http://schemas.microsoft.com/office/powerpoint/2010/main" val="1690289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26</a:t>
            </a:fld>
            <a:endParaRPr lang="fr-BE"/>
          </a:p>
        </p:txBody>
      </p:sp>
    </p:spTree>
    <p:extLst>
      <p:ext uri="{BB962C8B-B14F-4D97-AF65-F5344CB8AC3E}">
        <p14:creationId xmlns:p14="http://schemas.microsoft.com/office/powerpoint/2010/main" val="17636009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05 Dec 19 (Cdt d’Avi T. RUCQUOY) – Prévention de comportements inadaptés : nous allons développer une campagne d’affichage dans le courant de l’année 2020. Le but est que cela se fasse au niveau de la Défense et que nous soyons les POC afin de distiller les informations au niveau du Pers.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09 Mar 20 (Cdt d’Avi T. RUCQUOY) – Les évènements récents relatifs aux incidents au MALI ont fait que ce point n’a pas encore</a:t>
            </a:r>
            <a:r>
              <a:rPr lang="fr-BE" baseline="0" dirty="0" smtClean="0"/>
              <a:t> pu être discuté au sein de DG H&amp;WB. Des briefings peuvent être néanmoins dispensés à la demande de la LH.</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08 Sep 20 (Cdt d’Avi T. RUCQUOY) – Pas d’évolution suite au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141133 Jan 21 (T. Rucquoy) : </a:t>
            </a:r>
            <a:r>
              <a:rPr lang="fr-BE" sz="1200" kern="1200" dirty="0" smtClean="0">
                <a:solidFill>
                  <a:schemeClr val="tx1"/>
                </a:solidFill>
                <a:effectLst/>
                <a:latin typeface="+mn-lt"/>
                <a:ea typeface="+mn-ea"/>
                <a:cs typeface="+mn-cs"/>
              </a:rPr>
              <a:t>03 workshops (Renforcement des compétences de la LH à la gestion de situations difficiles, sensibiliser la LH aux comportements indésirables et excessifs au travail,…) sont prévus en Fev &amp; Mar 21 pour les membres de la LH du GpM</a:t>
            </a:r>
          </a:p>
          <a:p>
            <a:pPr lvl="0"/>
            <a:r>
              <a:rPr lang="fr-BE" dirty="0" smtClean="0"/>
              <a:t>150938 Mar 21 (T. Rucquoy) :</a:t>
            </a:r>
          </a:p>
          <a:p>
            <a:pPr marL="171450" lvl="0" indent="-171450">
              <a:buFontTx/>
              <a:buChar char="-"/>
            </a:pPr>
            <a:r>
              <a:rPr lang="fr-BE" sz="1200" kern="1200" dirty="0" smtClean="0">
                <a:solidFill>
                  <a:schemeClr val="tx1"/>
                </a:solidFill>
                <a:effectLst/>
                <a:latin typeface="+mn-lt"/>
                <a:ea typeface="+mn-ea"/>
                <a:cs typeface="+mn-cs"/>
              </a:rPr>
              <a:t>DG H&amp;WB : Démarrage campagne Harcèlement sexuel au travail </a:t>
            </a:r>
            <a:r>
              <a:rPr lang="fr-BE" sz="1200" u="sng" kern="1200" dirty="0" smtClean="0">
                <a:solidFill>
                  <a:schemeClr val="tx1"/>
                </a:solidFill>
                <a:effectLst/>
                <a:latin typeface="+mn-lt"/>
                <a:ea typeface="+mn-ea"/>
                <a:cs typeface="+mn-cs"/>
                <a:hlinkClick r:id="rId3"/>
              </a:rPr>
              <a:t>https://intranet.mil.intra/sites/Portal/Documents/2021/20210309_DGHWB_CampagneOSGW_01_F.pdf</a:t>
            </a:r>
            <a:endParaRPr lang="fr-BE" sz="1200" u="sng" kern="1200" dirty="0" smtClean="0">
              <a:solidFill>
                <a:schemeClr val="tx1"/>
              </a:solidFill>
              <a:effectLst/>
              <a:latin typeface="+mn-lt"/>
              <a:ea typeface="+mn-ea"/>
              <a:cs typeface="+mn-cs"/>
            </a:endParaRPr>
          </a:p>
          <a:p>
            <a:pPr marL="171450" lvl="0" indent="-171450">
              <a:buFontTx/>
              <a:buChar char="-"/>
            </a:pPr>
            <a:r>
              <a:rPr lang="fr-BE" sz="1200" kern="1200" dirty="0" smtClean="0">
                <a:solidFill>
                  <a:schemeClr val="tx1"/>
                </a:solidFill>
                <a:effectLst/>
                <a:latin typeface="+mn-lt"/>
                <a:ea typeface="+mn-ea"/>
                <a:cs typeface="+mn-cs"/>
              </a:rPr>
              <a:t>Les 3 WS de 3 demi-jours par WS ont été réalisés du 22 Fev 21 au 22 Mar 21 pour les membres de la LH du GpM</a:t>
            </a:r>
            <a:endParaRPr lang="fr-BE" dirty="0" smtClean="0"/>
          </a:p>
          <a:p>
            <a:r>
              <a:rPr lang="fr-BE" dirty="0" smtClean="0"/>
              <a:t>280858 Mai 21 –</a:t>
            </a:r>
            <a:r>
              <a:rPr lang="fr-BE" baseline="0" dirty="0" smtClean="0"/>
              <a:t> T. Rucquoy : </a:t>
            </a:r>
            <a:r>
              <a:rPr lang="fr-BE" sz="1200" kern="1200" dirty="0" smtClean="0">
                <a:solidFill>
                  <a:schemeClr val="tx1"/>
                </a:solidFill>
                <a:effectLst/>
                <a:latin typeface="+mn-lt"/>
                <a:ea typeface="+mn-ea"/>
                <a:cs typeface="+mn-cs"/>
              </a:rPr>
              <a:t>Suite à une absence inopinée de l’Adjt DELOYER, le 3</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½ jour pour le 3</a:t>
            </a:r>
            <a:r>
              <a:rPr lang="fr-BE" sz="1200" kern="1200" baseline="30000" dirty="0" smtClean="0">
                <a:solidFill>
                  <a:schemeClr val="tx1"/>
                </a:solidFill>
                <a:effectLst/>
                <a:latin typeface="+mn-lt"/>
                <a:ea typeface="+mn-ea"/>
                <a:cs typeface="+mn-cs"/>
              </a:rPr>
              <a:t>ème</a:t>
            </a:r>
            <a:r>
              <a:rPr lang="fr-BE" sz="1200" kern="1200" dirty="0" smtClean="0">
                <a:solidFill>
                  <a:schemeClr val="tx1"/>
                </a:solidFill>
                <a:effectLst/>
                <a:latin typeface="+mn-lt"/>
                <a:ea typeface="+mn-ea"/>
                <a:cs typeface="+mn-cs"/>
              </a:rPr>
              <a:t> WS n’a pas encore eu lieu. D’autres WS seront également organisés pour d’autres membres de la LH appartenant au GpM: le nombre de WS doit encore être déterminé avec l’OST.</a:t>
            </a:r>
          </a:p>
          <a:p>
            <a:r>
              <a:rPr lang="fr-BE" sz="1200" kern="1200" dirty="0" smtClean="0">
                <a:solidFill>
                  <a:schemeClr val="tx1"/>
                </a:solidFill>
                <a:effectLst/>
                <a:latin typeface="+mn-lt"/>
                <a:ea typeface="+mn-ea"/>
                <a:cs typeface="+mn-cs"/>
              </a:rPr>
              <a:t>131514 Sep 21 –</a:t>
            </a:r>
            <a:r>
              <a:rPr lang="fr-BE" sz="1200" kern="1200" baseline="0" dirty="0" smtClean="0">
                <a:solidFill>
                  <a:schemeClr val="tx1"/>
                </a:solidFill>
                <a:effectLst/>
                <a:latin typeface="+mn-lt"/>
                <a:ea typeface="+mn-ea"/>
                <a:cs typeface="+mn-cs"/>
              </a:rPr>
              <a:t> T. Rucquoy: Pas de changement. Nous déterminerons de nouveaux Gp et fixerons de nouvelles dates avec l’OST. Aucune nouvelle des kits à ce stade.</a:t>
            </a:r>
          </a:p>
          <a:p>
            <a:r>
              <a:rPr lang="fr-BE" sz="1200" kern="1200" baseline="0" dirty="0" smtClean="0">
                <a:solidFill>
                  <a:schemeClr val="tx1"/>
                </a:solidFill>
                <a:effectLst/>
                <a:latin typeface="+mn-lt"/>
                <a:ea typeface="+mn-ea"/>
                <a:cs typeface="+mn-cs"/>
              </a:rPr>
              <a:t>061110 Dec 21 – T. Rucquoy: Les kits qui devaient être fournis en Sep 21 sont reportés à 2022 (le POC concerné ayant été victime </a:t>
            </a:r>
            <a:r>
              <a:rPr lang="fr-BE" sz="1200" kern="1200" baseline="0" smtClean="0">
                <a:solidFill>
                  <a:schemeClr val="tx1"/>
                </a:solidFill>
                <a:effectLst/>
                <a:latin typeface="+mn-lt"/>
                <a:ea typeface="+mn-ea"/>
                <a:cs typeface="+mn-cs"/>
              </a:rPr>
              <a:t>d’un burnout).</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27</a:t>
            </a:fld>
            <a:endParaRPr lang="fr-BE"/>
          </a:p>
        </p:txBody>
      </p:sp>
    </p:spTree>
    <p:extLst>
      <p:ext uri="{BB962C8B-B14F-4D97-AF65-F5344CB8AC3E}">
        <p14:creationId xmlns:p14="http://schemas.microsoft.com/office/powerpoint/2010/main" val="205454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 DG-H&amp;WB – LtCol BUEKENHOUT, </a:t>
            </a:r>
            <a:r>
              <a:rPr lang="fr-BE" dirty="0" err="1" smtClean="0"/>
              <a:t>Ing</a:t>
            </a:r>
            <a:endParaRPr lang="fr-BE" dirty="0" smtClean="0"/>
          </a:p>
          <a:p>
            <a:r>
              <a:rPr lang="fr-BE" baseline="0" dirty="0" smtClean="0"/>
              <a:t>28 Jan 20 : Rappel quant au besoin de mise à jour effectué le 281335 Jan 2020 par Offr Synth</a:t>
            </a:r>
          </a:p>
          <a:p>
            <a:r>
              <a:rPr lang="fr-BE" baseline="0" dirty="0" smtClean="0"/>
              <a:t>Fiches et tableau de suivi disponibles ici : N:\0_WB\SLPPT\08.FICHE_DE_FONCTIONS</a:t>
            </a:r>
          </a:p>
          <a:p>
            <a:r>
              <a:rPr lang="fr-BE" baseline="0" dirty="0" smtClean="0"/>
              <a:t>141041 Sep 2020 – S. Verast: L</a:t>
            </a:r>
            <a:r>
              <a:rPr lang="fr-BE" sz="1200" kern="1200" dirty="0" smtClean="0">
                <a:solidFill>
                  <a:schemeClr val="tx1"/>
                </a:solidFill>
                <a:effectLst/>
                <a:latin typeface="+mn-lt"/>
                <a:ea typeface="+mn-ea"/>
                <a:cs typeface="+mn-cs"/>
              </a:rPr>
              <a:t>ors du passage de Pers au SLPPT pour signature de la clearance d’arrivée (mutation interne ou en provenance d’une unité extérieure), l’importance de ces fiches est rappelée oralement</a:t>
            </a:r>
          </a:p>
          <a:p>
            <a:r>
              <a:rPr lang="fr-BE" sz="1200" kern="1200" dirty="0" smtClean="0">
                <a:solidFill>
                  <a:schemeClr val="tx1"/>
                </a:solidFill>
                <a:effectLst/>
                <a:latin typeface="+mn-lt"/>
                <a:ea typeface="+mn-ea"/>
                <a:cs typeface="+mn-cs"/>
              </a:rPr>
              <a:t>021134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 S. Verast: Pas de nouvelles FPT/FF reçues pour la base. Par contre, nous remplissons et signons les FPT pour les stagiaires des écoles Civ qui font un stage sur la base dans le cadre de leurs études. Une Ann « Mesures </a:t>
            </a:r>
            <a:r>
              <a:rPr lang="fr-BE" sz="1200" kern="1200" dirty="0" err="1" smtClean="0">
                <a:solidFill>
                  <a:schemeClr val="tx1"/>
                </a:solidFill>
                <a:effectLst/>
                <a:latin typeface="+mn-lt"/>
                <a:ea typeface="+mn-ea"/>
                <a:cs typeface="+mn-cs"/>
              </a:rPr>
              <a:t>Covid</a:t>
            </a:r>
            <a:r>
              <a:rPr lang="fr-BE" sz="1200" kern="1200" dirty="0" smtClean="0">
                <a:solidFill>
                  <a:schemeClr val="tx1"/>
                </a:solidFill>
                <a:effectLst/>
                <a:latin typeface="+mn-lt"/>
                <a:ea typeface="+mn-ea"/>
                <a:cs typeface="+mn-cs"/>
              </a:rPr>
              <a:t> » leur est également transmise par le Bur </a:t>
            </a:r>
            <a:r>
              <a:rPr lang="fr-BE" sz="1200" kern="1200" dirty="0" err="1" smtClean="0">
                <a:solidFill>
                  <a:schemeClr val="tx1"/>
                </a:solidFill>
                <a:effectLst/>
                <a:latin typeface="+mn-lt"/>
                <a:ea typeface="+mn-ea"/>
                <a:cs typeface="+mn-cs"/>
              </a:rPr>
              <a:t>Trg&amp;Ctl</a:t>
            </a:r>
            <a:r>
              <a:rPr lang="fr-BE" sz="1200" kern="1200" dirty="0" smtClean="0">
                <a:solidFill>
                  <a:schemeClr val="tx1"/>
                </a:solidFill>
                <a:effectLst/>
                <a:latin typeface="+mn-lt"/>
                <a:ea typeface="+mn-ea"/>
                <a:cs typeface="+mn-cs"/>
              </a:rPr>
              <a:t> qui gère les stagiaires.</a:t>
            </a:r>
          </a:p>
          <a:p>
            <a:r>
              <a:rPr lang="fr-BE" sz="1200" kern="1200" dirty="0" smtClean="0">
                <a:solidFill>
                  <a:schemeClr val="tx1"/>
                </a:solidFill>
                <a:effectLst/>
                <a:latin typeface="+mn-lt"/>
                <a:ea typeface="+mn-ea"/>
                <a:cs typeface="+mn-cs"/>
              </a:rPr>
              <a:t>151027 Mar 2021 – S. Verast: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Hormis les fiches de poste de travail pour les étudiants qui réalisent un stage au Wing, pas reçu de nouvelles fiches de postes de travail et de fonction. La situation est donc identique au dernier CCB.</a:t>
            </a:r>
          </a:p>
          <a:p>
            <a:r>
              <a:rPr lang="fr-BE" sz="1200" kern="1200" dirty="0" smtClean="0">
                <a:solidFill>
                  <a:schemeClr val="tx1"/>
                </a:solidFill>
                <a:effectLst/>
                <a:latin typeface="+mn-lt"/>
                <a:ea typeface="+mn-ea"/>
                <a:cs typeface="+mn-cs"/>
              </a:rPr>
              <a:t>101011 Mai 2021 – S. Verast: 1 FPT D50 </a:t>
            </a:r>
            <a:r>
              <a:rPr lang="fr-BE" sz="1200" kern="1200" dirty="0" err="1" smtClean="0">
                <a:solidFill>
                  <a:schemeClr val="tx1"/>
                </a:solidFill>
                <a:effectLst/>
                <a:latin typeface="+mn-lt"/>
                <a:ea typeface="+mn-ea"/>
                <a:cs typeface="+mn-cs"/>
              </a:rPr>
              <a:t>Washing</a:t>
            </a:r>
            <a:r>
              <a:rPr lang="fr-BE" sz="1200" kern="1200" dirty="0" smtClean="0">
                <a:solidFill>
                  <a:schemeClr val="tx1"/>
                </a:solidFill>
                <a:effectLst/>
                <a:latin typeface="+mn-lt"/>
                <a:ea typeface="+mn-ea"/>
                <a:cs typeface="+mn-cs"/>
              </a:rPr>
              <a:t> mise à jour afin de traiter</a:t>
            </a:r>
            <a:r>
              <a:rPr lang="fr-BE" sz="1200" kern="1200" baseline="0" dirty="0" smtClean="0">
                <a:solidFill>
                  <a:schemeClr val="tx1"/>
                </a:solidFill>
                <a:effectLst/>
                <a:latin typeface="+mn-lt"/>
                <a:ea typeface="+mn-ea"/>
                <a:cs typeface="+mn-cs"/>
              </a:rPr>
              <a:t> le risque lié au nettoyage industriel des avions.</a:t>
            </a:r>
          </a:p>
          <a:p>
            <a:r>
              <a:rPr lang="fr-BE" sz="1200" kern="1200" baseline="0" dirty="0" smtClean="0">
                <a:solidFill>
                  <a:schemeClr val="tx1"/>
                </a:solidFill>
                <a:effectLst/>
                <a:latin typeface="+mn-lt"/>
                <a:ea typeface="+mn-ea"/>
                <a:cs typeface="+mn-cs"/>
              </a:rPr>
              <a:t>281028 Mai 2021 – S. Verast:</a:t>
            </a:r>
            <a:br>
              <a:rPr lang="fr-BE" sz="1200" kern="1200" baseline="0" dirty="0" smtClean="0">
                <a:solidFill>
                  <a:schemeClr val="tx1"/>
                </a:solidFill>
                <a:effectLst/>
                <a:latin typeface="+mn-lt"/>
                <a:ea typeface="+mn-ea"/>
                <a:cs typeface="+mn-cs"/>
              </a:rPr>
            </a:br>
            <a:r>
              <a:rPr lang="fr-BE" sz="1200" kern="1200" baseline="0" dirty="0" smtClean="0">
                <a:solidFill>
                  <a:schemeClr val="tx1"/>
                </a:solidFill>
                <a:effectLst/>
                <a:latin typeface="+mn-lt"/>
                <a:ea typeface="+mn-ea"/>
                <a:cs typeface="+mn-cs"/>
              </a:rPr>
              <a:t>- 1 FPT D50 </a:t>
            </a:r>
            <a:r>
              <a:rPr lang="fr-BE" sz="1200" kern="1200" baseline="0" dirty="0" err="1" smtClean="0">
                <a:solidFill>
                  <a:schemeClr val="tx1"/>
                </a:solidFill>
                <a:effectLst/>
                <a:latin typeface="+mn-lt"/>
                <a:ea typeface="+mn-ea"/>
                <a:cs typeface="+mn-cs"/>
              </a:rPr>
              <a:t>Washing</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est à l’AMT depuis le 10/05/2021 pour relecture et signature</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- 13 FPT sont en révision pour l’Esc L&amp;A (modification des EPI, des mentions de danger et de prudence – phrases H&amp;P). En collaboration avec l’</a:t>
            </a:r>
            <a:r>
              <a:rPr lang="fr-BE" sz="1200" kern="1200" dirty="0" err="1" smtClean="0">
                <a:solidFill>
                  <a:schemeClr val="tx1"/>
                </a:solidFill>
                <a:effectLst/>
                <a:latin typeface="+mn-lt"/>
                <a:ea typeface="+mn-ea"/>
                <a:cs typeface="+mn-cs"/>
              </a:rPr>
              <a:t>AssPrev</a:t>
            </a:r>
            <a:r>
              <a:rPr lang="fr-BE" sz="1200" kern="1200" dirty="0" smtClean="0">
                <a:solidFill>
                  <a:schemeClr val="tx1"/>
                </a:solidFill>
                <a:effectLst/>
                <a:latin typeface="+mn-lt"/>
                <a:ea typeface="+mn-ea"/>
                <a:cs typeface="+mn-cs"/>
              </a:rPr>
              <a:t> 1SM De Nef.</a:t>
            </a:r>
            <a:endParaRPr lang="fr-BE"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021054 Jun 2021 – S. Verast : Le SLPPT continue de compléter et de signer les fiches de postes de travail des étudiants civils qui font un stage sur la base (fiches gérées bureau Ops et Trg).</a:t>
            </a:r>
          </a:p>
          <a:p>
            <a:r>
              <a:rPr lang="fr-BE" sz="1200" kern="1200" dirty="0" smtClean="0">
                <a:solidFill>
                  <a:schemeClr val="tx1"/>
                </a:solidFill>
                <a:effectLst/>
                <a:latin typeface="+mn-lt"/>
                <a:ea typeface="+mn-ea"/>
                <a:cs typeface="+mn-cs"/>
              </a:rPr>
              <a:t>170909 Sep</a:t>
            </a:r>
            <a:r>
              <a:rPr lang="fr-BE" sz="1200" kern="1200" baseline="0" dirty="0" smtClean="0">
                <a:solidFill>
                  <a:schemeClr val="tx1"/>
                </a:solidFill>
                <a:effectLst/>
                <a:latin typeface="+mn-lt"/>
                <a:ea typeface="+mn-ea"/>
                <a:cs typeface="+mn-cs"/>
              </a:rPr>
              <a:t> 2021 – S. Verast : L’ensemble des FF/FPT de l’EM ont été révisées par l’Offr Synth. </a:t>
            </a:r>
            <a:r>
              <a:rPr lang="fr-BE" sz="1200" kern="1200" dirty="0" smtClean="0">
                <a:solidFill>
                  <a:schemeClr val="tx1"/>
                </a:solidFill>
                <a:effectLst/>
                <a:latin typeface="+mn-lt"/>
                <a:ea typeface="+mn-ea"/>
                <a:cs typeface="+mn-cs"/>
              </a:rPr>
              <a:t>Elles ont été relues, signées (1SM Hermans) et transférées au médecin du travail le 20</a:t>
            </a:r>
            <a:r>
              <a:rPr lang="fr-BE" sz="1200" kern="1200" baseline="0" dirty="0" smtClean="0">
                <a:solidFill>
                  <a:schemeClr val="tx1"/>
                </a:solidFill>
                <a:effectLst/>
                <a:latin typeface="+mn-lt"/>
                <a:ea typeface="+mn-ea"/>
                <a:cs typeface="+mn-cs"/>
              </a:rPr>
              <a:t> Sep</a:t>
            </a:r>
          </a:p>
          <a:p>
            <a:r>
              <a:rPr lang="fr-BE" sz="1200" kern="1200" baseline="0" dirty="0" smtClean="0">
                <a:solidFill>
                  <a:schemeClr val="tx1"/>
                </a:solidFill>
                <a:effectLst/>
                <a:latin typeface="+mn-lt"/>
                <a:ea typeface="+mn-ea"/>
                <a:cs typeface="+mn-cs"/>
              </a:rPr>
              <a:t>050953 Nov 2021 – HANOT A. : Révision de 3 FPT et 7 FF de la MMC</a:t>
            </a:r>
          </a:p>
          <a:p>
            <a:r>
              <a:rPr lang="fr-BE" sz="1200" kern="1200" baseline="0" dirty="0" smtClean="0">
                <a:solidFill>
                  <a:schemeClr val="tx1"/>
                </a:solidFill>
                <a:effectLst/>
                <a:latin typeface="+mn-lt"/>
                <a:ea typeface="+mn-ea"/>
                <a:cs typeface="+mn-cs"/>
              </a:rPr>
              <a:t>061518 Dec 2021 – S. Verast : </a:t>
            </a:r>
            <a:r>
              <a:rPr lang="fr-BE" sz="1200" kern="1200" dirty="0" smtClean="0">
                <a:solidFill>
                  <a:schemeClr val="tx1"/>
                </a:solidFill>
                <a:effectLst/>
                <a:latin typeface="+mn-lt"/>
                <a:ea typeface="+mn-ea"/>
                <a:cs typeface="+mn-cs"/>
              </a:rPr>
              <a:t>Collaboration entre l’Esc L&amp;A et le SLPPT pour la révision des fiches de poste de travail et de fonction (encore en cours, nombreux échanges d’emails pour l’amélioration des documents). + Fiches de poste de travail des stagiaires (gestion par le GpM Training Control)</a:t>
            </a:r>
            <a:r>
              <a:rPr lang="fr-BE" sz="1200" kern="1200" baseline="0" dirty="0" smtClean="0">
                <a:solidFill>
                  <a:schemeClr val="tx1"/>
                </a:solidFill>
                <a:effectLst/>
                <a:latin typeface="+mn-lt"/>
                <a:ea typeface="+mn-ea"/>
                <a:cs typeface="+mn-cs"/>
              </a:rPr>
              <a:t>.</a:t>
            </a:r>
          </a:p>
          <a:p>
            <a:endParaRPr lang="fr-B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C41AE3F-CADB-473B-B645-18E12119140F}" type="slidenum">
              <a:rPr lang="fr-BE" smtClean="0"/>
              <a:t>5</a:t>
            </a:fld>
            <a:endParaRPr lang="fr-BE"/>
          </a:p>
        </p:txBody>
      </p:sp>
    </p:spTree>
    <p:extLst>
      <p:ext uri="{BB962C8B-B14F-4D97-AF65-F5344CB8AC3E}">
        <p14:creationId xmlns:p14="http://schemas.microsoft.com/office/powerpoint/2010/main" val="3826370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DG-H&amp;WB – LtCol Psy AERENS</a:t>
            </a:r>
            <a:endParaRPr lang="fr-BE" dirty="0" smtClean="0"/>
          </a:p>
          <a:p>
            <a:r>
              <a:rPr lang="fr-BE" dirty="0" smtClean="0"/>
              <a:t>12</a:t>
            </a:r>
            <a:r>
              <a:rPr lang="fr-BE" baseline="0" dirty="0" smtClean="0"/>
              <a:t> Dec 19 : Effort continu, structure en place, suivi en visite DMP à l’AMT</a:t>
            </a:r>
          </a:p>
          <a:p>
            <a:r>
              <a:rPr lang="fr-BE" baseline="0" dirty="0" smtClean="0"/>
              <a:t>021134 </a:t>
            </a:r>
            <a:r>
              <a:rPr lang="fr-BE" baseline="0" dirty="0" err="1" smtClean="0"/>
              <a:t>Dec</a:t>
            </a:r>
            <a:r>
              <a:rPr lang="fr-BE" baseline="0" dirty="0" smtClean="0"/>
              <a:t> 2020 – S. Verast: </a:t>
            </a:r>
            <a:r>
              <a:rPr lang="fr-BE" sz="1200" kern="1200" dirty="0" smtClean="0">
                <a:solidFill>
                  <a:schemeClr val="tx1"/>
                </a:solidFill>
                <a:effectLst/>
                <a:latin typeface="+mn-lt"/>
                <a:ea typeface="+mn-ea"/>
                <a:cs typeface="+mn-cs"/>
              </a:rPr>
              <a:t>Une brochure réalisée par les conseillers PsySoc a été transmise par le SLPPT aux Comd Esc de la base. Cette brochure relative à l’appui moral spirituel et religieux vise les militaires participants à l’aide à la nation dans le cadre du </a:t>
            </a:r>
            <a:r>
              <a:rPr lang="fr-BE" sz="1200" kern="1200" dirty="0" err="1" smtClean="0">
                <a:solidFill>
                  <a:schemeClr val="tx1"/>
                </a:solidFill>
                <a:effectLst/>
                <a:latin typeface="+mn-lt"/>
                <a:ea typeface="+mn-ea"/>
                <a:cs typeface="+mn-cs"/>
              </a:rPr>
              <a:t>Covid</a:t>
            </a:r>
            <a:r>
              <a:rPr lang="fr-BE" sz="1200" kern="1200" dirty="0" smtClean="0">
                <a:solidFill>
                  <a:schemeClr val="tx1"/>
                </a:solidFill>
                <a:effectLst/>
                <a:latin typeface="+mn-lt"/>
                <a:ea typeface="+mn-ea"/>
                <a:cs typeface="+mn-cs"/>
              </a:rPr>
              <a:t>.</a:t>
            </a:r>
            <a:endParaRPr lang="fr-BE" baseline="0" dirty="0" smtClean="0"/>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6</a:t>
            </a:fld>
            <a:endParaRPr lang="fr-BE"/>
          </a:p>
        </p:txBody>
      </p:sp>
    </p:spTree>
    <p:extLst>
      <p:ext uri="{BB962C8B-B14F-4D97-AF65-F5344CB8AC3E}">
        <p14:creationId xmlns:p14="http://schemas.microsoft.com/office/powerpoint/2010/main" val="2963319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a:t>
            </a:r>
            <a:r>
              <a:rPr lang="fr-BE" baseline="0" dirty="0" smtClean="0"/>
              <a:t> : DGMR – LtCol IMM PLOVIE</a:t>
            </a:r>
            <a:endParaRPr lang="fr-BE" dirty="0" smtClean="0"/>
          </a:p>
          <a:p>
            <a:r>
              <a:rPr lang="fr-BE" dirty="0" smtClean="0"/>
              <a:t>25 Nov 19 (Cdt d’Avi S. VERAST) : ILE lors de son audit 23 Oct 2019 a signalé en « hot debrief » que les zones de danger électromagnétique (distance autour des antennes et radars) soient signalées de manière physique (panneaux) afin de prévenir le Pers non informé qui se déplace dans la zone.</a:t>
            </a:r>
          </a:p>
          <a:p>
            <a:r>
              <a:rPr lang="fr-BE" dirty="0" smtClean="0"/>
              <a:t>05</a:t>
            </a:r>
            <a:r>
              <a:rPr lang="fr-BE" baseline="0" dirty="0" smtClean="0"/>
              <a:t> Mar 20 (Cdt d’Avi S. VERAST) : M</a:t>
            </a:r>
            <a:r>
              <a:rPr lang="fr-BE" dirty="0" smtClean="0"/>
              <a:t>esure reprise au</a:t>
            </a:r>
            <a:r>
              <a:rPr lang="fr-BE" baseline="0" dirty="0" smtClean="0"/>
              <a:t> </a:t>
            </a:r>
            <a:r>
              <a:rPr lang="fr-BE" dirty="0" smtClean="0"/>
              <a:t>rapport ILE (inspection </a:t>
            </a:r>
            <a:r>
              <a:rPr lang="fr-BE" dirty="0" err="1" smtClean="0"/>
              <a:t>Oct</a:t>
            </a:r>
            <a:r>
              <a:rPr lang="fr-BE" dirty="0" smtClean="0"/>
              <a:t> 19) –</a:t>
            </a:r>
            <a:r>
              <a:rPr lang="fr-BE" baseline="0" dirty="0" smtClean="0"/>
              <a:t> Réaliser des analyses de risques. Celles-ci devant être réalisées par SIPPT-MR conjointement avec l’ERM.</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7</a:t>
            </a:fld>
            <a:endParaRPr lang="fr-BE"/>
          </a:p>
        </p:txBody>
      </p:sp>
    </p:spTree>
    <p:extLst>
      <p:ext uri="{BB962C8B-B14F-4D97-AF65-F5344CB8AC3E}">
        <p14:creationId xmlns:p14="http://schemas.microsoft.com/office/powerpoint/2010/main" val="2284887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FANNES et Cdt DELBRASSINNE</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12</a:t>
            </a:r>
            <a:r>
              <a:rPr lang="fr-BE" baseline="0" dirty="0" smtClean="0"/>
              <a:t> Dec 19 : </a:t>
            </a:r>
            <a:r>
              <a:rPr lang="fr-BE" dirty="0" smtClean="0"/>
              <a:t>En ordre</a:t>
            </a:r>
            <a:r>
              <a:rPr lang="fr-BE" baseline="0" dirty="0" smtClean="0"/>
              <a:t> (inventaire réalisé)</a:t>
            </a:r>
            <a:r>
              <a:rPr lang="fr-BE" dirty="0" smtClean="0"/>
              <a:t> voir PV Sep 19 (info du Maj d’Avi E. DEWAEL)</a:t>
            </a:r>
          </a:p>
          <a:p>
            <a:r>
              <a:rPr lang="fr-BE" sz="1200" kern="1200" dirty="0" smtClean="0">
                <a:solidFill>
                  <a:schemeClr val="tx1"/>
                </a:solidFill>
                <a:effectLst/>
                <a:latin typeface="+mn-lt"/>
                <a:ea typeface="+mn-ea"/>
                <a:cs typeface="+mn-cs"/>
              </a:rPr>
              <a:t>Les notes servant de référence sont les 2 suivantes :</a:t>
            </a:r>
          </a:p>
          <a:p>
            <a:pPr lvl="0"/>
            <a:r>
              <a:rPr lang="fr-BE" sz="1200" u="sng" kern="1200" dirty="0" smtClean="0">
                <a:solidFill>
                  <a:schemeClr val="tx1"/>
                </a:solidFill>
                <a:effectLst/>
                <a:latin typeface="+mn-lt"/>
                <a:ea typeface="+mn-ea"/>
                <a:cs typeface="+mn-cs"/>
                <a:hlinkClick r:id="rId3"/>
              </a:rPr>
              <a:t>18-50038561</a:t>
            </a:r>
            <a:r>
              <a:rPr lang="fr-BE" sz="1200" kern="1200" dirty="0" smtClean="0">
                <a:solidFill>
                  <a:schemeClr val="tx1"/>
                </a:solidFill>
                <a:effectLst/>
                <a:latin typeface="+mn-lt"/>
                <a:ea typeface="+mn-ea"/>
                <a:cs typeface="+mn-cs"/>
              </a:rPr>
              <a:t> (datée du 07 Aou 2018) - https://dekast.mil.intra/Records/ArchiefLijn/689/2018/20180807_BU_18-50038561-S%C3%A9curit%C3%A9%20des%20machines.docx</a:t>
            </a:r>
          </a:p>
          <a:p>
            <a:r>
              <a:rPr lang="fr-BE" sz="1200" u="sng" kern="1200" dirty="0" smtClean="0">
                <a:solidFill>
                  <a:schemeClr val="tx1"/>
                </a:solidFill>
                <a:effectLst/>
                <a:latin typeface="+mn-lt"/>
                <a:ea typeface="+mn-ea"/>
                <a:cs typeface="+mn-cs"/>
                <a:hlinkClick r:id="rId4"/>
              </a:rPr>
              <a:t>19-50267247</a:t>
            </a:r>
            <a:r>
              <a:rPr lang="fr-BE" sz="1200" kern="1200" dirty="0" smtClean="0">
                <a:solidFill>
                  <a:schemeClr val="tx1"/>
                </a:solidFill>
                <a:effectLst/>
                <a:latin typeface="+mn-lt"/>
                <a:ea typeface="+mn-ea"/>
                <a:cs typeface="+mn-cs"/>
              </a:rPr>
              <a:t> (reçue ce 20 Dec 2019) - https://dekast.mil.intra/Records/ArchiefLijn/689/2019/20191129_BU_19-50267247-Machineveiligheid_StaVaZa.docx</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SLPPT (17 Dec 19) :</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Les risques liés aux machines-outils du travail du métal ont été analysés à plusieurs reprises. </a:t>
            </a:r>
          </a:p>
          <a:p>
            <a:pPr lvl="0"/>
            <a:r>
              <a:rPr lang="fr-BE" sz="1200" kern="1200" dirty="0" smtClean="0">
                <a:solidFill>
                  <a:schemeClr val="tx1"/>
                </a:solidFill>
                <a:effectLst/>
                <a:latin typeface="+mn-lt"/>
                <a:ea typeface="+mn-ea"/>
                <a:cs typeface="+mn-cs"/>
              </a:rPr>
              <a:t>En raison du déménagement des ateliers fers dans le F66 (anciennement pompiers), le SLPPT a donné son avis sur la mise en Sv du F66 en Oct 2018. Certaines remarques concernent les machines (local trop petit pour la sableuse, stabilité des machines car au-dessus d’un vide ventilé, absence de mode d’emploi). </a:t>
            </a:r>
          </a:p>
          <a:p>
            <a:pPr lvl="0"/>
            <a:r>
              <a:rPr lang="fr-BE" sz="1200" kern="1200" dirty="0" smtClean="0">
                <a:solidFill>
                  <a:schemeClr val="tx1"/>
                </a:solidFill>
                <a:effectLst/>
                <a:latin typeface="+mn-lt"/>
                <a:ea typeface="+mn-ea"/>
                <a:cs typeface="+mn-cs"/>
              </a:rPr>
              <a:t>SIPPT MR a réalisé en mars 2019 une analyse des risques lié à la présence de chrome 6 sur les machines du F66. </a:t>
            </a:r>
          </a:p>
          <a:p>
            <a:pPr lvl="0"/>
            <a:r>
              <a:rPr lang="fr-BE" sz="1200" kern="1200" dirty="0" smtClean="0">
                <a:solidFill>
                  <a:schemeClr val="tx1"/>
                </a:solidFill>
                <a:effectLst/>
                <a:latin typeface="+mn-lt"/>
                <a:ea typeface="+mn-ea"/>
                <a:cs typeface="+mn-cs"/>
              </a:rPr>
              <a:t>Le SLPPT a réalisé une visite de lieux de travail du F66 en février 2019. Les risques liés aux machines sont abordés à plusieurs reprises dans ce rapport.  </a:t>
            </a:r>
          </a:p>
          <a:p>
            <a:r>
              <a:rPr lang="fr-BE" sz="1200" kern="1200" dirty="0" smtClean="0">
                <a:solidFill>
                  <a:schemeClr val="tx1"/>
                </a:solidFill>
                <a:effectLst/>
                <a:latin typeface="+mn-lt"/>
                <a:ea typeface="+mn-ea"/>
                <a:cs typeface="+mn-cs"/>
              </a:rPr>
              <a:t>Documents dans un dossier accessible à tous : </a:t>
            </a:r>
            <a:r>
              <a:rPr lang="fr-BE" sz="1200" u="sng" kern="1200" dirty="0" smtClean="0">
                <a:solidFill>
                  <a:schemeClr val="tx1"/>
                </a:solidFill>
                <a:effectLst/>
                <a:latin typeface="+mn-lt"/>
                <a:ea typeface="+mn-ea"/>
                <a:cs typeface="+mn-cs"/>
                <a:hlinkClick r:id="rId5"/>
              </a:rPr>
              <a:t>P:\FLS\00.COMMON\08.BIEN-ETRE\07.SLPPT\01.CCB\CCB 2019\DEC19\Ateliers fer</a:t>
            </a:r>
            <a:endParaRPr lang="fr-BE" dirty="0" smtClean="0"/>
          </a:p>
          <a:p>
            <a:endParaRPr lang="fr-BE" dirty="0" smtClean="0"/>
          </a:p>
          <a:p>
            <a:r>
              <a:rPr lang="fr-BE" dirty="0" smtClean="0"/>
              <a:t>OST (23 Dec 19):</a:t>
            </a:r>
            <a:br>
              <a:rPr lang="fr-BE" dirty="0" smtClean="0"/>
            </a:br>
            <a:r>
              <a:rPr lang="fr-BE" sz="1200" kern="1200" dirty="0" smtClean="0">
                <a:solidFill>
                  <a:schemeClr val="tx1"/>
                </a:solidFill>
                <a:effectLst/>
                <a:latin typeface="+mn-lt"/>
                <a:ea typeface="+mn-ea"/>
                <a:cs typeface="+mn-cs"/>
              </a:rPr>
              <a:t>Sylvain évoque des analyses de risque spécifiques, mais la demande du Gest Mat, qui a été rappelée par la voie des syndicats et à présent par une note MRSys-S en EDT, vise à faire réaliser par les Unités un inventaire exhaustif des machines-outils existantes.</a:t>
            </a:r>
          </a:p>
          <a:p>
            <a:r>
              <a:rPr lang="fr-BE" sz="1200" kern="1200" dirty="0" smtClean="0">
                <a:solidFill>
                  <a:schemeClr val="tx1"/>
                </a:solidFill>
                <a:effectLst/>
                <a:latin typeface="+mn-lt"/>
                <a:ea typeface="+mn-ea"/>
                <a:cs typeface="+mn-cs"/>
              </a:rPr>
              <a:t>Le 2WTac a déjà complété le fichier demandé (il suffit d’ouvrir sur le lien rappelé dans la note pour s’en rendre compte), mais je constate que le statut de notre Unité reste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dans la note de rappel qui vient d’être envoyée par le Gest Mat. Dès lors, je vais vérifier avec mes 5 </a:t>
            </a:r>
            <a:r>
              <a:rPr lang="fr-BE" sz="1200" kern="1200" dirty="0" err="1" smtClean="0">
                <a:solidFill>
                  <a:schemeClr val="tx1"/>
                </a:solidFill>
                <a:effectLst/>
                <a:latin typeface="+mn-lt"/>
                <a:ea typeface="+mn-ea"/>
                <a:cs typeface="+mn-cs"/>
              </a:rPr>
              <a:t>CO’s</a:t>
            </a:r>
            <a:r>
              <a:rPr lang="fr-BE" sz="1200" kern="1200" dirty="0" smtClean="0">
                <a:solidFill>
                  <a:schemeClr val="tx1"/>
                </a:solidFill>
                <a:effectLst/>
                <a:latin typeface="+mn-lt"/>
                <a:ea typeface="+mn-ea"/>
                <a:cs typeface="+mn-cs"/>
              </a:rPr>
              <a:t> : </a:t>
            </a:r>
          </a:p>
          <a:p>
            <a:pPr lvl="0"/>
            <a:r>
              <a:rPr lang="fr-BE" sz="1200" kern="1200" dirty="0" smtClean="0">
                <a:solidFill>
                  <a:schemeClr val="tx1"/>
                </a:solidFill>
                <a:effectLst/>
                <a:latin typeface="+mn-lt"/>
                <a:ea typeface="+mn-ea"/>
                <a:cs typeface="+mn-cs"/>
              </a:rPr>
              <a:t>Pourquoi notre statut est toujours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(j’avoue que je pensais que nous avions répondu exhaustivement =&gt; je vais donc le vérifier)</a:t>
            </a:r>
          </a:p>
          <a:p>
            <a:pPr lvl="0"/>
            <a:r>
              <a:rPr lang="fr-BE" sz="1200" kern="1200" dirty="0" smtClean="0">
                <a:solidFill>
                  <a:schemeClr val="tx1"/>
                </a:solidFill>
                <a:effectLst/>
                <a:latin typeface="+mn-lt"/>
                <a:ea typeface="+mn-ea"/>
                <a:cs typeface="+mn-cs"/>
              </a:rPr>
              <a:t>Si notre réponse n’a pas été exhaustive, il nous reste donc 1 an pour la compléter (01 Jan 2021 pour les Unités disposant de plus de 100 machines-outils, ce qui est notre cas). Nous allons donc nous y atteler.</a:t>
            </a:r>
          </a:p>
          <a:p>
            <a:pPr lvl="0"/>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301302 Jan 2020</a:t>
            </a:r>
            <a:r>
              <a:rPr lang="fr-BE" sz="1200" kern="1200" baseline="0" dirty="0" smtClean="0">
                <a:solidFill>
                  <a:schemeClr val="tx1"/>
                </a:solidFill>
                <a:effectLst/>
                <a:latin typeface="+mn-lt"/>
                <a:ea typeface="+mn-ea"/>
                <a:cs typeface="+mn-cs"/>
              </a:rPr>
              <a:t> : Mail OST - </a:t>
            </a:r>
            <a:r>
              <a:rPr lang="en-US" sz="1200" kern="1200" dirty="0" smtClean="0">
                <a:solidFill>
                  <a:schemeClr val="tx1"/>
                </a:solidFill>
                <a:effectLst/>
                <a:latin typeface="+mn-lt"/>
                <a:ea typeface="+mn-ea"/>
                <a:cs typeface="+mn-cs"/>
              </a:rPr>
              <a:t>Ref 1 : </a:t>
            </a:r>
            <a:r>
              <a:rPr lang="en-US" sz="1200" u="sng" kern="1200" dirty="0" smtClean="0">
                <a:solidFill>
                  <a:schemeClr val="tx1"/>
                </a:solidFill>
                <a:effectLst/>
                <a:latin typeface="+mn-lt"/>
                <a:ea typeface="+mn-ea"/>
                <a:cs typeface="+mn-cs"/>
                <a:hlinkClick r:id="rId3"/>
              </a:rPr>
              <a:t>18-50038561</a:t>
            </a:r>
            <a:r>
              <a:rPr lang="en-US" sz="1200" kern="1200" dirty="0" smtClean="0">
                <a:solidFill>
                  <a:schemeClr val="tx1"/>
                </a:solidFill>
                <a:effectLst/>
                <a:latin typeface="+mn-lt"/>
                <a:ea typeface="+mn-ea"/>
                <a:cs typeface="+mn-cs"/>
              </a:rPr>
              <a:t>. + Ref 2 : </a:t>
            </a:r>
            <a:r>
              <a:rPr lang="en-US" sz="1200" u="sng" kern="1200" dirty="0" smtClean="0">
                <a:solidFill>
                  <a:schemeClr val="tx1"/>
                </a:solidFill>
                <a:effectLst/>
                <a:latin typeface="+mn-lt"/>
                <a:ea typeface="+mn-ea"/>
                <a:cs typeface="+mn-cs"/>
                <a:hlinkClick r:id="rId4"/>
              </a:rPr>
              <a:t>https://dekast.mil.intra/Records/ArchiefLijn/689/2019/20191129_BU_19-50267247-Machineveiligheid_StaVaZa.docx</a:t>
            </a:r>
            <a:r>
              <a:rPr lang="en-US" sz="1200" kern="1200" dirty="0" smtClean="0">
                <a:solidFill>
                  <a:schemeClr val="tx1"/>
                </a:solidFill>
                <a:effectLst/>
                <a:latin typeface="+mn-lt"/>
                <a:ea typeface="+mn-ea"/>
                <a:cs typeface="+mn-cs"/>
              </a:rPr>
              <a:t> </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Le travail déjà réalisé par le 2W est très complet. Nous cherchons donc à savoir auprès du Gest Mat pourquoi notre statut présenté en Ann A de la Ref 2 est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 quelles sont les éventuelles infos manquantes ou actions complémentaires attendues de nous ? Je t’informerai de l’évolution pour le prochain CCB.</a:t>
            </a:r>
          </a:p>
          <a:p>
            <a:endParaRPr lang="fr-BE" dirty="0" smtClean="0"/>
          </a:p>
          <a:p>
            <a:r>
              <a:rPr lang="fr-BE" dirty="0" smtClean="0"/>
              <a:t>051051 Mar 2020 : Mail S. VERAST</a:t>
            </a:r>
            <a:endParaRPr lang="fr-BE" baseline="0" dirty="0" smtClean="0"/>
          </a:p>
          <a:p>
            <a:pPr marL="171450" indent="-171450">
              <a:buFontTx/>
              <a:buChar char="-"/>
            </a:pPr>
            <a:r>
              <a:rPr lang="fr-BE" baseline="0" dirty="0" smtClean="0"/>
              <a:t>10 Fev 2020 : Visite au F66 (ateliers fer) par le CC Infra (en présence du SLPPT) pour le Ctl de l’efficacité des extracteurs de fumées de soudage &gt;&gt;&gt; extraction SUFFISANTE, pas d’action CC Infra.</a:t>
            </a:r>
          </a:p>
          <a:p>
            <a:pPr marL="171450" indent="-171450">
              <a:buFontTx/>
              <a:buChar char="-"/>
            </a:pPr>
            <a:r>
              <a:rPr lang="fr-BE" baseline="0" dirty="0" smtClean="0"/>
              <a:t>11 Fev 2020 : Visite des lieux de travail du SLPPT au F66 (rapport de visite envoyé au Comd Esc le 13 Fev 2020 avec plusieurs propositions d’amélioration) : http://units.mil.intra/sites/DGHWB/SIPPT_IDPBW_Risk_Management/LDPBW_SLPPT10/Rondgangen%20per%20Eenheid/2020/Visite%20des%20lieux%20de%20travail%20F66%20tournage%20et%20forge.doc</a:t>
            </a:r>
          </a:p>
          <a:p>
            <a:pPr marL="0" indent="0">
              <a:buFontTx/>
              <a:buNone/>
            </a:pPr>
            <a:r>
              <a:rPr lang="fr-BE" baseline="0" dirty="0" smtClean="0"/>
              <a:t>07 Mai 2020 : Concernant l’inventorisation, l’OST a eu contact avec Gest Mat qui a confirmé que tout était en ordre pour le 2 W Tac.</a:t>
            </a:r>
          </a:p>
          <a:p>
            <a:pPr marL="0" indent="0">
              <a:buFontTx/>
              <a:buNone/>
            </a:pPr>
            <a:r>
              <a:rPr lang="fr-BE" baseline="0" dirty="0" smtClean="0"/>
              <a:t>021134 </a:t>
            </a:r>
            <a:r>
              <a:rPr lang="fr-BE" baseline="0" dirty="0" err="1" smtClean="0"/>
              <a:t>Dec</a:t>
            </a:r>
            <a:r>
              <a:rPr lang="fr-BE" baseline="0" dirty="0" smtClean="0"/>
              <a:t> 2020 – S. Verast: </a:t>
            </a:r>
            <a:r>
              <a:rPr lang="fr-BE" sz="1200" kern="1200" baseline="0" dirty="0" smtClean="0">
                <a:solidFill>
                  <a:schemeClr val="tx1"/>
                </a:solidFill>
                <a:effectLst/>
                <a:latin typeface="+mn-lt"/>
                <a:ea typeface="+mn-ea"/>
                <a:cs typeface="+mn-cs"/>
              </a:rPr>
              <a:t>Le</a:t>
            </a:r>
            <a:r>
              <a:rPr lang="fr-BE" sz="1200" kern="1200" dirty="0" smtClean="0">
                <a:solidFill>
                  <a:schemeClr val="tx1"/>
                </a:solidFill>
                <a:effectLst/>
                <a:latin typeface="+mn-lt"/>
                <a:ea typeface="+mn-ea"/>
                <a:cs typeface="+mn-cs"/>
              </a:rPr>
              <a:t> 1Sgt Ladraa du SLPPT est occupé à réaliser la régularisation des mises en service des ateliers fer (F66). Un certain nombre de documents de mise en Sv ont déjà été mis à la signature du BCO, accompagnées des analyses de risque demandées.</a:t>
            </a:r>
            <a:endParaRPr lang="fr-BE" baseline="0" dirty="0" smtClean="0"/>
          </a:p>
          <a:p>
            <a:pPr marL="0" indent="0">
              <a:buFontTx/>
              <a:buNone/>
            </a:pPr>
            <a:r>
              <a:rPr lang="fr-BE" dirty="0" smtClean="0"/>
              <a:t>021054 Jun 2021 – S. Verast:</a:t>
            </a:r>
            <a:r>
              <a:rPr lang="fr-BE" sz="1200" kern="1200" dirty="0" smtClean="0">
                <a:solidFill>
                  <a:schemeClr val="tx1"/>
                </a:solidFill>
                <a:effectLst/>
                <a:latin typeface="+mn-lt"/>
                <a:ea typeface="+mn-ea"/>
                <a:cs typeface="+mn-cs"/>
              </a:rPr>
              <a:t> Le SLPPT avait demandé à la LH de vérifier s’il restait des machines à faire, sur base de la liste des machines déjà traitées. La LH des ateliers fer a contrôlé la liste du SLPPT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 Toutes les machines-outils du travail du métal ont bien été mises en service.</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8</a:t>
            </a:fld>
            <a:endParaRPr lang="fr-BE"/>
          </a:p>
        </p:txBody>
      </p:sp>
    </p:spTree>
    <p:extLst>
      <p:ext uri="{BB962C8B-B14F-4D97-AF65-F5344CB8AC3E}">
        <p14:creationId xmlns:p14="http://schemas.microsoft.com/office/powerpoint/2010/main" val="2689824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HENDRICKX Nicola, Ir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141140 Jan 21 (S. Verast) : </a:t>
            </a:r>
            <a:r>
              <a:rPr lang="fr-BE" sz="1200" kern="1200" dirty="0" smtClean="0">
                <a:solidFill>
                  <a:schemeClr val="tx1"/>
                </a:solidFill>
                <a:effectLst/>
                <a:latin typeface="+mn-lt"/>
                <a:ea typeface="+mn-ea"/>
                <a:cs typeface="+mn-cs"/>
              </a:rPr>
              <a:t>La tenue à jour des dossiers (de prévention incendie) de chaque BM est vérifiée annuellement (lors de l’exercice d’évacuation) par le coordinateur incendie de la base (Adjt Bertrand, préventionniste incendie à remplacer – pension à terme). Une copie se trouve à l’entrée du BM concerné (et au poste de garde, à l’attention des pompiers).  Lors des visites des lieux de travail, le SLPPT vérifie leur présence dans les BM.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101523 Mai 21 (EDT) : https://dekast.mil.intra/Records/ArchiefLijn/11/MRC&amp;I/2021/20210414_IU_21-50070800-brandveiligheid%20kwartieren.docx, note parue pour sensibiliser à la vérification du matériel anti-feu,</a:t>
            </a:r>
            <a:r>
              <a:rPr lang="fr-BE" sz="1200" kern="1200" baseline="0" dirty="0" smtClean="0">
                <a:solidFill>
                  <a:schemeClr val="tx1"/>
                </a:solidFill>
                <a:effectLst/>
                <a:latin typeface="+mn-lt"/>
                <a:ea typeface="+mn-ea"/>
                <a:cs typeface="+mn-cs"/>
              </a:rPr>
              <a:t> les hydrants, … Transmise ALL Esc pour sensibilisation du Pers (délégués Infra, responsables anti-feu des Esc/Gp).</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021054</a:t>
            </a:r>
            <a:r>
              <a:rPr lang="fr-BE" baseline="0" dirty="0" smtClean="0"/>
              <a:t> Jun 21 – S. Verast: </a:t>
            </a:r>
            <a:r>
              <a:rPr lang="fr-BE" sz="1200" kern="1200" dirty="0" smtClean="0">
                <a:solidFill>
                  <a:schemeClr val="tx1"/>
                </a:solidFill>
                <a:effectLst/>
                <a:latin typeface="+mn-lt"/>
                <a:ea typeface="+mn-ea"/>
                <a:cs typeface="+mn-cs"/>
              </a:rPr>
              <a:t>En accord avec la note de MR C&amp;I, lors des visites des lieux de travail, le SLPPT vérifie l’état (visuel) et les contrôles des moyens d’extinction (extincteurs, hydrants des BM visités).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9</a:t>
            </a:fld>
            <a:endParaRPr lang="fr-BE"/>
          </a:p>
        </p:txBody>
      </p:sp>
    </p:spTree>
    <p:extLst>
      <p:ext uri="{BB962C8B-B14F-4D97-AF65-F5344CB8AC3E}">
        <p14:creationId xmlns:p14="http://schemas.microsoft.com/office/powerpoint/2010/main" val="3526077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DEDEURWAERDER Wim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141159 Jan 21 (S. Verast)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La base dispose d’un plan de gestion (2Ech Infra) du risque légionnelle rédigé en 2015 pour BM suivants : logements F69, F71, F72, F73, F74, SG8 et section sport D54. (aussi en format papier au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Chocs thermiques si besoin.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Pas de « bras morts » supérieurs à 5m.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Echantillonnage prélevé annuellement sur 36 installations du réseau ECS. Rapports échantillonnage transmis au 1Ech Infra, au SLPPT, UTE + publication des rapports dans CMI (+ AMT si légionnelle) par 2Ech Infra</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10</a:t>
            </a:fld>
            <a:endParaRPr lang="fr-BE"/>
          </a:p>
        </p:txBody>
      </p:sp>
    </p:spTree>
    <p:extLst>
      <p:ext uri="{BB962C8B-B14F-4D97-AF65-F5344CB8AC3E}">
        <p14:creationId xmlns:p14="http://schemas.microsoft.com/office/powerpoint/2010/main" val="1999981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DEDEURWAERDER Wim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 Au niveau de l’Unité, la situation BT/HT est suivie en ILIAS par le 1Ech</a:t>
            </a:r>
            <a:r>
              <a:rPr lang="fr-BE" baseline="0" dirty="0" smtClean="0"/>
              <a:t> (Adjt Sluyers) par le biais des Ctl légaux exécutés par la firme BTV.</a:t>
            </a:r>
            <a:br>
              <a:rPr lang="fr-BE" baseline="0" dirty="0" smtClean="0"/>
            </a:br>
            <a:r>
              <a:rPr lang="fr-BE" baseline="0" dirty="0" smtClean="0"/>
              <a:t>Le planning des Ctl légaux BT/HT a été communiqué par le 1Ech dans son mail du 061537 Jan 2021</a:t>
            </a:r>
          </a:p>
          <a:p>
            <a:r>
              <a:rPr lang="fr-BE" dirty="0" smtClean="0"/>
              <a:t>- Le 071457</a:t>
            </a:r>
            <a:r>
              <a:rPr lang="fr-BE" baseline="0" dirty="0" smtClean="0"/>
              <a:t> </a:t>
            </a:r>
            <a:r>
              <a:rPr lang="fr-BE" baseline="0" dirty="0" err="1" smtClean="0"/>
              <a:t>Dec</a:t>
            </a:r>
            <a:r>
              <a:rPr lang="fr-BE" baseline="0" dirty="0" smtClean="0"/>
              <a:t> 2020, le 2Ech (Cdt Guillaume) a communiqué l’ensemble des </a:t>
            </a:r>
            <a:r>
              <a:rPr lang="fr-BE" sz="1200" kern="1200" dirty="0" smtClean="0">
                <a:solidFill>
                  <a:schemeClr val="tx1"/>
                </a:solidFill>
                <a:effectLst/>
                <a:latin typeface="+mn-lt"/>
                <a:ea typeface="+mn-ea"/>
                <a:cs typeface="+mn-cs"/>
              </a:rPr>
              <a:t>commandes lancées en </a:t>
            </a:r>
            <a:r>
              <a:rPr lang="fr-BE" sz="1200" kern="1200" dirty="0" err="1" smtClean="0">
                <a:solidFill>
                  <a:schemeClr val="tx1"/>
                </a:solidFill>
                <a:effectLst/>
                <a:latin typeface="+mn-lt"/>
                <a:ea typeface="+mn-ea"/>
                <a:cs typeface="+mn-cs"/>
              </a:rPr>
              <a:t>GEElec</a:t>
            </a:r>
            <a:r>
              <a:rPr lang="fr-BE" sz="1200" kern="1200" dirty="0" smtClean="0">
                <a:solidFill>
                  <a:schemeClr val="tx1"/>
                </a:solidFill>
                <a:effectLst/>
                <a:latin typeface="+mn-lt"/>
                <a:ea typeface="+mn-ea"/>
                <a:cs typeface="+mn-cs"/>
              </a:rPr>
              <a:t> pour le plateau INFRA Florennes tant au niveau de l’investissement que de l’entretien. </a:t>
            </a:r>
          </a:p>
          <a:p>
            <a:r>
              <a:rPr lang="fr-BE" sz="1200" u="sng" kern="1200" dirty="0" smtClean="0">
                <a:solidFill>
                  <a:schemeClr val="tx1"/>
                </a:solidFill>
                <a:effectLst/>
                <a:latin typeface="+mn-lt"/>
                <a:ea typeface="+mn-ea"/>
                <a:cs typeface="+mn-cs"/>
                <a:hlinkClick r:id="rId3"/>
              </a:rPr>
              <a:t>https://qrnode.mil.intra/LRF/XMLWeb/ProcessDescriptor/descriptor/ILIAS/budget/Budget_Pord.xml?@BudgetYear=2020&amp;@Catalog=288&amp;@PR=EBUT&amp;@SubSys=TVX&amp;@PurOrg=02UC&amp;@DOPA=5003&amp;@BA=121101&amp;@ProcOff=VISO&amp;execute=TRUE&amp;collapse=TRUE</a:t>
            </a:r>
            <a:endParaRPr lang="fr-BE" sz="1200" kern="1200" dirty="0" smtClean="0">
              <a:solidFill>
                <a:schemeClr val="tx1"/>
              </a:solidFill>
              <a:effectLst/>
              <a:latin typeface="+mn-lt"/>
              <a:ea typeface="+mn-ea"/>
              <a:cs typeface="+mn-cs"/>
            </a:endParaRPr>
          </a:p>
          <a:p>
            <a:r>
              <a:rPr lang="fr-BE" sz="1200" u="sng" kern="1200" dirty="0" smtClean="0">
                <a:solidFill>
                  <a:schemeClr val="tx1"/>
                </a:solidFill>
                <a:effectLst/>
                <a:latin typeface="+mn-lt"/>
                <a:ea typeface="+mn-ea"/>
                <a:cs typeface="+mn-cs"/>
                <a:hlinkClick r:id="rId4"/>
              </a:rPr>
              <a:t>https://qrnode.mil.intra/LRF/XMLWeb/ProcessDescriptor/descriptor/ILIAS/budget/Budget_Pord.xml?@BudgetYear=2020&amp;@Catalog=518&amp;@PR=42UT&amp;@SubSys=TVX&amp;@PurOrg=02UC&amp;@DOPA=5031&amp;@BA=720001&amp;@ProcOff=VISO&amp;execute=TRUE&amp;collapse=TRUE</a:t>
            </a:r>
            <a:endParaRPr lang="fr-BE" sz="1200" u="sng" kern="1200" dirty="0" smtClean="0">
              <a:solidFill>
                <a:schemeClr val="tx1"/>
              </a:solidFill>
              <a:effectLst/>
              <a:latin typeface="+mn-lt"/>
              <a:ea typeface="+mn-ea"/>
              <a:cs typeface="+mn-cs"/>
            </a:endParaRPr>
          </a:p>
          <a:p>
            <a:endParaRPr lang="fr-BE" sz="1200" u="none" kern="1200" dirty="0" smtClean="0">
              <a:solidFill>
                <a:schemeClr val="tx1"/>
              </a:solidFill>
              <a:effectLst/>
              <a:latin typeface="+mn-lt"/>
              <a:ea typeface="+mn-ea"/>
              <a:cs typeface="+mn-cs"/>
            </a:endParaRPr>
          </a:p>
          <a:p>
            <a:r>
              <a:rPr lang="fr-BE" sz="1200" u="none" kern="1200" dirty="0" smtClean="0">
                <a:solidFill>
                  <a:schemeClr val="tx1"/>
                </a:solidFill>
                <a:effectLst/>
                <a:latin typeface="+mn-lt"/>
                <a:ea typeface="+mn-ea"/>
                <a:cs typeface="+mn-cs"/>
              </a:rPr>
              <a:t>141320</a:t>
            </a:r>
            <a:r>
              <a:rPr lang="fr-BE" sz="1200" u="none" kern="1200" baseline="0" dirty="0" smtClean="0">
                <a:solidFill>
                  <a:schemeClr val="tx1"/>
                </a:solidFill>
                <a:effectLst/>
                <a:latin typeface="+mn-lt"/>
                <a:ea typeface="+mn-ea"/>
                <a:cs typeface="+mn-cs"/>
              </a:rPr>
              <a:t> Jan 21 (S. Sluyers) :</a:t>
            </a:r>
          </a:p>
          <a:p>
            <a:r>
              <a:rPr lang="fr-BE" sz="1200" u="none" kern="1200" baseline="0" dirty="0" smtClean="0">
                <a:solidFill>
                  <a:schemeClr val="tx1"/>
                </a:solidFill>
                <a:effectLst/>
                <a:latin typeface="+mn-lt"/>
                <a:ea typeface="+mn-ea"/>
                <a:cs typeface="+mn-cs"/>
              </a:rPr>
              <a:t>- </a:t>
            </a:r>
            <a:r>
              <a:rPr lang="fr-BE" sz="1200" kern="1200" dirty="0" err="1" smtClean="0">
                <a:solidFill>
                  <a:schemeClr val="tx1"/>
                </a:solidFill>
                <a:effectLst/>
                <a:latin typeface="+mn-lt"/>
                <a:ea typeface="+mn-ea"/>
                <a:cs typeface="+mn-cs"/>
              </a:rPr>
              <a:t>Apd</a:t>
            </a:r>
            <a:r>
              <a:rPr lang="fr-BE" sz="1200" kern="1200" dirty="0" smtClean="0">
                <a:solidFill>
                  <a:schemeClr val="tx1"/>
                </a:solidFill>
                <a:effectLst/>
                <a:latin typeface="+mn-lt"/>
                <a:ea typeface="+mn-ea"/>
                <a:cs typeface="+mn-cs"/>
              </a:rPr>
              <a:t> 2021, ce n’est plus MR Mgt-R/Ctl qui effectue le Ctl annuel de nos Cab HT mais la Firme B.T.V.</a:t>
            </a:r>
          </a:p>
          <a:p>
            <a:r>
              <a:rPr lang="fr-BE" sz="1200" kern="1200" dirty="0" smtClean="0">
                <a:solidFill>
                  <a:schemeClr val="tx1"/>
                </a:solidFill>
                <a:effectLst/>
                <a:latin typeface="+mn-lt"/>
                <a:ea typeface="+mn-ea"/>
                <a:cs typeface="+mn-cs"/>
              </a:rPr>
              <a:t>Pour rappel, B.T.V. (contrat 20IS001) réalise les Ctl </a:t>
            </a:r>
            <a:r>
              <a:rPr lang="fr-BE" sz="1200" kern="1200" dirty="0" err="1" smtClean="0">
                <a:solidFill>
                  <a:schemeClr val="tx1"/>
                </a:solidFill>
                <a:effectLst/>
                <a:latin typeface="+mn-lt"/>
                <a:ea typeface="+mn-ea"/>
                <a:cs typeface="+mn-cs"/>
              </a:rPr>
              <a:t>Leg</a:t>
            </a:r>
            <a:r>
              <a:rPr lang="fr-BE" sz="1200" kern="1200" dirty="0" smtClean="0">
                <a:solidFill>
                  <a:schemeClr val="tx1"/>
                </a:solidFill>
                <a:effectLst/>
                <a:latin typeface="+mn-lt"/>
                <a:ea typeface="+mn-ea"/>
                <a:cs typeface="+mn-cs"/>
              </a:rPr>
              <a:t> sur notre Base en auto gestion. Elle nous envoie son planning Trim que nous corrigeons et amendons. La différence entre son inventaire et le nôtre engendre pour l’instant quelques retards. (Voir tableau </a:t>
            </a:r>
            <a:r>
              <a:rPr lang="fr-BE" sz="1200" kern="1200" dirty="0" err="1" smtClean="0">
                <a:solidFill>
                  <a:schemeClr val="tx1"/>
                </a:solidFill>
                <a:effectLst/>
                <a:latin typeface="+mn-lt"/>
                <a:ea typeface="+mn-ea"/>
                <a:cs typeface="+mn-cs"/>
              </a:rPr>
              <a:t>StructureGen_Ctl_Leg</a:t>
            </a:r>
            <a:r>
              <a:rPr lang="fr-BE" sz="1200" kern="1200" dirty="0" smtClean="0">
                <a:solidFill>
                  <a:schemeClr val="tx1"/>
                </a:solidFill>
                <a:effectLst/>
                <a:latin typeface="+mn-lt"/>
                <a:ea typeface="+mn-ea"/>
                <a:cs typeface="+mn-cs"/>
              </a:rPr>
              <a:t>)</a:t>
            </a:r>
          </a:p>
          <a:p>
            <a:r>
              <a:rPr lang="fr-BE" sz="1200" u="none" kern="1200" dirty="0" smtClean="0">
                <a:solidFill>
                  <a:schemeClr val="tx1"/>
                </a:solidFill>
                <a:effectLst/>
                <a:latin typeface="+mn-lt"/>
                <a:ea typeface="+mn-ea"/>
                <a:cs typeface="+mn-cs"/>
              </a:rPr>
              <a:t>141140 Jan 21 (S. Verast) : </a:t>
            </a:r>
            <a:r>
              <a:rPr lang="fr-BE" sz="1200" kern="1200" dirty="0" smtClean="0">
                <a:solidFill>
                  <a:schemeClr val="tx1"/>
                </a:solidFill>
                <a:effectLst/>
                <a:latin typeface="+mn-lt"/>
                <a:ea typeface="+mn-ea"/>
                <a:cs typeface="+mn-cs"/>
              </a:rPr>
              <a:t>Lors des VLT (ou autres), le SLPPT est attentif au risque électrique et signale les dangers constatés : tableau électrique non fermé (à clef), fils dénudés, abimés, prises cassées, appareils électriques abimés, etc. </a:t>
            </a:r>
          </a:p>
          <a:p>
            <a:r>
              <a:rPr lang="fr-BE" dirty="0" smtClean="0"/>
              <a:t>181442 Mar 21 – S. Sluyers: </a:t>
            </a:r>
            <a:r>
              <a:rPr lang="fr-BE" sz="1200" kern="1200" dirty="0" smtClean="0">
                <a:solidFill>
                  <a:schemeClr val="tx1"/>
                </a:solidFill>
                <a:effectLst/>
                <a:latin typeface="+mn-lt"/>
                <a:ea typeface="+mn-ea"/>
                <a:cs typeface="+mn-cs"/>
              </a:rPr>
              <a:t>Tous les contrôles légaux sont à jour ou programmés. Les remises en conformités électriques sont rédigées et dans les mains du GE </a:t>
            </a:r>
            <a:r>
              <a:rPr lang="fr-BE" sz="1200" kern="1200" dirty="0" err="1" smtClean="0">
                <a:solidFill>
                  <a:schemeClr val="tx1"/>
                </a:solidFill>
                <a:effectLst/>
                <a:latin typeface="+mn-lt"/>
                <a:ea typeface="+mn-ea"/>
                <a:cs typeface="+mn-cs"/>
              </a:rPr>
              <a:t>Elec</a:t>
            </a:r>
            <a:r>
              <a:rPr lang="fr-BE" sz="1200" kern="1200" dirty="0" smtClean="0">
                <a:solidFill>
                  <a:schemeClr val="tx1"/>
                </a:solidFill>
                <a:effectLst/>
                <a:latin typeface="+mn-lt"/>
                <a:ea typeface="+mn-ea"/>
                <a:cs typeface="+mn-cs"/>
              </a:rPr>
              <a:t> (2Ech) mais seront réalisées suivant les budgets.</a:t>
            </a:r>
          </a:p>
          <a:p>
            <a:r>
              <a:rPr lang="fr-BE" sz="1200" kern="1200" dirty="0" smtClean="0">
                <a:solidFill>
                  <a:schemeClr val="tx1"/>
                </a:solidFill>
                <a:effectLst/>
                <a:latin typeface="+mn-lt"/>
                <a:ea typeface="+mn-ea"/>
                <a:cs typeface="+mn-cs"/>
              </a:rPr>
              <a:t>Pour tout autre problème rencontré (fils dénudés, coffrets ouverts ou abîmés,…), une WO doit être dirigées vers les 02QI (Infra 1Ech) et une intervention des électriciens du plateau s’en suivra.</a:t>
            </a:r>
          </a:p>
          <a:p>
            <a:r>
              <a:rPr lang="fr-BE" sz="1200" kern="1200" dirty="0" smtClean="0">
                <a:solidFill>
                  <a:schemeClr val="tx1"/>
                </a:solidFill>
                <a:effectLst/>
                <a:latin typeface="+mn-lt"/>
                <a:ea typeface="+mn-ea"/>
                <a:cs typeface="+mn-cs"/>
              </a:rPr>
              <a:t>281028 Mai 21 – R. Guillaume: pas de contrat </a:t>
            </a:r>
            <a:r>
              <a:rPr lang="fr-BE" sz="1200" kern="1200" dirty="0" err="1" smtClean="0">
                <a:solidFill>
                  <a:schemeClr val="tx1"/>
                </a:solidFill>
                <a:effectLst/>
                <a:latin typeface="+mn-lt"/>
                <a:ea typeface="+mn-ea"/>
                <a:cs typeface="+mn-cs"/>
              </a:rPr>
              <a:t>GEElec</a:t>
            </a:r>
            <a:r>
              <a:rPr lang="fr-BE" sz="1200" kern="1200" dirty="0" smtClean="0">
                <a:solidFill>
                  <a:schemeClr val="tx1"/>
                </a:solidFill>
                <a:effectLst/>
                <a:latin typeface="+mn-lt"/>
                <a:ea typeface="+mn-ea"/>
                <a:cs typeface="+mn-cs"/>
              </a:rPr>
              <a:t> avant Aou 21 au minimum et ce depuis début Jan 21 donc impossibilité de passer commande depuis début 2021</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11</a:t>
            </a:fld>
            <a:endParaRPr lang="fr-BE"/>
          </a:p>
        </p:txBody>
      </p:sp>
    </p:spTree>
    <p:extLst>
      <p:ext uri="{BB962C8B-B14F-4D97-AF65-F5344CB8AC3E}">
        <p14:creationId xmlns:p14="http://schemas.microsoft.com/office/powerpoint/2010/main" val="9536906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BE"/>
          </a:p>
        </p:txBody>
      </p:sp>
      <p:sp>
        <p:nvSpPr>
          <p:cNvPr id="4" name="Date Placeholder 3"/>
          <p:cNvSpPr>
            <a:spLocks noGrp="1"/>
          </p:cNvSpPr>
          <p:nvPr>
            <p:ph type="dt" sz="half" idx="10"/>
          </p:nvPr>
        </p:nvSpPr>
        <p:spPr/>
        <p:txBody>
          <a:bodyPr/>
          <a:lstStyle/>
          <a:p>
            <a:fld id="{CE69E2F7-54BD-448A-B026-AB63EDFD628A}" type="datetime1">
              <a:rPr lang="fr-BE" smtClean="0"/>
              <a:t>16/12/2021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4152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2642C-7A55-4878-8CBD-C16DB92CC94D}" type="datetime1">
              <a:rPr lang="fr-BE" smtClean="0"/>
              <a:t>16/12/2021</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3363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AC9788DB-A683-4775-9908-9F676FADF511}" type="datetime1">
              <a:rPr lang="fr-BE" smtClean="0"/>
              <a:t>16/12/2021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0244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26C8B73E-3E68-404D-8D6B-50349F05108A}" type="datetime1">
              <a:rPr lang="fr-BE" smtClean="0"/>
              <a:t>16/12/2021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109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F743EFD0-F2C4-4C3D-B38E-E84CAB018A1F}" type="datetime1">
              <a:rPr lang="fr-BE" smtClean="0"/>
              <a:t>16/12/2021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5101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BF8C7B-0091-4018-8293-D2A3E6DACFB9}" type="datetime1">
              <a:rPr lang="fr-BE" smtClean="0"/>
              <a:t>16/12/2021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8427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Date Placeholder 4"/>
          <p:cNvSpPr>
            <a:spLocks noGrp="1"/>
          </p:cNvSpPr>
          <p:nvPr>
            <p:ph type="dt" sz="half" idx="10"/>
          </p:nvPr>
        </p:nvSpPr>
        <p:spPr/>
        <p:txBody>
          <a:bodyPr/>
          <a:lstStyle/>
          <a:p>
            <a:fld id="{006FE3BB-A6B9-4A1F-8D84-21D580525029}" type="datetime1">
              <a:rPr lang="fr-BE" smtClean="0"/>
              <a:t>16/12/2021</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6761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7" name="Date Placeholder 6"/>
          <p:cNvSpPr>
            <a:spLocks noGrp="1"/>
          </p:cNvSpPr>
          <p:nvPr>
            <p:ph type="dt" sz="half" idx="10"/>
          </p:nvPr>
        </p:nvSpPr>
        <p:spPr/>
        <p:txBody>
          <a:bodyPr/>
          <a:lstStyle/>
          <a:p>
            <a:fld id="{B277FA99-7B71-4DA8-927E-3B930B028486}" type="datetime1">
              <a:rPr lang="fr-BE" smtClean="0"/>
              <a:t>16/12/2021</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8CC28852-9865-425A-AD48-1BA01D57BEBA}" type="slidenum">
              <a:rPr lang="fr-BE" smtClean="0"/>
              <a:t>‹#›</a:t>
            </a:fld>
            <a:endParaRPr lang="fr-BE"/>
          </a:p>
        </p:txBody>
      </p:sp>
      <p:pic>
        <p:nvPicPr>
          <p:cNvPr id="10"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8988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Date Placeholder 2"/>
          <p:cNvSpPr>
            <a:spLocks noGrp="1"/>
          </p:cNvSpPr>
          <p:nvPr>
            <p:ph type="dt" sz="half" idx="10"/>
          </p:nvPr>
        </p:nvSpPr>
        <p:spPr/>
        <p:txBody>
          <a:bodyPr/>
          <a:lstStyle/>
          <a:p>
            <a:fld id="{E731EB0A-D46A-49B9-A0B9-179D47C2BD23}" type="datetime1">
              <a:rPr lang="fr-BE" smtClean="0"/>
              <a:t>16/12/2021</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8CC28852-9865-425A-AD48-1BA01D57BEBA}" type="slidenum">
              <a:rPr lang="fr-BE" smtClean="0"/>
              <a:t>‹#›</a:t>
            </a:fld>
            <a:endParaRPr lang="fr-BE"/>
          </a:p>
        </p:txBody>
      </p:sp>
      <p:pic>
        <p:nvPicPr>
          <p:cNvPr id="6"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9228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16/12/2021</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5" name="Picture 9"/>
          <p:cNvPicPr>
            <a:picLocks noChangeAspect="1" noChangeArrowheads="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04248" y="2554991"/>
            <a:ext cx="756679" cy="116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255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16/12/2021</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3808" y="2564904"/>
            <a:ext cx="3384376" cy="3384376"/>
          </a:xfrm>
          <a:prstGeom prst="rect">
            <a:avLst/>
          </a:prstGeom>
        </p:spPr>
      </p:pic>
      <p:sp>
        <p:nvSpPr>
          <p:cNvPr id="10" name="Title 1"/>
          <p:cNvSpPr txBox="1">
            <a:spLocks/>
          </p:cNvSpPr>
          <p:nvPr userDrawn="1"/>
        </p:nvSpPr>
        <p:spPr bwMode="auto">
          <a:xfrm>
            <a:off x="457200" y="274638"/>
            <a:ext cx="8229600" cy="1143000"/>
          </a:xfrm>
          <a:prstGeom prst="rect">
            <a:avLst/>
          </a:prstGeom>
        </p:spPr>
        <p:txBody>
          <a:bodyPr vert="horz" lIns="91440" tIns="45720" rIns="91440" bIns="45720" rtlCol="0" anchor="ctr">
            <a:normAutofit/>
          </a:bodyPr>
          <a:lstStyle>
            <a:lvl1pPr algn="ctr">
              <a:spcBef>
                <a:spcPct val="0"/>
              </a:spcBef>
              <a:buNone/>
              <a:defRPr sz="4400">
                <a:latin typeface="+mj-lt"/>
                <a:ea typeface="+mj-ea"/>
                <a:cs typeface="+mj-cs"/>
              </a:defRPr>
            </a:lvl1pPr>
          </a:lstStyle>
          <a:p>
            <a:pPr lvl="0"/>
            <a:r>
              <a:rPr lang="fr-BE" dirty="0" smtClean="0"/>
              <a:t>Questions</a:t>
            </a:r>
            <a:endParaRPr lang="nl-BE" dirty="0"/>
          </a:p>
        </p:txBody>
      </p:sp>
      <p:pic>
        <p:nvPicPr>
          <p:cNvPr id="7" name="Picture 9"/>
          <p:cNvPicPr>
            <a:picLocks noChangeAspect="1" noChangeArrowheads="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726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26A38B-554D-47B9-B004-EFB4E55F3409}" type="datetime1">
              <a:rPr lang="fr-BE" smtClean="0"/>
              <a:t>16/12/2021</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6147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9862029A-3C00-4FAC-B384-6C5D398D3B19}" type="datetime1">
              <a:rPr lang="fr-BE" smtClean="0"/>
              <a:pPr/>
              <a:t>16/12/2021</a:t>
            </a:fld>
            <a:endParaRPr lang="fr-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fr-BE"/>
          </a:p>
        </p:txBody>
      </p:sp>
      <p:sp>
        <p:nvSpPr>
          <p:cNvPr id="6" name="Slide Number Placeholder 5"/>
          <p:cNvSpPr>
            <a:spLocks noGrp="1"/>
          </p:cNvSpPr>
          <p:nvPr>
            <p:ph type="sldNum" sz="quarter" idx="4"/>
          </p:nvPr>
        </p:nvSpPr>
        <p:spPr>
          <a:xfrm>
            <a:off x="6553200" y="6356350"/>
            <a:ext cx="1763216" cy="365125"/>
          </a:xfrm>
          <a:prstGeom prst="rect">
            <a:avLst/>
          </a:prstGeom>
        </p:spPr>
        <p:txBody>
          <a:bodyPr vert="horz" lIns="91440" tIns="45720" rIns="91440" bIns="45720" rtlCol="0" anchor="ctr"/>
          <a:lstStyle>
            <a:lvl1pPr algn="r">
              <a:defRPr sz="2400">
                <a:solidFill>
                  <a:schemeClr val="tx1"/>
                </a:solidFill>
              </a:defRPr>
            </a:lvl1pPr>
          </a:lstStyle>
          <a:p>
            <a:fld id="{8CC28852-9865-425A-AD48-1BA01D57BEBA}" type="slidenum">
              <a:rPr lang="fr-BE" smtClean="0"/>
              <a:pPr/>
              <a:t>‹#›</a:t>
            </a:fld>
            <a:endParaRPr lang="fr-BE"/>
          </a:p>
        </p:txBody>
      </p:sp>
    </p:spTree>
    <p:extLst>
      <p:ext uri="{BB962C8B-B14F-4D97-AF65-F5344CB8AC3E}">
        <p14:creationId xmlns:p14="http://schemas.microsoft.com/office/powerpoint/2010/main" val="1902795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file:///\\idcn.mil.intra\UnitData\2WTAC\9_ICS\INDIC\Steering\StructureGen_Ctl_Leg.xls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file:///\\idcn.mil.intra\UnitData\2WTAC\0_ORG\GPM\QUAL_MGNT\02.PREVENTION\Produits%20dangereux\Prod%20Dang%20FS.xlsx" TargetMode="External"/></Relationships>
</file>

<file path=ppt/slides/_rels/slide1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10/Pages/home.asp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units.mil.intra/sites/2WTac/Documents/Environnement/06-Communication%20et%20formation%20environnementale/6.1-Rapport%20annuel%20environemental%20RAE/RAE%202020.pdf" TargetMode="External"/><Relationship Id="rId5" Type="http://schemas.openxmlformats.org/officeDocument/2006/relationships/hyperlink" Target="https://dekast.mil.intra/Records/ArchiefLijn/942/CHOD/2021/20210921_IU_21-50179554-Reprise%20visite%20annuelle%20des%20lieux%20de%20travail.docx" TargetMode="External"/><Relationship Id="rId4" Type="http://schemas.openxmlformats.org/officeDocument/2006/relationships/hyperlink" Target="http://units.mil.intra/sites/DGHWB/SIPPT_IDPBW_Risk_Management/LDPBW_SLPPT10/Rondgangen%20per%20Eenheid/Forms/AllItems.aspx?RootFolder=%2Fsites%2FDGHWB%2FSIPPT%5FIDPBW%5FRisk%5FManagement%2FLDPBW%5FSLPPT10%2FRondgangen%20per%20Eenheid%2F2020&amp;FolderCTID=0x012000EC92D0B372A8414F833C54E570DC8DE3&amp;View=%7bD8B5CC49-3978-4DF2-A24D-10ED900DE78F%7d"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file:///\\idcn.mil.intra\UnitData\2WTAC\0_WB\SLPPT\CCB\CCB%202021\CCB10%2001%20du%2031%20mars%2021\rapport%20annuel%20SLPPT%2010%20%202020.do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file:///\\idcn.mil.intra\UnitData\2WTAC\9_ICS\INDIC\Steering\StructureGen_Ctl_Leg.xlsx" TargetMode="External"/><Relationship Id="rId4" Type="http://schemas.openxmlformats.org/officeDocument/2006/relationships/hyperlink" Target="file:///\\idcn.mil.intra\UnitData\2WTAC\0_WB\SLPPT\CCB\CCB%202021\" TargetMode="External"/></Relationships>
</file>

<file path=ppt/slides/_rels/slide1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file:///\\idcn.mil.intra\UnitData\2WTAC\0_SAFETY\ANTI_FEU\EXERCICE%20EVAC\exercices%202021\Sit%20Ex%20Incendie%202021.xlsx" TargetMode="External"/></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ekast.mil.intra/Records/ArchiefLijn/152/2020/20201116_IU_20-50219778-Impl%C3%A9mentation%20du%20PGP%20dans%20le%20PLP.docx" TargetMode="External"/><Relationship Id="rId2" Type="http://schemas.openxmlformats.org/officeDocument/2006/relationships/hyperlink" Target="https://intranet.mil.intra/sites/CHOD/CHOD_Refertes_F/Plan%20global%20de%20pr&#233;vention%202021-2025%20-%20Plan%20annuel%20d'action%202021.aspx"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ekast.mil.intra/Records/ArchiefLijn/11/MRC&amp;I/2020/20200410_BU_20-50076783-Contr%C3%B4leAnnuel.docx" TargetMode="External"/><Relationship Id="rId7" Type="http://schemas.openxmlformats.org/officeDocument/2006/relationships/hyperlink" Target="https://dekast.mil.intra/Records/ArchiefLijn/674/MRC&amp;I/2021/20210323_IU_21-50056066-Florennes-D%C3%A9samiantage-G10-Fin_de_Tvx.doc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qrnode.mil.intra/MRE/Reports/" TargetMode="External"/><Relationship Id="rId5" Type="http://schemas.openxmlformats.org/officeDocument/2006/relationships/hyperlink" Target="https://intranet.mil.intra/sites/Mat/Infra/IDm/Pages/Domain-Documents.aspx?View=%7bA023A21F-C647-488F-B0A9-129FF3E73220%7d&amp;SelectedID=5" TargetMode="External"/><Relationship Id="rId4" Type="http://schemas.openxmlformats.org/officeDocument/2006/relationships/hyperlink" Target="https://dekast.mil.intra/Records/ArchiefLijn/11/2%20W%20Tac/2021/20210426_IU_21-50082848-Contr%C3%B4le%20de%20l'%C3%A9tat%20de%20l'amiante.pdf"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dekast.mil.intra/Records/ArchiefLijn/965/2019/?activation=TzoyMjoicm1zXHJmaVxBY3RpdmF0aW9uQ29kZSI6Mjp7czo0OiJwYXRoIjtzOjEyNToiL1JlY29yZHMvQXJjaGllZkxpam4vOTY1LzIwMTkvMjAxOTEyMDZfQlJfMTktNTAyODk5MzVfRmxvcmVubmVzIC0gMlcgVGFjIC0gaW5zcGVjdGlvbiBwcm9hY3RpZXZlIGR1IGJpZW4gw6p0cmUgYXUgdHJhdmFpbC5wZGYiO3M6Mzoia2V5IjtzOjQwOiIyODkwODVkOTMxMTNhMWIzMzljYzI4MjZlNzdkYmM3NjIzNDIzOWRhIjt9"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file:///\\idcn.mil.intra\UnitData\2WTAC\0_WB\SLPPT\Suivi%20actions%20ILE\Suivi%20Audit%20ILE%202019%20et%20incident%20H70.xlsx" TargetMode="External"/><Relationship Id="rId4" Type="http://schemas.openxmlformats.org/officeDocument/2006/relationships/hyperlink" Target="file:///\\idcn.mil.intra\UnitData\2WTAC\0_WB\SLPPT\Suivi%20actions%20ILE"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file:///\\idcn.mil.intra\unitdata\2WTAC\9_ICS\INDIC\Steering\AccidentsDeTravail2020.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dekast.mil.intra/Records/ArchiefLijn/152/2021/20210113_IU_21-50004832-Implementatie%20GPPJAP_INP%20-%20for%20merge.docx" TargetMode="External"/><Relationship Id="rId5" Type="http://schemas.openxmlformats.org/officeDocument/2006/relationships/hyperlink" Target="file:///\\idcn.mil.intra\UnitData\2WTAC\9_DIR\2WTAC\01.GID-2W\ACOT-GID-AIRPLAN-AEXX-852_F.docx" TargetMode="External"/><Relationship Id="rId4" Type="http://schemas.openxmlformats.org/officeDocument/2006/relationships/hyperlink" Target="file:///\\idcn.mil.intra\UnitData\2WTAC\9_DIR\2WTAC\01.GID-2W\ACOT-GID-AIRPLAN-AEXX-851_F.docx" TargetMode="External"/></Relationships>
</file>

<file path=ppt/slides/_rels/slide2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s://dekast.mil.intra/Records/ArchiefLijn/158/2021/20210414_IU_21-50067887-Pr%C3%A9vention%20silice.docx" TargetMode="External"/><Relationship Id="rId4" Type="http://schemas.openxmlformats.org/officeDocument/2006/relationships/hyperlink" Target="file:///\\idcn.mil.intra\UnitData\2WTAC\0_ORG\GPM\QUAL_MGNT\02.PREVENTION\Produits%20dangereux\Prod%20Dang%20FS.xlsx"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intranet.mil.intra/sites/Portal/Documents/2021/20210309_DGHWB_CampagneOSGW_01_F.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intranet.mil.intra/sites/EDir/ACOSWB/Documents%20Convertis/Directives/SPS/ACWB-SPS-WRKPR-009_F.doc"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intranet.mil.intra/sites/Mat/Infra/MRCI/3DLog/Pages/Ateliers.aspx" TargetMode="External"/><Relationship Id="rId7" Type="http://schemas.openxmlformats.org/officeDocument/2006/relationships/hyperlink" Target="file:///\\idcn.mil.intra\UnitData\2WTAC\9_ICS\INDIC\Steering\tableau%20de%20bord%20WB@FS.xls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file:///\\idcn.mil.intra\UnitData\2WTAC\0_WB\SLPPT\CCB\CCB%202020\CCB%2022%20Sep%202020\Inventaire%20ateliers%20reconnus%20-%20Inventaris%20erkende%20werkplaatsen.xlsx" TargetMode="External"/><Relationship Id="rId5" Type="http://schemas.openxmlformats.org/officeDocument/2006/relationships/hyperlink" Target="http://units.mil.intra/sites/2WTac/Pages/Environnement.aspx?RootFolder=%2Fsites%2F2WTac%2FDocuments%2FEnvironnement%2F22%2DDossier%20d%27atelier&amp;FolderCTID=0x012000A84F6A95850A274DB3127A9B03DF12C1&amp;View=%7b1A7E4ABD-33F4-43B2-BE10-CE6051518E4F%7d" TargetMode="External"/><Relationship Id="rId4" Type="http://schemas.openxmlformats.org/officeDocument/2006/relationships/hyperlink" Target="https://shpapps.mil.intra/sites/EDR/Publications/DGMR-SPS-DSINFR-IDXX-002_F_E001_R000.PD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file:///\\idcn.mil.intra\UnitData\2WTAC\0_WB\SLPPT\CCB\CCB%202020\DEC%202020\Situation%2010%20Dec%202020%20FPT%20FF.xls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file:///\\idcn.mil.intra\UnitData\2WTAC\0_WB\SLPPT\08.FICHE_DE_FONCTION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1</a:t>
            </a:fld>
            <a:endParaRPr lang="fr-BE"/>
          </a:p>
        </p:txBody>
      </p:sp>
      <p:sp>
        <p:nvSpPr>
          <p:cNvPr id="7" name="Text Box 4"/>
          <p:cNvSpPr txBox="1">
            <a:spLocks noChangeArrowheads="1"/>
          </p:cNvSpPr>
          <p:nvPr/>
        </p:nvSpPr>
        <p:spPr bwMode="auto">
          <a:xfrm>
            <a:off x="2069331" y="1772816"/>
            <a:ext cx="5771854" cy="523220"/>
          </a:xfrm>
          <a:prstGeom prst="rect">
            <a:avLst/>
          </a:prstGeom>
          <a:noFill/>
          <a:ln w="9525">
            <a:noFill/>
            <a:miter lim="800000"/>
            <a:headEnd/>
            <a:tailEnd/>
          </a:ln>
        </p:spPr>
        <p:txBody>
          <a:bodyPr wrap="square">
            <a:spAutoFit/>
          </a:bodyPr>
          <a:lstStyle/>
          <a:p>
            <a:pPr algn="ctr">
              <a:spcBef>
                <a:spcPct val="50000"/>
              </a:spcBef>
            </a:pPr>
            <a:r>
              <a:rPr lang="en-GB" sz="2800" b="1" dirty="0" smtClean="0">
                <a:solidFill>
                  <a:srgbClr val="000000"/>
                </a:solidFill>
                <a:latin typeface="Courier New" pitchFamily="49" charset="0"/>
              </a:rPr>
              <a:t>Plan Local de </a:t>
            </a:r>
            <a:r>
              <a:rPr lang="en-GB" sz="2800" b="1" dirty="0" err="1" smtClean="0">
                <a:solidFill>
                  <a:srgbClr val="000000"/>
                </a:solidFill>
                <a:latin typeface="Courier New" pitchFamily="49" charset="0"/>
              </a:rPr>
              <a:t>Prévention</a:t>
            </a:r>
            <a:endParaRPr lang="en-GB" sz="2800" b="1" dirty="0" smtClean="0">
              <a:solidFill>
                <a:srgbClr val="FF0000"/>
              </a:solidFill>
              <a:latin typeface="Courier New" pitchFamily="49" charset="0"/>
            </a:endParaRPr>
          </a:p>
        </p:txBody>
      </p:sp>
      <p:sp>
        <p:nvSpPr>
          <p:cNvPr id="8" name="Text Box 5"/>
          <p:cNvSpPr txBox="1">
            <a:spLocks noChangeArrowheads="1"/>
          </p:cNvSpPr>
          <p:nvPr/>
        </p:nvSpPr>
        <p:spPr bwMode="auto">
          <a:xfrm>
            <a:off x="2069331" y="2644126"/>
            <a:ext cx="4225107" cy="661720"/>
          </a:xfrm>
          <a:prstGeom prst="rect">
            <a:avLst/>
          </a:prstGeom>
          <a:noFill/>
          <a:ln w="9525">
            <a:noFill/>
            <a:miter lim="800000"/>
            <a:headEnd/>
            <a:tailEnd/>
          </a:ln>
        </p:spPr>
        <p:txBody>
          <a:bodyPr wrap="square">
            <a:spAutoFit/>
          </a:bodyPr>
          <a:lstStyle/>
          <a:p>
            <a:pPr>
              <a:spcBef>
                <a:spcPct val="50000"/>
              </a:spcBef>
            </a:pPr>
            <a:r>
              <a:rPr lang="fr-BE" sz="1600" b="1" dirty="0" smtClean="0">
                <a:solidFill>
                  <a:srgbClr val="000000"/>
                </a:solidFill>
                <a:latin typeface="Courier New" pitchFamily="49" charset="0"/>
              </a:rPr>
              <a:t>Vincent DEFLEUR </a:t>
            </a:r>
            <a:r>
              <a:rPr lang="fr-BE" sz="1600" dirty="0" smtClean="0">
                <a:solidFill>
                  <a:srgbClr val="000000"/>
                </a:solidFill>
                <a:latin typeface="Courier New" pitchFamily="49" charset="0"/>
              </a:rPr>
              <a:t>Cdt d’Avi</a:t>
            </a:r>
            <a:r>
              <a:rPr lang="fr-BE" sz="1600" b="1" dirty="0" smtClean="0">
                <a:solidFill>
                  <a:srgbClr val="000000"/>
                </a:solidFill>
                <a:latin typeface="Courier New" pitchFamily="49" charset="0"/>
              </a:rPr>
              <a:t> </a:t>
            </a:r>
          </a:p>
          <a:p>
            <a:pPr>
              <a:spcBef>
                <a:spcPct val="50000"/>
              </a:spcBef>
            </a:pPr>
            <a:r>
              <a:rPr lang="fr-BE" sz="1400" dirty="0" smtClean="0">
                <a:solidFill>
                  <a:srgbClr val="000000"/>
                </a:solidFill>
                <a:latin typeface="Courier New" pitchFamily="49" charset="0"/>
              </a:rPr>
              <a:t>2 W Tac (Offr Synth)</a:t>
            </a:r>
            <a:endParaRPr lang="fr-BE" sz="1400" dirty="0">
              <a:solidFill>
                <a:srgbClr val="000000"/>
              </a:solidFill>
              <a:latin typeface="Courier New" pitchFamily="49" charset="0"/>
              <a:sym typeface="Wingdings" pitchFamily="2" charset="2"/>
            </a:endParaRPr>
          </a:p>
        </p:txBody>
      </p:sp>
      <p:sp>
        <p:nvSpPr>
          <p:cNvPr id="9" name="Text Box 6"/>
          <p:cNvSpPr txBox="1">
            <a:spLocks noChangeArrowheads="1"/>
          </p:cNvSpPr>
          <p:nvPr/>
        </p:nvSpPr>
        <p:spPr bwMode="auto">
          <a:xfrm>
            <a:off x="2027238" y="3496155"/>
            <a:ext cx="4267200" cy="336550"/>
          </a:xfrm>
          <a:prstGeom prst="rect">
            <a:avLst/>
          </a:prstGeom>
          <a:noFill/>
          <a:ln w="9525">
            <a:noFill/>
            <a:miter lim="800000"/>
            <a:headEnd/>
            <a:tailEnd/>
          </a:ln>
        </p:spPr>
        <p:txBody>
          <a:bodyPr>
            <a:spAutoFit/>
          </a:bodyPr>
          <a:lstStyle/>
          <a:p>
            <a:pPr>
              <a:spcBef>
                <a:spcPct val="50000"/>
              </a:spcBef>
            </a:pPr>
            <a:r>
              <a:rPr lang="nl-BE" sz="1600" dirty="0" smtClean="0">
                <a:solidFill>
                  <a:srgbClr val="000000"/>
                </a:solidFill>
                <a:latin typeface="Courier New" pitchFamily="49" charset="0"/>
              </a:rPr>
              <a:t>22/12/2021</a:t>
            </a:r>
            <a:endParaRPr lang="en-GB" sz="1600" dirty="0">
              <a:solidFill>
                <a:srgbClr val="000000"/>
              </a:solidFill>
              <a:latin typeface="Courier New" pitchFamily="49" charset="0"/>
            </a:endParaRPr>
          </a:p>
        </p:txBody>
      </p:sp>
    </p:spTree>
    <p:extLst>
      <p:ext uri="{BB962C8B-B14F-4D97-AF65-F5344CB8AC3E}">
        <p14:creationId xmlns:p14="http://schemas.microsoft.com/office/powerpoint/2010/main" val="3854856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95187307"/>
              </p:ext>
            </p:extLst>
          </p:nvPr>
        </p:nvGraphicFramePr>
        <p:xfrm>
          <a:off x="0" y="1417642"/>
          <a:ext cx="9144000" cy="5220294"/>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5132">
                <a:tc rowSpan="4">
                  <a:txBody>
                    <a:bodyPr/>
                    <a:lstStyle/>
                    <a:p>
                      <a:r>
                        <a:rPr lang="fr-BE" sz="1400" dirty="0" smtClean="0"/>
                        <a:t>21-MR-02 – Plan de gestion légionnelle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21-2W-08</a:t>
                      </a:r>
                      <a:endParaRPr lang="fr-BE" sz="1400" b="1" dirty="0" smtClean="0"/>
                    </a:p>
                  </a:txBody>
                  <a:tcPr/>
                </a:tc>
                <a:tc rowSpan="4">
                  <a:txBody>
                    <a:bodyPr/>
                    <a:lstStyle/>
                    <a:p>
                      <a:r>
                        <a:rPr lang="fr-BE" sz="1400" dirty="0" smtClean="0"/>
                        <a:t>Prévenir la contamination en prenant des mesures préventives efficace et en mettant en place les mesures nécessaires pour intervenir</a:t>
                      </a:r>
                      <a:r>
                        <a:rPr lang="fr-BE" sz="1400" baseline="0" dirty="0" smtClean="0"/>
                        <a:t> en cas de contamination dans une installation</a:t>
                      </a:r>
                      <a:endParaRPr lang="fr-BE" sz="1400" dirty="0" smtClean="0"/>
                    </a:p>
                  </a:txBody>
                  <a:tcPr/>
                </a:tc>
                <a:tc>
                  <a:txBody>
                    <a:bodyPr/>
                    <a:lstStyle/>
                    <a:p>
                      <a:r>
                        <a:rPr lang="fr-BE" sz="1400" dirty="0" smtClean="0"/>
                        <a:t>Disposer pour chaque Qu d’un LGB</a:t>
                      </a:r>
                      <a:r>
                        <a:rPr lang="fr-BE" sz="1400" baseline="0" dirty="0" smtClean="0"/>
                        <a:t> (en </a:t>
                      </a:r>
                      <a:r>
                        <a:rPr lang="fr-BE" sz="1400" baseline="0" dirty="0" err="1" smtClean="0"/>
                        <a:t>fct</a:t>
                      </a:r>
                      <a:r>
                        <a:rPr lang="fr-BE" sz="1400" baseline="0" dirty="0" smtClean="0"/>
                        <a:t> du </a:t>
                      </a:r>
                      <a:r>
                        <a:rPr lang="fr-BE" sz="1400" baseline="0" dirty="0" err="1" smtClean="0"/>
                        <a:t>risk</a:t>
                      </a:r>
                      <a:r>
                        <a:rPr lang="fr-BE" sz="1400" baseline="0" dirty="0" smtClean="0"/>
                        <a:t>) : </a:t>
                      </a:r>
                      <a:r>
                        <a:rPr lang="fr-BE" sz="1400" baseline="0" dirty="0" err="1" smtClean="0"/>
                        <a:t>Prio</a:t>
                      </a:r>
                      <a:r>
                        <a:rPr lang="fr-BE" sz="1400" baseline="0" dirty="0" smtClean="0"/>
                        <a:t> 1 (crèches + Med), </a:t>
                      </a:r>
                      <a:r>
                        <a:rPr lang="fr-BE" sz="1400" baseline="0" dirty="0" err="1" smtClean="0"/>
                        <a:t>Prio</a:t>
                      </a:r>
                      <a:r>
                        <a:rPr lang="fr-BE" sz="1400" baseline="0" dirty="0" smtClean="0"/>
                        <a:t> 2 Logt + Sport, </a:t>
                      </a:r>
                      <a:r>
                        <a:rPr lang="fr-BE" sz="1400" baseline="0" dirty="0" err="1" smtClean="0"/>
                        <a:t>Prio</a:t>
                      </a:r>
                      <a:r>
                        <a:rPr lang="fr-BE" sz="1400" baseline="0" dirty="0" smtClean="0"/>
                        <a:t> 3 (autres BM avec Infra douche)</a:t>
                      </a:r>
                      <a:endParaRPr lang="fr-BE" sz="1400" dirty="0" smtClean="0"/>
                    </a:p>
                  </a:txBody>
                  <a:tcPr/>
                </a:tc>
                <a:tc>
                  <a:txBody>
                    <a:bodyPr/>
                    <a:lstStyle/>
                    <a:p>
                      <a:r>
                        <a:rPr lang="fr-BE" sz="1400" dirty="0" smtClean="0"/>
                        <a:t>Updates contrats + </a:t>
                      </a:r>
                      <a:r>
                        <a:rPr lang="fr-BE" sz="1400" dirty="0" err="1" smtClean="0"/>
                        <a:t>Prev</a:t>
                      </a:r>
                      <a:r>
                        <a:rPr lang="fr-BE" sz="1400" dirty="0" smtClean="0"/>
                        <a:t> dans les nouveaux projets</a:t>
                      </a:r>
                    </a:p>
                  </a:txBody>
                  <a:tcPr/>
                </a:tc>
                <a:tc>
                  <a:txBody>
                    <a:bodyPr/>
                    <a:lstStyle/>
                    <a:p>
                      <a:pPr marL="0" algn="l" defTabSz="914400" rtl="0" eaLnBrk="1" latinLnBrk="0" hangingPunct="1"/>
                      <a:r>
                        <a:rPr lang="fr-BE" sz="1400" kern="1200" dirty="0" err="1" smtClean="0">
                          <a:solidFill>
                            <a:schemeClr val="dk1"/>
                          </a:solidFill>
                          <a:latin typeface="+mn-lt"/>
                          <a:ea typeface="+mn-ea"/>
                          <a:cs typeface="+mn-cs"/>
                        </a:rPr>
                        <a:t>MatMan</a:t>
                      </a:r>
                      <a:r>
                        <a:rPr lang="fr-BE" sz="1400" kern="1200" dirty="0" smtClean="0">
                          <a:solidFill>
                            <a:schemeClr val="dk1"/>
                          </a:solidFill>
                          <a:latin typeface="+mn-lt"/>
                          <a:ea typeface="+mn-ea"/>
                          <a:cs typeface="+mn-cs"/>
                        </a:rPr>
                        <a:t> (2020)</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72996">
                <a:tc vMerge="1">
                  <a:txBody>
                    <a:bodyPr/>
                    <a:lstStyle/>
                    <a:p>
                      <a:endParaRPr lang="fr-BE"/>
                    </a:p>
                  </a:txBody>
                  <a:tcPr/>
                </a:tc>
                <a:tc vMerge="1">
                  <a:txBody>
                    <a:bodyPr/>
                    <a:lstStyle/>
                    <a:p>
                      <a:endParaRPr lang="fr-BE"/>
                    </a:p>
                  </a:txBody>
                  <a:tcPr/>
                </a:tc>
                <a:tc>
                  <a:txBody>
                    <a:bodyPr/>
                    <a:lstStyle/>
                    <a:p>
                      <a:r>
                        <a:rPr lang="fr-BE" sz="1400" dirty="0" smtClean="0"/>
                        <a:t>Prévoir un volet </a:t>
                      </a:r>
                      <a:r>
                        <a:rPr lang="fr-BE" sz="1400" dirty="0" err="1" smtClean="0"/>
                        <a:t>Prev</a:t>
                      </a:r>
                      <a:r>
                        <a:rPr lang="fr-BE" sz="1400" dirty="0" smtClean="0"/>
                        <a:t> pour tout nouveau BM et rénovation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Rationaliser patrimoine douches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Comd Qu (2021)</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err="1" smtClean="0"/>
                        <a:t>MeO</a:t>
                      </a:r>
                      <a:r>
                        <a:rPr lang="fr-BE" sz="1400" dirty="0" smtClean="0"/>
                        <a:t> mesures </a:t>
                      </a:r>
                      <a:r>
                        <a:rPr lang="fr-BE" sz="1400" dirty="0" err="1" smtClean="0"/>
                        <a:t>Prev</a:t>
                      </a:r>
                      <a:r>
                        <a:rPr lang="fr-BE" sz="1400" dirty="0" smtClean="0"/>
                        <a:t> structurelle</a:t>
                      </a:r>
                      <a:r>
                        <a:rPr lang="fr-BE" sz="1400" baseline="0" dirty="0" smtClean="0"/>
                        <a:t> et élaborer plans d’assainissement des douches pour tous les BM</a:t>
                      </a:r>
                      <a:endParaRPr lang="fr-BE" sz="1400" dirty="0" smtClean="0"/>
                    </a:p>
                  </a:txBody>
                  <a:tcPr/>
                </a:tc>
                <a:tc>
                  <a:txBody>
                    <a:bodyPr/>
                    <a:lstStyle/>
                    <a:p>
                      <a:r>
                        <a:rPr lang="fr-BE" sz="1400" kern="1200" dirty="0" smtClean="0">
                          <a:solidFill>
                            <a:schemeClr val="dk1"/>
                          </a:solidFill>
                          <a:latin typeface="+mn-lt"/>
                          <a:ea typeface="+mn-ea"/>
                          <a:cs typeface="+mn-cs"/>
                        </a:rPr>
                        <a:t>Commander</a:t>
                      </a:r>
                      <a:r>
                        <a:rPr lang="fr-BE" sz="1400" kern="1200" baseline="0" dirty="0" smtClean="0">
                          <a:solidFill>
                            <a:schemeClr val="dk1"/>
                          </a:solidFill>
                          <a:latin typeface="+mn-lt"/>
                          <a:ea typeface="+mn-ea"/>
                          <a:cs typeface="+mn-cs"/>
                        </a:rPr>
                        <a:t> les LBP nécessaires</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1Ech en collaboration avec 2Ech et firme civile</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Développer solutions lorsque installations sanitaires</a:t>
                      </a:r>
                      <a:r>
                        <a:rPr lang="fr-BE" sz="1400" baseline="0" dirty="0" smtClean="0"/>
                        <a:t> sont temporairement indisponibles</a:t>
                      </a:r>
                      <a:endParaRPr lang="fr-BE" sz="1400" dirty="0" smtClean="0"/>
                    </a:p>
                  </a:txBody>
                  <a:tcPr/>
                </a:tc>
                <a:tc>
                  <a:txBody>
                    <a:bodyPr/>
                    <a:lstStyle/>
                    <a:p>
                      <a:r>
                        <a:rPr lang="fr-BE" sz="1400" kern="1200" dirty="0" smtClean="0">
                          <a:solidFill>
                            <a:schemeClr val="dk1"/>
                          </a:solidFill>
                          <a:latin typeface="+mn-lt"/>
                          <a:ea typeface="+mn-ea"/>
                          <a:cs typeface="+mn-cs"/>
                        </a:rPr>
                        <a:t>Exécuter</a:t>
                      </a:r>
                      <a:r>
                        <a:rPr lang="fr-BE" sz="1400" kern="1200" baseline="0" dirty="0" smtClean="0">
                          <a:solidFill>
                            <a:schemeClr val="dk1"/>
                          </a:solidFill>
                          <a:latin typeface="+mn-lt"/>
                          <a:ea typeface="+mn-ea"/>
                          <a:cs typeface="+mn-cs"/>
                        </a:rPr>
                        <a:t> des </a:t>
                      </a:r>
                      <a:r>
                        <a:rPr lang="fr-BE" sz="1400" kern="1200" baseline="0" dirty="0" err="1" smtClean="0">
                          <a:solidFill>
                            <a:schemeClr val="dk1"/>
                          </a:solidFill>
                          <a:latin typeface="+mn-lt"/>
                          <a:ea typeface="+mn-ea"/>
                          <a:cs typeface="+mn-cs"/>
                        </a:rPr>
                        <a:t>surveys</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 locaux dans les Qu (en continu)</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10</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632180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21-MR-03</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07737803"/>
              </p:ext>
            </p:extLst>
          </p:nvPr>
        </p:nvGraphicFramePr>
        <p:xfrm>
          <a:off x="0" y="1417643"/>
          <a:ext cx="9144000" cy="5336452"/>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272453">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04191">
                <a:tc rowSpan="4">
                  <a:txBody>
                    <a:bodyPr/>
                    <a:lstStyle/>
                    <a:p>
                      <a:r>
                        <a:rPr lang="fr-BE" sz="1400" dirty="0" smtClean="0"/>
                        <a:t>21-MR-03 – Sécurité électrique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txBody>
                  <a:tcPr/>
                </a:tc>
                <a:tc rowSpan="4">
                  <a:txBody>
                    <a:bodyPr/>
                    <a:lstStyle/>
                    <a:p>
                      <a:r>
                        <a:rPr lang="fr-BE" sz="1400" dirty="0" smtClean="0"/>
                        <a:t>Améliorer</a:t>
                      </a:r>
                      <a:r>
                        <a:rPr lang="fr-BE" sz="1400" baseline="0" dirty="0" smtClean="0"/>
                        <a:t> la sécurité </a:t>
                      </a:r>
                      <a:r>
                        <a:rPr lang="fr-BE" sz="1400" baseline="0" dirty="0" err="1" smtClean="0"/>
                        <a:t>Elec</a:t>
                      </a:r>
                      <a:r>
                        <a:rPr lang="fr-BE" sz="1400" baseline="0" dirty="0" smtClean="0"/>
                        <a:t> sans son ensemble par des actions ciblées dans le but d’éliminer les non-conformités dans un délai raisonnable</a:t>
                      </a:r>
                      <a:endParaRPr lang="fr-BE" sz="1400" dirty="0" smtClean="0"/>
                    </a:p>
                  </a:txBody>
                  <a:tcPr/>
                </a:tc>
                <a:tc>
                  <a:txBody>
                    <a:bodyPr/>
                    <a:lstStyle/>
                    <a:p>
                      <a:r>
                        <a:rPr lang="fr-BE" sz="1400" dirty="0" smtClean="0"/>
                        <a:t>Inventaire correct et complet des installations</a:t>
                      </a:r>
                    </a:p>
                  </a:txBody>
                  <a:tcPr/>
                </a:tc>
                <a:tc rowSpan="4">
                  <a:txBody>
                    <a:bodyPr/>
                    <a:lstStyle/>
                    <a:p>
                      <a:r>
                        <a:rPr lang="fr-BE" sz="1400" dirty="0" smtClean="0"/>
                        <a:t>SharePoint CMI, ILIAS, Office </a:t>
                      </a:r>
                      <a:r>
                        <a:rPr lang="fr-BE" sz="1400" dirty="0" err="1" smtClean="0"/>
                        <a:t>tools</a:t>
                      </a:r>
                      <a:r>
                        <a:rPr lang="fr-BE" sz="1400" dirty="0" smtClean="0"/>
                        <a:t> pour la constitution d’outils, templates, dossiers exemples</a:t>
                      </a:r>
                    </a:p>
                    <a:p>
                      <a:endParaRPr lang="fr-BE" sz="1400" dirty="0" smtClean="0"/>
                    </a:p>
                    <a:p>
                      <a:r>
                        <a:rPr lang="fr-BE" sz="1400" kern="1200" dirty="0" smtClean="0">
                          <a:solidFill>
                            <a:schemeClr val="tx1"/>
                          </a:solidFill>
                          <a:effectLst/>
                          <a:latin typeface="+mn-lt"/>
                          <a:ea typeface="+mn-ea"/>
                          <a:cs typeface="+mn-cs"/>
                        </a:rPr>
                        <a:t>Pas de contrat </a:t>
                      </a:r>
                      <a:r>
                        <a:rPr lang="fr-BE" sz="1400" kern="1200" dirty="0" err="1" smtClean="0">
                          <a:solidFill>
                            <a:schemeClr val="tx1"/>
                          </a:solidFill>
                          <a:effectLst/>
                          <a:latin typeface="+mn-lt"/>
                          <a:ea typeface="+mn-ea"/>
                          <a:cs typeface="+mn-cs"/>
                        </a:rPr>
                        <a:t>GEElec</a:t>
                      </a:r>
                      <a:r>
                        <a:rPr lang="fr-BE" sz="1400" kern="1200" dirty="0" smtClean="0">
                          <a:solidFill>
                            <a:schemeClr val="tx1"/>
                          </a:solidFill>
                          <a:effectLst/>
                          <a:latin typeface="+mn-lt"/>
                          <a:ea typeface="+mn-ea"/>
                          <a:cs typeface="+mn-cs"/>
                        </a:rPr>
                        <a:t> avant minimum Aou 21 </a:t>
                      </a:r>
                      <a:endParaRPr lang="fr-BE" sz="1400" dirty="0" smtClean="0">
                        <a:solidFill>
                          <a:schemeClr val="tx1"/>
                        </a:solidFill>
                      </a:endParaRPr>
                    </a:p>
                  </a:txBody>
                  <a:tcPr/>
                </a:tc>
                <a:tc rowSpan="4">
                  <a:txBody>
                    <a:bodyPr/>
                    <a:lstStyle/>
                    <a:p>
                      <a:pPr marL="0" algn="l" defTabSz="914400" rtl="0" eaLnBrk="1" latinLnBrk="0" hangingPunct="1"/>
                      <a:r>
                        <a:rPr lang="fr-BE" sz="1400" kern="1200" dirty="0" smtClean="0">
                          <a:solidFill>
                            <a:schemeClr val="dk1"/>
                          </a:solidFill>
                          <a:latin typeface="+mn-lt"/>
                          <a:ea typeface="+mn-ea"/>
                          <a:cs typeface="+mn-cs"/>
                        </a:rPr>
                        <a:t>MR-Mgt/R, SPPT-MR, MR-C&amp;I-I, CC Infra, MR-Sys-S</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219209">
                <a:tc vMerge="1">
                  <a:txBody>
                    <a:bodyPr/>
                    <a:lstStyle/>
                    <a:p>
                      <a:endParaRPr lang="fr-BE"/>
                    </a:p>
                  </a:txBody>
                  <a:tcPr/>
                </a:tc>
                <a:tc vMerge="1">
                  <a:txBody>
                    <a:bodyPr/>
                    <a:lstStyle/>
                    <a:p>
                      <a:endParaRPr lang="fr-BE"/>
                    </a:p>
                  </a:txBody>
                  <a:tcPr/>
                </a:tc>
                <a:tc>
                  <a:txBody>
                    <a:bodyPr/>
                    <a:lstStyle/>
                    <a:p>
                      <a:r>
                        <a:rPr lang="fr-BE" sz="1400" dirty="0" smtClean="0"/>
                        <a:t>Optimiser le flux d’informations et le suivi des non-conformités</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txBody>
                  <a:tcPr/>
                </a:tc>
                <a:tc vMerge="1">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221557">
                <a:tc vMerge="1">
                  <a:txBody>
                    <a:bodyPr/>
                    <a:lstStyle/>
                    <a:p>
                      <a:endParaRPr lang="fr-BE"/>
                    </a:p>
                  </a:txBody>
                  <a:tcPr/>
                </a:tc>
                <a:tc vMerge="1">
                  <a:txBody>
                    <a:bodyPr/>
                    <a:lstStyle/>
                    <a:p>
                      <a:endParaRPr lang="fr-BE"/>
                    </a:p>
                  </a:txBody>
                  <a:tcPr/>
                </a:tc>
                <a:tc>
                  <a:txBody>
                    <a:bodyPr/>
                    <a:lstStyle/>
                    <a:p>
                      <a:r>
                        <a:rPr lang="fr-BE" sz="1400" dirty="0" smtClean="0"/>
                        <a:t>Fonctionnement des rapports de contrôle statutaire</a:t>
                      </a:r>
                    </a:p>
                  </a:txBody>
                  <a:tcPr/>
                </a:tc>
                <a:tc vMerge="1">
                  <a:txBody>
                    <a:bodyPr/>
                    <a:lstStyle/>
                    <a:p>
                      <a:endParaRPr lang="fr-BE" sz="1400" kern="1200" dirty="0">
                        <a:solidFill>
                          <a:schemeClr val="dk1"/>
                        </a:solidFill>
                        <a:latin typeface="+mn-lt"/>
                        <a:ea typeface="+mn-ea"/>
                        <a:cs typeface="+mn-cs"/>
                      </a:endParaRPr>
                    </a:p>
                  </a:txBody>
                  <a:tcPr/>
                </a:tc>
                <a:tc vMerge="1">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98231">
                <a:tc vMerge="1">
                  <a:txBody>
                    <a:bodyPr/>
                    <a:lstStyle/>
                    <a:p>
                      <a:endParaRPr lang="fr-BE"/>
                    </a:p>
                  </a:txBody>
                  <a:tcPr/>
                </a:tc>
                <a:tc vMerge="1">
                  <a:txBody>
                    <a:bodyPr/>
                    <a:lstStyle/>
                    <a:p>
                      <a:endParaRPr lang="fr-BE"/>
                    </a:p>
                  </a:txBody>
                  <a:tcPr/>
                </a:tc>
                <a:tc>
                  <a:txBody>
                    <a:bodyPr/>
                    <a:lstStyle/>
                    <a:p>
                      <a:r>
                        <a:rPr lang="fr-BE" sz="1400" dirty="0" smtClean="0"/>
                        <a:t>Mise aux normes des installations électriques</a:t>
                      </a:r>
                    </a:p>
                  </a:txBody>
                  <a:tcPr/>
                </a:tc>
                <a:tc vMerge="1">
                  <a:txBody>
                    <a:bodyPr/>
                    <a:lstStyle/>
                    <a:p>
                      <a:endParaRPr lang="fr-BE" sz="1400" kern="1200" dirty="0">
                        <a:solidFill>
                          <a:schemeClr val="dk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095599181"/>
                  </a:ext>
                </a:extLst>
              </a:tr>
              <a:tr h="2379892">
                <a:tc>
                  <a:txBody>
                    <a:bodyPr/>
                    <a:lstStyle/>
                    <a:p>
                      <a:endParaRPr lang="fr-BE" sz="1400" kern="1200" baseline="0" dirty="0">
                        <a:solidFill>
                          <a:schemeClr val="dk1"/>
                        </a:solidFill>
                        <a:latin typeface="+mn-lt"/>
                        <a:ea typeface="+mn-ea"/>
                        <a:cs typeface="+mn-cs"/>
                      </a:endParaRPr>
                    </a:p>
                  </a:txBody>
                  <a:tcPr/>
                </a:tc>
                <a:tc>
                  <a:txBody>
                    <a:bodyPr/>
                    <a:lstStyle/>
                    <a:p>
                      <a:endParaRPr lang="fr-BE" sz="1400" kern="1200" baseline="0" dirty="0">
                        <a:solidFill>
                          <a:schemeClr val="dk1"/>
                        </a:solidFill>
                        <a:latin typeface="+mn-lt"/>
                        <a:ea typeface="+mn-ea"/>
                        <a:cs typeface="+mn-cs"/>
                      </a:endParaRPr>
                    </a:p>
                  </a:txBody>
                  <a:tcPr/>
                </a:tc>
                <a:tc>
                  <a:txBody>
                    <a:bodyPr/>
                    <a:lstStyle/>
                    <a:p>
                      <a:endParaRPr lang="fr-BE" sz="1400" kern="1200" baseline="0" dirty="0" smtClean="0">
                        <a:solidFill>
                          <a:schemeClr val="dk1"/>
                        </a:solidFill>
                        <a:latin typeface="+mn-lt"/>
                        <a:ea typeface="+mn-ea"/>
                        <a:cs typeface="+mn-cs"/>
                      </a:endParaRPr>
                    </a:p>
                    <a:p>
                      <a:endParaRPr lang="fr-BE" sz="1400" kern="1200" baseline="0" dirty="0" smtClean="0">
                        <a:solidFill>
                          <a:schemeClr val="dk1"/>
                        </a:solidFill>
                        <a:latin typeface="+mn-lt"/>
                        <a:ea typeface="+mn-ea"/>
                        <a:cs typeface="+mn-cs"/>
                      </a:endParaRPr>
                    </a:p>
                    <a:p>
                      <a:r>
                        <a:rPr lang="fr-BE" sz="1400" kern="1200" baseline="0" dirty="0" smtClean="0">
                          <a:solidFill>
                            <a:schemeClr val="dk1"/>
                          </a:solidFill>
                          <a:latin typeface="+mn-lt"/>
                          <a:ea typeface="+mn-ea"/>
                          <a:cs typeface="+mn-cs"/>
                        </a:rPr>
                        <a:t>Sur Base les Ctl Légaux sont effectués par firme BTV &gt; Suivi en ILIAS par 1Ech</a:t>
                      </a:r>
                      <a:endParaRPr lang="fr-BE" sz="1400" kern="1200" baseline="0" dirty="0">
                        <a:solidFill>
                          <a:schemeClr val="dk1"/>
                        </a:solidFill>
                        <a:latin typeface="+mn-lt"/>
                        <a:ea typeface="+mn-ea"/>
                        <a:cs typeface="+mn-cs"/>
                      </a:endParaRPr>
                    </a:p>
                  </a:txBody>
                  <a:tcPr/>
                </a:tc>
                <a:tc>
                  <a:txBody>
                    <a:bodyPr/>
                    <a:lstStyle/>
                    <a:p>
                      <a:endParaRPr lang="fr-BE" sz="1400" kern="1200" dirty="0" smtClean="0">
                        <a:solidFill>
                          <a:schemeClr val="tx1"/>
                        </a:solidFill>
                        <a:effectLst/>
                        <a:latin typeface="+mn-lt"/>
                        <a:ea typeface="+mn-ea"/>
                        <a:cs typeface="+mn-cs"/>
                      </a:endParaRPr>
                    </a:p>
                    <a:p>
                      <a:endParaRPr lang="fr-BE" sz="1400" kern="1200" dirty="0" smtClean="0">
                        <a:solidFill>
                          <a:schemeClr val="tx1"/>
                        </a:solidFill>
                        <a:effectLst/>
                        <a:latin typeface="+mn-lt"/>
                        <a:ea typeface="+mn-ea"/>
                        <a:cs typeface="+mn-cs"/>
                      </a:endParaRPr>
                    </a:p>
                    <a:p>
                      <a:r>
                        <a:rPr lang="fr-BE" sz="1400" kern="1200" dirty="0" smtClean="0">
                          <a:solidFill>
                            <a:schemeClr val="tx1"/>
                          </a:solidFill>
                          <a:effectLst/>
                          <a:latin typeface="+mn-lt"/>
                          <a:ea typeface="+mn-ea"/>
                          <a:cs typeface="+mn-cs"/>
                        </a:rPr>
                        <a:t>Voir tableau </a:t>
                      </a:r>
                      <a:r>
                        <a:rPr lang="fr-BE" sz="1400" kern="1200" dirty="0" smtClean="0">
                          <a:solidFill>
                            <a:schemeClr val="tx1"/>
                          </a:solidFill>
                          <a:effectLst/>
                          <a:latin typeface="+mn-lt"/>
                          <a:ea typeface="+mn-ea"/>
                          <a:cs typeface="+mn-cs"/>
                          <a:hlinkClick r:id="rId3" action="ppaction://hlinkfile"/>
                        </a:rPr>
                        <a:t>N:\9_ICS\INDIC\Steering\StructureGen_Ctl_Leg.xlsx</a:t>
                      </a:r>
                      <a:endParaRPr lang="fr-BE" sz="1400" kern="1200" baseline="0" dirty="0">
                        <a:solidFill>
                          <a:schemeClr val="dk1"/>
                        </a:solidFill>
                        <a:latin typeface="+mn-lt"/>
                        <a:ea typeface="+mn-ea"/>
                        <a:cs typeface="+mn-cs"/>
                      </a:endParaRPr>
                    </a:p>
                  </a:txBody>
                  <a:tcPr/>
                </a:tc>
                <a:tc>
                  <a:txBody>
                    <a:bodyPr/>
                    <a:lstStyle/>
                    <a:p>
                      <a:endParaRPr lang="fr-BE" sz="1400" kern="1200" baseline="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569837189"/>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11</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473241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21-MR-04</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72657882"/>
              </p:ext>
            </p:extLst>
          </p:nvPr>
        </p:nvGraphicFramePr>
        <p:xfrm>
          <a:off x="0" y="1417643"/>
          <a:ext cx="9144000" cy="5134020"/>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6202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491066">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21-MR-04 – Identification et</a:t>
                      </a:r>
                      <a:r>
                        <a:rPr lang="fr-BE" sz="1400" baseline="0" dirty="0" smtClean="0"/>
                        <a:t> évaluation des risques des agents cancérigènes, mutagènes et </a:t>
                      </a:r>
                      <a:r>
                        <a:rPr lang="fr-BE" sz="1400" baseline="0" dirty="0" err="1" smtClean="0"/>
                        <a:t>reprotoxiques</a:t>
                      </a:r>
                      <a:r>
                        <a:rPr lang="fr-BE" sz="1400" baseline="0" dirty="0" smtClean="0"/>
                        <a:t> (CMR)</a:t>
                      </a:r>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21-2W-10</a:t>
                      </a:r>
                      <a:endParaRPr lang="fr-BE" sz="1400" b="1" dirty="0" smtClean="0"/>
                    </a:p>
                  </a:txBody>
                  <a:tcPr/>
                </a:tc>
                <a:tc>
                  <a:txBody>
                    <a:bodyPr/>
                    <a:lstStyle/>
                    <a:p>
                      <a:r>
                        <a:rPr lang="fr-BE" sz="1400" kern="1200" dirty="0" smtClean="0">
                          <a:solidFill>
                            <a:schemeClr val="dk1"/>
                          </a:solidFill>
                          <a:latin typeface="+mn-lt"/>
                          <a:ea typeface="+mn-ea"/>
                          <a:cs typeface="+mn-cs"/>
                        </a:rPr>
                        <a:t>Cartographier la problématique CMR (Inventaire des Expo </a:t>
                      </a:r>
                      <a:r>
                        <a:rPr lang="fr-BE" sz="1400" kern="1200" dirty="0" err="1" smtClean="0">
                          <a:solidFill>
                            <a:schemeClr val="dk1"/>
                          </a:solidFill>
                          <a:latin typeface="+mn-lt"/>
                          <a:ea typeface="+mn-ea"/>
                          <a:cs typeface="+mn-cs"/>
                        </a:rPr>
                        <a:t>Prio</a:t>
                      </a:r>
                      <a:r>
                        <a:rPr lang="fr-BE" sz="1400" kern="1200" dirty="0" smtClean="0">
                          <a:solidFill>
                            <a:schemeClr val="dk1"/>
                          </a:solidFill>
                          <a:latin typeface="+mn-lt"/>
                          <a:ea typeface="+mn-ea"/>
                          <a:cs typeface="+mn-cs"/>
                        </a:rPr>
                        <a:t> par agents et / ou activités en </a:t>
                      </a:r>
                      <a:r>
                        <a:rPr lang="fr-BE" sz="1400" kern="1200" dirty="0" err="1" smtClean="0">
                          <a:solidFill>
                            <a:schemeClr val="dk1"/>
                          </a:solidFill>
                          <a:latin typeface="+mn-lt"/>
                          <a:ea typeface="+mn-ea"/>
                          <a:cs typeface="+mn-cs"/>
                        </a:rPr>
                        <a:t>fct</a:t>
                      </a:r>
                      <a:r>
                        <a:rPr lang="fr-BE" sz="1400" kern="1200" dirty="0" smtClean="0">
                          <a:solidFill>
                            <a:schemeClr val="dk1"/>
                          </a:solidFill>
                          <a:latin typeface="+mn-lt"/>
                          <a:ea typeface="+mn-ea"/>
                          <a:cs typeface="+mn-cs"/>
                        </a:rPr>
                        <a:t> de l'impact)</a:t>
                      </a:r>
                    </a:p>
                  </a:txBody>
                  <a:tcPr/>
                </a:tc>
                <a:tc>
                  <a:txBody>
                    <a:bodyPr/>
                    <a:lstStyle/>
                    <a:p>
                      <a:r>
                        <a:rPr lang="fr-BE" sz="1400" dirty="0" smtClean="0"/>
                        <a:t>Gp de travail multidisciplinaire, </a:t>
                      </a:r>
                      <a:r>
                        <a:rPr lang="fr-BE" sz="1400" dirty="0" err="1" smtClean="0"/>
                        <a:t>ShP</a:t>
                      </a:r>
                      <a:r>
                        <a:rPr lang="fr-BE" sz="1400" dirty="0" smtClean="0"/>
                        <a:t>, Outils bureautiques</a:t>
                      </a:r>
                    </a:p>
                  </a:txBody>
                  <a:tcPr/>
                </a:tc>
                <a:tc>
                  <a:txBody>
                    <a:bodyPr/>
                    <a:lstStyle/>
                    <a:p>
                      <a:r>
                        <a:rPr lang="fr-BE" sz="1400" dirty="0" smtClean="0"/>
                        <a:t>SharePoint,</a:t>
                      </a:r>
                      <a:r>
                        <a:rPr lang="fr-BE" sz="1400" baseline="0" dirty="0" smtClean="0"/>
                        <a:t> EDR, autres moyens à déterminer par Project Team</a:t>
                      </a:r>
                      <a:endParaRPr lang="fr-BE" sz="1400" dirty="0" smtClean="0"/>
                    </a:p>
                  </a:txBody>
                  <a:tcPr/>
                </a:tc>
                <a:tc rowSpan="3">
                  <a:txBody>
                    <a:bodyPr/>
                    <a:lstStyle/>
                    <a:p>
                      <a:pPr marL="0" algn="l" defTabSz="914400" rtl="0" eaLnBrk="1" latinLnBrk="0" hangingPunct="1"/>
                      <a:r>
                        <a:rPr lang="fr-BE" sz="1400" kern="1200" dirty="0" smtClean="0">
                          <a:solidFill>
                            <a:schemeClr val="dk1"/>
                          </a:solidFill>
                          <a:latin typeface="+mn-lt"/>
                          <a:ea typeface="+mn-ea"/>
                          <a:cs typeface="+mn-cs"/>
                        </a:rPr>
                        <a:t>MR-Mgt/R, SIPPT/AMT, MR-Sys</a:t>
                      </a:r>
                      <a:r>
                        <a:rPr lang="fr-BE" sz="1400" kern="1200" baseline="0" dirty="0" smtClean="0">
                          <a:solidFill>
                            <a:schemeClr val="dk1"/>
                          </a:solidFill>
                          <a:latin typeface="+mn-lt"/>
                          <a:ea typeface="+mn-ea"/>
                          <a:cs typeface="+mn-cs"/>
                        </a:rPr>
                        <a:t> (GestMat), SPPT-MR, DGH&amp;WB, LH, </a:t>
                      </a:r>
                      <a:r>
                        <a:rPr lang="fr-BE" sz="1400" kern="1200" baseline="0" dirty="0" err="1" smtClean="0">
                          <a:solidFill>
                            <a:schemeClr val="dk1"/>
                          </a:solidFill>
                          <a:latin typeface="+mn-lt"/>
                          <a:ea typeface="+mn-ea"/>
                          <a:cs typeface="+mn-cs"/>
                        </a:rPr>
                        <a:t>Ass</a:t>
                      </a:r>
                      <a:r>
                        <a:rPr lang="fr-BE" sz="1400" kern="1200" baseline="0" dirty="0" smtClean="0">
                          <a:solidFill>
                            <a:schemeClr val="dk1"/>
                          </a:solidFill>
                          <a:latin typeface="+mn-lt"/>
                          <a:ea typeface="+mn-ea"/>
                          <a:cs typeface="+mn-cs"/>
                        </a:rPr>
                        <a:t> </a:t>
                      </a:r>
                      <a:r>
                        <a:rPr lang="fr-BE" sz="1400" kern="1200" baseline="0" dirty="0" err="1" smtClean="0">
                          <a:solidFill>
                            <a:schemeClr val="dk1"/>
                          </a:solidFill>
                          <a:latin typeface="+mn-lt"/>
                          <a:ea typeface="+mn-ea"/>
                          <a:cs typeface="+mn-cs"/>
                        </a:rPr>
                        <a:t>Prev</a:t>
                      </a:r>
                      <a:r>
                        <a:rPr lang="fr-BE" sz="1400" kern="1200" baseline="0" dirty="0" smtClean="0">
                          <a:solidFill>
                            <a:schemeClr val="dk1"/>
                          </a:solidFill>
                          <a:latin typeface="+mn-lt"/>
                          <a:ea typeface="+mn-ea"/>
                          <a:cs typeface="+mn-cs"/>
                        </a:rPr>
                        <a:t> Unités, CP Qu</a:t>
                      </a:r>
                      <a:endParaRPr lang="fr-BE" sz="1400" kern="1200" dirty="0">
                        <a:solidFill>
                          <a:schemeClr val="dk1"/>
                        </a:solidFill>
                        <a:latin typeface="+mn-lt"/>
                        <a:ea typeface="+mn-ea"/>
                        <a:cs typeface="+mn-cs"/>
                      </a:endParaRPr>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024497">
                <a:tc vMerge="1">
                  <a:txBody>
                    <a:bodyPr/>
                    <a:lstStyle/>
                    <a:p>
                      <a:endParaRPr lang="fr-BE"/>
                    </a:p>
                  </a:txBody>
                  <a:tcPr/>
                </a:tc>
                <a:tc>
                  <a:txBody>
                    <a:bodyPr/>
                    <a:lstStyle/>
                    <a:p>
                      <a:r>
                        <a:rPr lang="fr-BE" sz="1400" dirty="0" smtClean="0"/>
                        <a:t>Systématiser la </a:t>
                      </a:r>
                      <a:r>
                        <a:rPr lang="fr-BE" sz="1400" dirty="0" err="1" smtClean="0"/>
                        <a:t>Détec</a:t>
                      </a:r>
                      <a:r>
                        <a:rPr lang="fr-BE" sz="1400" dirty="0" smtClean="0"/>
                        <a:t> de nouvelles Expo potentielles dues aux agents achetés </a:t>
                      </a:r>
                    </a:p>
                  </a:txBody>
                  <a:tcPr/>
                </a:tc>
                <a:tc rowSpan="2">
                  <a:txBody>
                    <a:bodyPr/>
                    <a:lstStyle/>
                    <a:p>
                      <a:endParaRPr lang="fr-BE" sz="1400" kern="1200" dirty="0" smtClean="0">
                        <a:solidFill>
                          <a:srgbClr val="FF0000"/>
                        </a:solidFill>
                        <a:latin typeface="+mn-lt"/>
                        <a:ea typeface="+mn-ea"/>
                        <a:cs typeface="+mn-cs"/>
                      </a:endParaRPr>
                    </a:p>
                  </a:txBody>
                  <a:tcPr/>
                </a:tc>
                <a:tc rowSpan="2">
                  <a:txBody>
                    <a:bodyPr/>
                    <a:lstStyle/>
                    <a:p>
                      <a:r>
                        <a:rPr lang="fr-BE" sz="1400" kern="1200" baseline="0" dirty="0" smtClean="0">
                          <a:solidFill>
                            <a:schemeClr val="dk1"/>
                          </a:solidFill>
                          <a:latin typeface="+mn-lt"/>
                          <a:ea typeface="+mn-ea"/>
                          <a:cs typeface="+mn-cs"/>
                          <a:hlinkClick r:id="rId4" action="ppaction://hlinkfile"/>
                        </a:rPr>
                        <a:t>Inventaire GpM</a:t>
                      </a:r>
                      <a:endParaRPr lang="fr-BE" sz="1400" kern="1200" baseline="0" dirty="0" smtClean="0">
                        <a:solidFill>
                          <a:schemeClr val="dk1"/>
                        </a:solidFill>
                        <a:latin typeface="+mn-lt"/>
                        <a:ea typeface="+mn-ea"/>
                        <a:cs typeface="+mn-cs"/>
                      </a:endParaRPr>
                    </a:p>
                    <a:p>
                      <a:endParaRPr lang="fr-BE" sz="1400" kern="1200" baseline="0" dirty="0" smtClean="0">
                        <a:solidFill>
                          <a:schemeClr val="dk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02361352"/>
                  </a:ext>
                </a:extLst>
              </a:tr>
              <a:tr h="1527308">
                <a:tc vMerge="1">
                  <a:txBody>
                    <a:bodyPr/>
                    <a:lstStyle/>
                    <a:p>
                      <a:endParaRPr lang="fr-BE"/>
                    </a:p>
                  </a:txBody>
                  <a:tcPr/>
                </a:tc>
                <a:tc>
                  <a:txBody>
                    <a:bodyPr/>
                    <a:lstStyle/>
                    <a:p>
                      <a:r>
                        <a:rPr lang="fr-BE" sz="1400" dirty="0" smtClean="0"/>
                        <a:t>Systématiser l’</a:t>
                      </a:r>
                      <a:r>
                        <a:rPr lang="fr-BE" sz="1400" dirty="0" err="1" smtClean="0"/>
                        <a:t>Eval</a:t>
                      </a:r>
                      <a:r>
                        <a:rPr lang="fr-BE" sz="1400" dirty="0" smtClean="0"/>
                        <a:t> des risques à un Ech le + bas possible (approche à plusieurs Niv)</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535684606"/>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12</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930508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21-WB-02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74047469"/>
              </p:ext>
            </p:extLst>
          </p:nvPr>
        </p:nvGraphicFramePr>
        <p:xfrm>
          <a:off x="0" y="1417642"/>
          <a:ext cx="9144000" cy="4681321"/>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3604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813521">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21-WB-02 – Plan Interne d’Urgence (PIU)</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dirty="0" smtClean="0">
                          <a:hlinkClick r:id="rId3" action="ppaction://hlinksldjump"/>
                        </a:rPr>
                        <a:t>PLP Volet B</a:t>
                      </a:r>
                      <a:br>
                        <a:rPr lang="fr-BE" sz="1400" b="1" dirty="0" smtClean="0">
                          <a:hlinkClick r:id="rId3" action="ppaction://hlinksldjump"/>
                        </a:rPr>
                      </a:br>
                      <a:r>
                        <a:rPr lang="fr-BE" sz="1400" b="1" dirty="0" smtClean="0">
                          <a:hlinkClick r:id="rId3" action="ppaction://hlinksldjump"/>
                        </a:rPr>
                        <a:t>21-2W-09</a:t>
                      </a:r>
                      <a:endParaRPr lang="fr-BE" sz="1400" b="1" dirty="0" smtClean="0"/>
                    </a:p>
                  </a:txBody>
                  <a:tcPr/>
                </a:tc>
                <a:tc>
                  <a:txBody>
                    <a:bodyPr/>
                    <a:lstStyle/>
                    <a:p>
                      <a:r>
                        <a:rPr lang="fr-BE" sz="1400" kern="1200" dirty="0" smtClean="0">
                          <a:solidFill>
                            <a:schemeClr val="dk1"/>
                          </a:solidFill>
                          <a:latin typeface="+mn-lt"/>
                          <a:ea typeface="+mn-ea"/>
                          <a:cs typeface="+mn-cs"/>
                        </a:rPr>
                        <a:t>Cartographier la </a:t>
                      </a:r>
                      <a:r>
                        <a:rPr lang="fr-BE" sz="1400" kern="1200" dirty="0" err="1" smtClean="0">
                          <a:solidFill>
                            <a:schemeClr val="dk1"/>
                          </a:solidFill>
                          <a:latin typeface="+mn-lt"/>
                          <a:ea typeface="+mn-ea"/>
                          <a:cs typeface="+mn-cs"/>
                        </a:rPr>
                        <a:t>Sit</a:t>
                      </a:r>
                      <a:r>
                        <a:rPr lang="fr-BE" sz="1400" kern="1200" dirty="0" smtClean="0">
                          <a:solidFill>
                            <a:schemeClr val="dk1"/>
                          </a:solidFill>
                          <a:latin typeface="+mn-lt"/>
                          <a:ea typeface="+mn-ea"/>
                          <a:cs typeface="+mn-cs"/>
                        </a:rPr>
                        <a:t> actuelle des PIU de tous les Qu de la </a:t>
                      </a:r>
                      <a:r>
                        <a:rPr lang="fr-BE" sz="1400" kern="1200" dirty="0" err="1" smtClean="0">
                          <a:solidFill>
                            <a:schemeClr val="dk1"/>
                          </a:solidFill>
                          <a:latin typeface="+mn-lt"/>
                          <a:ea typeface="+mn-ea"/>
                          <a:cs typeface="+mn-cs"/>
                        </a:rPr>
                        <a:t>Def</a:t>
                      </a:r>
                      <a:r>
                        <a:rPr lang="fr-BE" sz="1400" kern="1200" dirty="0" smtClean="0">
                          <a:solidFill>
                            <a:schemeClr val="dk1"/>
                          </a:solidFill>
                          <a:latin typeface="+mn-lt"/>
                          <a:ea typeface="+mn-ea"/>
                          <a:cs typeface="+mn-cs"/>
                        </a:rPr>
                        <a:t> (phase inventorisation)</a:t>
                      </a:r>
                    </a:p>
                  </a:txBody>
                  <a:tcPr/>
                </a:tc>
                <a:tc rowSpan="5">
                  <a:txBody>
                    <a:bodyPr/>
                    <a:lstStyle/>
                    <a:p>
                      <a:r>
                        <a:rPr lang="fr-BE" sz="1400" dirty="0" smtClean="0"/>
                        <a:t>Cartographier</a:t>
                      </a:r>
                      <a:r>
                        <a:rPr lang="fr-BE" sz="1400" baseline="0" dirty="0" smtClean="0"/>
                        <a:t> la </a:t>
                      </a:r>
                      <a:r>
                        <a:rPr lang="fr-BE" sz="1400" baseline="0" dirty="0" err="1" smtClean="0"/>
                        <a:t>Sit</a:t>
                      </a:r>
                      <a:r>
                        <a:rPr lang="fr-BE" sz="1400" baseline="0" dirty="0" smtClean="0"/>
                        <a:t> actuelle des PIU de tous les Qu de la </a:t>
                      </a:r>
                      <a:r>
                        <a:rPr lang="fr-BE" sz="1400" baseline="0" dirty="0" err="1" smtClean="0"/>
                        <a:t>Def</a:t>
                      </a:r>
                      <a:endParaRPr lang="fr-BE" sz="1400" dirty="0" smtClean="0"/>
                    </a:p>
                    <a:p>
                      <a:r>
                        <a:rPr lang="fr-BE" sz="1400" dirty="0" smtClean="0"/>
                        <a:t>Update</a:t>
                      </a:r>
                      <a:r>
                        <a:rPr lang="fr-BE" sz="1400" baseline="0" dirty="0" smtClean="0"/>
                        <a:t> ACWB-SPS-WRKPR-016</a:t>
                      </a:r>
                    </a:p>
                    <a:p>
                      <a:r>
                        <a:rPr lang="fr-BE" sz="1400" baseline="0" dirty="0" smtClean="0"/>
                        <a:t>Implémenter les LL tirés des modules d’action mis en œuvre par le passé dans le cadre du PIU</a:t>
                      </a:r>
                    </a:p>
                    <a:p>
                      <a:r>
                        <a:rPr lang="fr-BE" sz="1400" baseline="0" dirty="0" smtClean="0"/>
                        <a:t>Adapter les modules </a:t>
                      </a:r>
                      <a:r>
                        <a:rPr lang="fr-BE" sz="1400" baseline="0" dirty="0" err="1" smtClean="0"/>
                        <a:t>Gen</a:t>
                      </a:r>
                      <a:r>
                        <a:rPr lang="fr-BE" sz="1400" baseline="0" dirty="0" smtClean="0"/>
                        <a:t> du PIU (Gest crise, Données des Sv d’Inter, </a:t>
                      </a:r>
                      <a:r>
                        <a:rPr lang="fr-BE" sz="1400" baseline="0" dirty="0" err="1" smtClean="0"/>
                        <a:t>Sit</a:t>
                      </a:r>
                      <a:r>
                        <a:rPr lang="fr-BE" sz="1400" baseline="0" dirty="0" smtClean="0"/>
                        <a:t> d’urgence)</a:t>
                      </a:r>
                      <a:endParaRPr lang="fr-BE" sz="1400" dirty="0" smtClean="0"/>
                    </a:p>
                    <a:p>
                      <a:r>
                        <a:rPr lang="fr-BE" sz="1400" dirty="0" smtClean="0"/>
                        <a:t>Modifier</a:t>
                      </a:r>
                      <a:r>
                        <a:rPr lang="fr-BE" sz="1400" baseline="0" dirty="0" smtClean="0"/>
                        <a:t> et implémenter des modules d’action dans le PIU (modules d’action par Qu, modules d’action par Unité)</a:t>
                      </a:r>
                      <a:endParaRPr lang="fr-BE" sz="1400" dirty="0" smtClean="0"/>
                    </a:p>
                  </a:txBody>
                  <a:tcPr/>
                </a:tc>
                <a:tc rowSpan="5">
                  <a:txBody>
                    <a:bodyPr/>
                    <a:lstStyle/>
                    <a:p>
                      <a:r>
                        <a:rPr lang="fr-BE" sz="1400" dirty="0" smtClean="0"/>
                        <a:t>Gp de travail multidisciplinaire, </a:t>
                      </a:r>
                      <a:r>
                        <a:rPr lang="fr-BE" sz="1400" dirty="0" err="1" smtClean="0"/>
                        <a:t>ShP</a:t>
                      </a:r>
                      <a:r>
                        <a:rPr lang="fr-BE" sz="1400" dirty="0" smtClean="0"/>
                        <a:t>, Outils bureautiques</a:t>
                      </a:r>
                    </a:p>
                  </a:txBody>
                  <a:tcPr/>
                </a:tc>
                <a:tc rowSpan="5">
                  <a:txBody>
                    <a:bodyPr/>
                    <a:lstStyle/>
                    <a:p>
                      <a:pPr marL="0" algn="l" defTabSz="914400" rtl="0" eaLnBrk="1" latinLnBrk="0" hangingPunct="1"/>
                      <a:r>
                        <a:rPr lang="fr-BE" sz="1400" kern="1200" dirty="0" smtClean="0">
                          <a:solidFill>
                            <a:schemeClr val="dk1"/>
                          </a:solidFill>
                          <a:latin typeface="+mn-lt"/>
                          <a:ea typeface="+mn-ea"/>
                          <a:cs typeface="+mn-cs"/>
                        </a:rPr>
                        <a:t>Comd Qu,</a:t>
                      </a:r>
                      <a:r>
                        <a:rPr lang="fr-BE" sz="1400" kern="1200" baseline="0" dirty="0" smtClean="0">
                          <a:solidFill>
                            <a:schemeClr val="dk1"/>
                          </a:solidFill>
                          <a:latin typeface="+mn-lt"/>
                          <a:ea typeface="+mn-ea"/>
                          <a:cs typeface="+mn-cs"/>
                        </a:rPr>
                        <a:t> Cel de crise, SIPPT-GR, </a:t>
                      </a:r>
                      <a:r>
                        <a:rPr lang="fr-BE" sz="1400" kern="1200" baseline="0" dirty="0" err="1" smtClean="0">
                          <a:solidFill>
                            <a:schemeClr val="dk1"/>
                          </a:solidFill>
                          <a:latin typeface="+mn-lt"/>
                          <a:ea typeface="+mn-ea"/>
                          <a:cs typeface="+mn-cs"/>
                        </a:rPr>
                        <a:t>Dir</a:t>
                      </a:r>
                      <a:r>
                        <a:rPr lang="fr-BE" sz="1400" kern="1200" baseline="0" dirty="0" smtClean="0">
                          <a:solidFill>
                            <a:schemeClr val="dk1"/>
                          </a:solidFill>
                          <a:latin typeface="+mn-lt"/>
                          <a:ea typeface="+mn-ea"/>
                          <a:cs typeface="+mn-cs"/>
                        </a:rPr>
                        <a:t> AMT, SLPPT, DG H&amp;WB Bur Pol Synth, WASO, </a:t>
                      </a:r>
                      <a:r>
                        <a:rPr lang="fr-BE" sz="1400" kern="1200" baseline="0" dirty="0" err="1" smtClean="0">
                          <a:solidFill>
                            <a:schemeClr val="dk1"/>
                          </a:solidFill>
                          <a:latin typeface="+mn-lt"/>
                          <a:ea typeface="+mn-ea"/>
                          <a:cs typeface="+mn-cs"/>
                        </a:rPr>
                        <a:t>Resp</a:t>
                      </a:r>
                      <a:r>
                        <a:rPr lang="fr-BE" sz="1400" kern="1200" baseline="0" dirty="0" smtClean="0">
                          <a:solidFill>
                            <a:schemeClr val="dk1"/>
                          </a:solidFill>
                          <a:latin typeface="+mn-lt"/>
                          <a:ea typeface="+mn-ea"/>
                          <a:cs typeface="+mn-cs"/>
                        </a:rPr>
                        <a:t> AFA</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35765">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Update</a:t>
                      </a:r>
                      <a:r>
                        <a:rPr lang="fr-BE" sz="1400" baseline="0" dirty="0" smtClean="0"/>
                        <a:t> ACWB-SPS-WRKPR-016</a:t>
                      </a:r>
                      <a:endParaRPr lang="fr-BE" sz="1400" dirty="0" smtClean="0"/>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34015493"/>
                  </a:ext>
                </a:extLst>
              </a:tr>
              <a:tr h="813521">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Suivi de la rédaction/actualisation des PIU locaux</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60702502"/>
                  </a:ext>
                </a:extLst>
              </a:tr>
              <a:tr h="351264">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Diffuser PIU</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229366389"/>
                  </a:ext>
                </a:extLst>
              </a:tr>
              <a:tr h="813521">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Suivi et révision périodique des PIU</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63249101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13</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69100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Sans impact sur PLP</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79864364"/>
              </p:ext>
            </p:extLst>
          </p:nvPr>
        </p:nvGraphicFramePr>
        <p:xfrm>
          <a:off x="0" y="1417643"/>
          <a:ext cx="9144000" cy="4011700"/>
        </p:xfrm>
        <a:graphic>
          <a:graphicData uri="http://schemas.openxmlformats.org/drawingml/2006/table">
            <a:tbl>
              <a:tblPr firstRow="1" bandRow="1">
                <a:tableStyleId>{5C22544A-7EE6-4342-B048-85BDC9FD1C3A}</a:tableStyleId>
              </a:tblPr>
              <a:tblGrid>
                <a:gridCol w="5508104">
                  <a:extLst>
                    <a:ext uri="{9D8B030D-6E8A-4147-A177-3AD203B41FA5}">
                      <a16:colId xmlns:a16="http://schemas.microsoft.com/office/drawing/2014/main" val="1767313086"/>
                    </a:ext>
                  </a:extLst>
                </a:gridCol>
                <a:gridCol w="3635896">
                  <a:extLst>
                    <a:ext uri="{9D8B030D-6E8A-4147-A177-3AD203B41FA5}">
                      <a16:colId xmlns:a16="http://schemas.microsoft.com/office/drawing/2014/main" val="1614367321"/>
                    </a:ext>
                  </a:extLst>
                </a:gridCol>
              </a:tblGrid>
              <a:tr h="233447">
                <a:tc>
                  <a:txBody>
                    <a:bodyPr/>
                    <a:lstStyle/>
                    <a:p>
                      <a:pPr algn="ctr"/>
                      <a:r>
                        <a:rPr lang="fr-BE" sz="1400" dirty="0" smtClean="0"/>
                        <a:t>Item, N° et dénomination</a:t>
                      </a:r>
                      <a:endParaRPr lang="fr-BE" sz="1400" dirty="0"/>
                    </a:p>
                  </a:txBody>
                  <a:tcPr anchor="ctr"/>
                </a:tc>
                <a:tc>
                  <a:txBody>
                    <a:bodyPr/>
                    <a:lstStyle/>
                    <a:p>
                      <a:pPr algn="ctr"/>
                      <a:r>
                        <a:rPr lang="fr-BE" sz="1400" dirty="0" smtClean="0"/>
                        <a:t>Remarque Unité</a:t>
                      </a:r>
                      <a:endParaRPr lang="fr-BE" sz="1400" dirty="0"/>
                    </a:p>
                  </a:txBody>
                  <a:tcPr anchor="ctr"/>
                </a:tc>
                <a:extLst>
                  <a:ext uri="{0D108BD9-81ED-4DB2-BD59-A6C34878D82A}">
                    <a16:rowId xmlns:a16="http://schemas.microsoft.com/office/drawing/2014/main" val="2800812117"/>
                  </a:ext>
                </a:extLst>
              </a:tr>
              <a:tr h="233447">
                <a:tc>
                  <a:txBody>
                    <a:bodyPr/>
                    <a:lstStyle/>
                    <a:p>
                      <a:r>
                        <a:rPr lang="fr-BE" sz="1400" dirty="0" smtClean="0"/>
                        <a:t>20-DF-01 – Mesures (psychosociales) à propos de l’étude Delphi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3583372920"/>
                  </a:ext>
                </a:extLst>
              </a:tr>
              <a:tr h="233447">
                <a:tc>
                  <a:txBody>
                    <a:bodyPr/>
                    <a:lstStyle/>
                    <a:p>
                      <a:r>
                        <a:rPr lang="fr-BE" sz="1400" dirty="0" smtClean="0"/>
                        <a:t>21-CL-01</a:t>
                      </a:r>
                      <a:r>
                        <a:rPr lang="fr-BE" sz="1400" baseline="0" dirty="0" smtClean="0"/>
                        <a:t> – A400M Prévention d’accidents de sauts en parachute</a:t>
                      </a:r>
                      <a:endParaRPr lang="fr-BE" sz="1400" dirty="0" smtClean="0"/>
                    </a:p>
                  </a:txBody>
                  <a:tcPr/>
                </a:tc>
                <a:tc>
                  <a:txBody>
                    <a:bodyPr/>
                    <a:lstStyle/>
                    <a:p>
                      <a:pPr algn="ctr"/>
                      <a:r>
                        <a:rPr lang="fr-BE" sz="1400" dirty="0" smtClean="0"/>
                        <a:t>15W et Paras</a:t>
                      </a:r>
                      <a:endParaRPr lang="fr-BE" sz="1400" dirty="0"/>
                    </a:p>
                  </a:txBody>
                  <a:tcPr/>
                </a:tc>
                <a:extLst>
                  <a:ext uri="{0D108BD9-81ED-4DB2-BD59-A6C34878D82A}">
                    <a16:rowId xmlns:a16="http://schemas.microsoft.com/office/drawing/2014/main" val="1680998661"/>
                  </a:ext>
                </a:extLst>
              </a:tr>
              <a:tr h="326852">
                <a:tc>
                  <a:txBody>
                    <a:bodyPr/>
                    <a:lstStyle/>
                    <a:p>
                      <a:r>
                        <a:rPr lang="fr-BE" sz="1400" dirty="0" smtClean="0"/>
                        <a:t>21-CM-01 – Stage ambulanciers militaires au Sv 112</a:t>
                      </a:r>
                    </a:p>
                  </a:txBody>
                  <a:tcPr/>
                </a:tc>
                <a:tc>
                  <a:txBody>
                    <a:bodyPr/>
                    <a:lstStyle/>
                    <a:p>
                      <a:pPr algn="ctr"/>
                      <a:r>
                        <a:rPr lang="fr-BE" sz="1400" dirty="0" smtClean="0"/>
                        <a:t>3 EMI</a:t>
                      </a:r>
                      <a:endParaRPr lang="fr-BE" sz="1400" dirty="0"/>
                    </a:p>
                  </a:txBody>
                  <a:tcPr/>
                </a:tc>
                <a:extLst>
                  <a:ext uri="{0D108BD9-81ED-4DB2-BD59-A6C34878D82A}">
                    <a16:rowId xmlns:a16="http://schemas.microsoft.com/office/drawing/2014/main" val="1333719938"/>
                  </a:ext>
                </a:extLst>
              </a:tr>
              <a:tr h="326852">
                <a:tc>
                  <a:txBody>
                    <a:bodyPr/>
                    <a:lstStyle/>
                    <a:p>
                      <a:r>
                        <a:rPr lang="fr-BE" sz="1400" dirty="0" smtClean="0"/>
                        <a:t>21-CM-02 – Protection auditive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3080360440"/>
                  </a:ext>
                </a:extLst>
              </a:tr>
              <a:tr h="326852">
                <a:tc>
                  <a:txBody>
                    <a:bodyPr/>
                    <a:lstStyle/>
                    <a:p>
                      <a:r>
                        <a:rPr lang="fr-BE" sz="1400" dirty="0" smtClean="0"/>
                        <a:t>21-HR-01 – Politique d’absentéisme à la Défense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1142413192"/>
                  </a:ext>
                </a:extLst>
              </a:tr>
              <a:tr h="326852">
                <a:tc>
                  <a:txBody>
                    <a:bodyPr/>
                    <a:lstStyle/>
                    <a:p>
                      <a:r>
                        <a:rPr lang="fr-BE" sz="1400" dirty="0" smtClean="0"/>
                        <a:t>21-HR-02 – Implémentation d’un nouveau fonctionnement pour les Pers de confiance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3977872260"/>
                  </a:ext>
                </a:extLst>
              </a:tr>
              <a:tr h="326852">
                <a:tc>
                  <a:txBody>
                    <a:bodyPr/>
                    <a:lstStyle/>
                    <a:p>
                      <a:r>
                        <a:rPr lang="fr-BE" sz="1400" dirty="0" smtClean="0"/>
                        <a:t>21-OT-01</a:t>
                      </a:r>
                      <a:r>
                        <a:rPr lang="fr-BE" sz="1400" baseline="0" dirty="0" smtClean="0"/>
                        <a:t> – Prévention d’incidents de plongées</a:t>
                      </a:r>
                      <a:endParaRPr lang="fr-BE" sz="14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2WTac</a:t>
                      </a:r>
                      <a:r>
                        <a:rPr lang="fr-BE" sz="1400" baseline="0" dirty="0" smtClean="0"/>
                        <a:t> non concerné</a:t>
                      </a:r>
                      <a:endParaRPr lang="fr-BE" sz="1400" dirty="0" smtClean="0"/>
                    </a:p>
                  </a:txBody>
                  <a:tcPr/>
                </a:tc>
                <a:extLst>
                  <a:ext uri="{0D108BD9-81ED-4DB2-BD59-A6C34878D82A}">
                    <a16:rowId xmlns:a16="http://schemas.microsoft.com/office/drawing/2014/main" val="3620076770"/>
                  </a:ext>
                </a:extLst>
              </a:tr>
              <a:tr h="326852">
                <a:tc>
                  <a:txBody>
                    <a:bodyPr/>
                    <a:lstStyle/>
                    <a:p>
                      <a:r>
                        <a:rPr lang="fr-BE" sz="1400" dirty="0" smtClean="0"/>
                        <a:t>21-OT-02 – Tenue adaptée aux conditions climatiques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2651154460"/>
                  </a:ext>
                </a:extLst>
              </a:tr>
              <a:tr h="326852">
                <a:tc>
                  <a:txBody>
                    <a:bodyPr/>
                    <a:lstStyle/>
                    <a:p>
                      <a:r>
                        <a:rPr lang="fr-BE" sz="1400" dirty="0" smtClean="0"/>
                        <a:t>21-WB-01 – Le tabagisme : politique de prévention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(Niveau Unité, nous appliquons les règles en la matière et partageons toute campagne d’information)</a:t>
                      </a:r>
                    </a:p>
                  </a:txBody>
                  <a:tcPr/>
                </a:tc>
                <a:extLst>
                  <a:ext uri="{0D108BD9-81ED-4DB2-BD59-A6C34878D82A}">
                    <a16:rowId xmlns:a16="http://schemas.microsoft.com/office/drawing/2014/main" val="1589489860"/>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14</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655484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BE" dirty="0" smtClean="0"/>
              <a:t>Volet B</a:t>
            </a:r>
            <a:endParaRPr lang="fr-BE" dirty="0"/>
          </a:p>
        </p:txBody>
      </p:sp>
      <p:sp>
        <p:nvSpPr>
          <p:cNvPr id="5" name="Subtitle 4"/>
          <p:cNvSpPr>
            <a:spLocks noGrp="1"/>
          </p:cNvSpPr>
          <p:nvPr>
            <p:ph type="subTitle" idx="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15</a:t>
            </a:fld>
            <a:endParaRPr lang="fr-BE"/>
          </a:p>
        </p:txBody>
      </p:sp>
    </p:spTree>
    <p:extLst>
      <p:ext uri="{BB962C8B-B14F-4D97-AF65-F5344CB8AC3E}">
        <p14:creationId xmlns:p14="http://schemas.microsoft.com/office/powerpoint/2010/main" val="2097344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29813784"/>
              </p:ext>
            </p:extLst>
          </p:nvPr>
        </p:nvGraphicFramePr>
        <p:xfrm>
          <a:off x="457200" y="1492122"/>
          <a:ext cx="8229600" cy="5229354"/>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639918">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4589436">
                <a:tc>
                  <a:txBody>
                    <a:bodyPr/>
                    <a:lstStyle/>
                    <a:p>
                      <a:r>
                        <a:rPr lang="fr-BE" sz="1400" dirty="0" smtClean="0"/>
                        <a:t>21-2W-01 - Visites annuelles des lieux de travail (VLT)</a:t>
                      </a:r>
                    </a:p>
                  </a:txBody>
                  <a:tcPr/>
                </a:tc>
                <a:tc>
                  <a:txBody>
                    <a:bodyPr/>
                    <a:lstStyle/>
                    <a:p>
                      <a:r>
                        <a:rPr lang="fr-BE" sz="1400" dirty="0" smtClean="0"/>
                        <a:t>Conformément aux prescrits légaux, chaque lieu de travail doit faire l’objet d’une visite annuelle</a:t>
                      </a:r>
                    </a:p>
                  </a:txBody>
                  <a:tcPr/>
                </a:tc>
                <a:tc>
                  <a:txBody>
                    <a:bodyPr/>
                    <a:lstStyle/>
                    <a:p>
                      <a:r>
                        <a:rPr lang="fr-BE" sz="1400" b="1" dirty="0" smtClean="0">
                          <a:solidFill>
                            <a:srgbClr val="FF0000"/>
                          </a:solidFill>
                        </a:rPr>
                        <a:t>30%</a:t>
                      </a:r>
                      <a:r>
                        <a:rPr lang="fr-BE" sz="1400" dirty="0" smtClean="0"/>
                        <a:t> lieux de travail</a:t>
                      </a:r>
                    </a:p>
                    <a:p>
                      <a:r>
                        <a:rPr lang="fr-BE" sz="1400" dirty="0" smtClean="0"/>
                        <a:t>(</a:t>
                      </a:r>
                      <a:r>
                        <a:rPr lang="fr-BE" sz="1400" b="1" dirty="0" smtClean="0">
                          <a:solidFill>
                            <a:srgbClr val="FF0000"/>
                          </a:solidFill>
                        </a:rPr>
                        <a:t>17</a:t>
                      </a:r>
                      <a:r>
                        <a:rPr lang="fr-BE" sz="1400" kern="1200" dirty="0" smtClean="0">
                          <a:solidFill>
                            <a:schemeClr val="dk1"/>
                          </a:solidFill>
                          <a:latin typeface="+mn-lt"/>
                          <a:ea typeface="+mn-ea"/>
                          <a:cs typeface="+mn-cs"/>
                        </a:rPr>
                        <a:t>/56</a:t>
                      </a:r>
                      <a:r>
                        <a:rPr lang="fr-BE" sz="1400" b="1" dirty="0" smtClean="0">
                          <a:solidFill>
                            <a:srgbClr val="FF0000"/>
                          </a:solidFill>
                        </a:rPr>
                        <a:t> </a:t>
                      </a:r>
                      <a:r>
                        <a:rPr lang="fr-BE" sz="1400" dirty="0" smtClean="0"/>
                        <a:t>VLT réalisées – F24, F60, D51, F58, G16à21, G68, SG2 Det Med &amp; AMT, A12, F43,</a:t>
                      </a:r>
                      <a:r>
                        <a:rPr lang="fr-BE" sz="1400" baseline="0" dirty="0" smtClean="0"/>
                        <a:t> G32, F2 ERSO &amp; Secours, E51</a:t>
                      </a:r>
                      <a:r>
                        <a:rPr lang="fr-BE" sz="1400" dirty="0" smtClean="0"/>
                        <a:t>)</a:t>
                      </a:r>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tx1"/>
                          </a:solidFill>
                          <a:latin typeface="+mn-lt"/>
                          <a:ea typeface="+mn-ea"/>
                          <a:cs typeface="+mn-cs"/>
                          <a:hlinkClick r:id="rId3"/>
                        </a:rPr>
                        <a:t>Planning</a:t>
                      </a:r>
                      <a:r>
                        <a:rPr lang="fr-BE" sz="1400" kern="1200" baseline="0" dirty="0" smtClean="0">
                          <a:solidFill>
                            <a:schemeClr val="tx1"/>
                          </a:solidFill>
                          <a:latin typeface="+mn-lt"/>
                          <a:ea typeface="+mn-ea"/>
                          <a:cs typeface="+mn-cs"/>
                        </a:rPr>
                        <a:t> 1</a:t>
                      </a:r>
                      <a:r>
                        <a:rPr lang="fr-BE" sz="1400" kern="1200" baseline="30000" dirty="0" smtClean="0">
                          <a:solidFill>
                            <a:schemeClr val="tx1"/>
                          </a:solidFill>
                          <a:latin typeface="+mn-lt"/>
                          <a:ea typeface="+mn-ea"/>
                          <a:cs typeface="+mn-cs"/>
                        </a:rPr>
                        <a:t>er</a:t>
                      </a:r>
                      <a:r>
                        <a:rPr lang="fr-BE" sz="1400" kern="1200" baseline="0" dirty="0" smtClean="0">
                          <a:solidFill>
                            <a:schemeClr val="tx1"/>
                          </a:solidFill>
                          <a:latin typeface="+mn-lt"/>
                          <a:ea typeface="+mn-ea"/>
                          <a:cs typeface="+mn-cs"/>
                        </a:rPr>
                        <a:t>, 2</a:t>
                      </a:r>
                      <a:r>
                        <a:rPr lang="fr-BE" sz="1400" kern="1200" baseline="30000" dirty="0" smtClean="0">
                          <a:solidFill>
                            <a:schemeClr val="tx1"/>
                          </a:solidFill>
                          <a:latin typeface="+mn-lt"/>
                          <a:ea typeface="+mn-ea"/>
                          <a:cs typeface="+mn-cs"/>
                        </a:rPr>
                        <a:t>ème</a:t>
                      </a:r>
                      <a:r>
                        <a:rPr lang="fr-BE" sz="1400" kern="1200" baseline="0" dirty="0" smtClean="0">
                          <a:solidFill>
                            <a:schemeClr val="tx1"/>
                          </a:solidFill>
                          <a:latin typeface="+mn-lt"/>
                          <a:ea typeface="+mn-ea"/>
                          <a:cs typeface="+mn-cs"/>
                        </a:rPr>
                        <a:t>, 3</a:t>
                      </a:r>
                      <a:r>
                        <a:rPr lang="fr-BE" sz="1400" kern="1200" baseline="30000" dirty="0" smtClean="0">
                          <a:solidFill>
                            <a:schemeClr val="tx1"/>
                          </a:solidFill>
                          <a:latin typeface="+mn-lt"/>
                          <a:ea typeface="+mn-ea"/>
                          <a:cs typeface="+mn-cs"/>
                        </a:rPr>
                        <a:t>ème </a:t>
                      </a:r>
                      <a:r>
                        <a:rPr lang="fr-BE" sz="1400" kern="1200" baseline="0" dirty="0" smtClean="0">
                          <a:solidFill>
                            <a:schemeClr val="tx1"/>
                          </a:solidFill>
                          <a:latin typeface="+mn-lt"/>
                          <a:ea typeface="+mn-ea"/>
                          <a:cs typeface="+mn-cs"/>
                        </a:rPr>
                        <a:t> et 4</a:t>
                      </a:r>
                      <a:r>
                        <a:rPr lang="fr-BE" sz="1400" kern="1200" baseline="30000" dirty="0" smtClean="0">
                          <a:solidFill>
                            <a:schemeClr val="tx1"/>
                          </a:solidFill>
                          <a:latin typeface="+mn-lt"/>
                          <a:ea typeface="+mn-ea"/>
                          <a:cs typeface="+mn-cs"/>
                        </a:rPr>
                        <a:t>ème</a:t>
                      </a:r>
                      <a:r>
                        <a:rPr lang="fr-BE" sz="1400" kern="1200" baseline="0" dirty="0" smtClean="0">
                          <a:solidFill>
                            <a:schemeClr val="tx1"/>
                          </a:solidFill>
                          <a:latin typeface="+mn-lt"/>
                          <a:ea typeface="+mn-ea"/>
                          <a:cs typeface="+mn-cs"/>
                        </a:rPr>
                        <a:t> Trim 2021 des visites </a:t>
                      </a:r>
                      <a:r>
                        <a:rPr lang="fr-BE" sz="1400" kern="1200" baseline="0" dirty="0" err="1" smtClean="0">
                          <a:solidFill>
                            <a:schemeClr val="tx1"/>
                          </a:solidFill>
                          <a:latin typeface="+mn-lt"/>
                          <a:ea typeface="+mn-ea"/>
                          <a:cs typeface="+mn-cs"/>
                        </a:rPr>
                        <a:t>Covid</a:t>
                      </a:r>
                      <a:endParaRPr lang="fr-BE" sz="1400"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tx1"/>
                          </a:solidFill>
                          <a:latin typeface="+mn-lt"/>
                          <a:ea typeface="+mn-ea"/>
                          <a:cs typeface="+mn-cs"/>
                          <a:hlinkClick r:id="rId3"/>
                        </a:rPr>
                        <a:t>Planning</a:t>
                      </a:r>
                      <a:r>
                        <a:rPr lang="fr-BE" sz="1400" kern="1200" baseline="0" dirty="0" smtClean="0">
                          <a:solidFill>
                            <a:schemeClr val="tx1"/>
                          </a:solidFill>
                          <a:latin typeface="+mn-lt"/>
                          <a:ea typeface="+mn-ea"/>
                          <a:cs typeface="+mn-cs"/>
                        </a:rPr>
                        <a:t> </a:t>
                      </a:r>
                      <a:r>
                        <a:rPr lang="fr-BE" sz="1400" kern="1200" baseline="0" dirty="0" smtClean="0">
                          <a:solidFill>
                            <a:srgbClr val="FF0000"/>
                          </a:solidFill>
                          <a:latin typeface="+mn-lt"/>
                          <a:ea typeface="+mn-ea"/>
                          <a:cs typeface="+mn-cs"/>
                        </a:rPr>
                        <a:t>1</a:t>
                      </a:r>
                      <a:r>
                        <a:rPr lang="fr-BE" sz="1400" kern="1200" baseline="30000" dirty="0" smtClean="0">
                          <a:solidFill>
                            <a:srgbClr val="FF0000"/>
                          </a:solidFill>
                          <a:latin typeface="+mn-lt"/>
                          <a:ea typeface="+mn-ea"/>
                          <a:cs typeface="+mn-cs"/>
                        </a:rPr>
                        <a:t>er</a:t>
                      </a:r>
                      <a:r>
                        <a:rPr lang="fr-BE" sz="1400" kern="1200" baseline="0" dirty="0" smtClean="0">
                          <a:solidFill>
                            <a:srgbClr val="FF0000"/>
                          </a:solidFill>
                          <a:latin typeface="+mn-lt"/>
                          <a:ea typeface="+mn-ea"/>
                          <a:cs typeface="+mn-cs"/>
                        </a:rPr>
                        <a:t> Trim 2022 (12 zones)</a:t>
                      </a:r>
                      <a:endParaRPr lang="fr-BE" sz="1400" kern="1200" dirty="0" smtClean="0">
                        <a:solidFill>
                          <a:srgbClr val="FF0000"/>
                        </a:solidFill>
                        <a:latin typeface="+mn-lt"/>
                        <a:ea typeface="+mn-ea"/>
                        <a:cs typeface="+mn-cs"/>
                      </a:endParaRPr>
                    </a:p>
                    <a:p>
                      <a:endParaRPr lang="fr-BE" sz="1400" baseline="0" dirty="0" smtClean="0">
                        <a:solidFill>
                          <a:srgbClr val="FF0000"/>
                        </a:solidFill>
                      </a:endParaRPr>
                    </a:p>
                  </a:txBody>
                  <a:tcPr/>
                </a:tc>
                <a:tc>
                  <a:txBody>
                    <a:bodyPr/>
                    <a:lstStyle/>
                    <a:p>
                      <a:r>
                        <a:rPr lang="fr-BE" sz="1400" dirty="0" smtClean="0">
                          <a:hlinkClick r:id="rId3"/>
                        </a:rPr>
                        <a:t>VLT</a:t>
                      </a:r>
                      <a:endParaRPr lang="fr-BE" sz="1400" dirty="0" smtClean="0"/>
                    </a:p>
                    <a:p>
                      <a:endParaRPr lang="fr-BE" sz="1400" dirty="0" smtClean="0"/>
                    </a:p>
                    <a:p>
                      <a:r>
                        <a:rPr lang="fr-BE" sz="1400" dirty="0" smtClean="0">
                          <a:hlinkClick r:id="rId4"/>
                        </a:rPr>
                        <a:t>Rapports</a:t>
                      </a:r>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tx1"/>
                          </a:solidFill>
                          <a:latin typeface="+mn-lt"/>
                          <a:ea typeface="+mn-ea"/>
                          <a:cs typeface="+mn-cs"/>
                        </a:rPr>
                        <a:t>2 visites par jour (mardi)</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dirty="0" smtClean="0">
                        <a:solidFill>
                          <a:schemeClr val="tx1"/>
                        </a:solidFill>
                        <a:latin typeface="+mn-lt"/>
                        <a:ea typeface="+mn-ea"/>
                        <a:cs typeface="+mn-cs"/>
                      </a:endParaRPr>
                    </a:p>
                    <a:p>
                      <a:r>
                        <a:rPr lang="fr-BE" sz="1400" dirty="0" smtClean="0">
                          <a:solidFill>
                            <a:schemeClr val="tx1"/>
                          </a:solidFill>
                        </a:rPr>
                        <a:t>Reprise des VLT à partir du 22 Sep selon </a:t>
                      </a:r>
                      <a:r>
                        <a:rPr lang="fr-BE" sz="1400" kern="1200" baseline="0" dirty="0" smtClean="0">
                          <a:solidFill>
                            <a:schemeClr val="tx1"/>
                          </a:solidFill>
                          <a:latin typeface="+mn-lt"/>
                          <a:ea typeface="+mn-ea"/>
                          <a:cs typeface="+mn-cs"/>
                          <a:hlinkClick r:id="rId3"/>
                        </a:rPr>
                        <a:t>Planning</a:t>
                      </a:r>
                      <a:r>
                        <a:rPr lang="fr-BE" sz="1400" dirty="0" smtClean="0">
                          <a:solidFill>
                            <a:schemeClr val="tx1"/>
                          </a:solidFill>
                        </a:rPr>
                        <a:t> publié par SLPPT (</a:t>
                      </a:r>
                      <a:r>
                        <a:rPr lang="fr-BE" sz="1400" dirty="0" err="1" smtClean="0">
                          <a:solidFill>
                            <a:schemeClr val="tx1"/>
                          </a:solidFill>
                        </a:rPr>
                        <a:t>eNote</a:t>
                      </a:r>
                      <a:r>
                        <a:rPr lang="fr-BE" sz="1400" baseline="0" dirty="0" smtClean="0">
                          <a:solidFill>
                            <a:schemeClr val="tx1"/>
                          </a:solidFill>
                        </a:rPr>
                        <a:t> CHOD </a:t>
                      </a:r>
                      <a:r>
                        <a:rPr lang="fr-BE" sz="1400" baseline="0" dirty="0" smtClean="0">
                          <a:solidFill>
                            <a:schemeClr val="tx1"/>
                          </a:solidFill>
                          <a:hlinkClick r:id="rId5"/>
                        </a:rPr>
                        <a:t>21-50179554</a:t>
                      </a:r>
                      <a:r>
                        <a:rPr lang="fr-BE" sz="1400" baseline="0" dirty="0" smtClean="0">
                          <a:solidFill>
                            <a:schemeClr val="tx1"/>
                          </a:solidFill>
                        </a:rPr>
                        <a:t>)</a:t>
                      </a:r>
                      <a:endParaRPr lang="fr-BE" sz="1400" dirty="0" smtClean="0">
                        <a:solidFill>
                          <a:schemeClr val="tx1"/>
                        </a:solidFill>
                      </a:endParaRPr>
                    </a:p>
                  </a:txBody>
                  <a:tcPr/>
                </a:tc>
                <a:tc>
                  <a:txBody>
                    <a:bodyPr/>
                    <a:lstStyle/>
                    <a:p>
                      <a:r>
                        <a:rPr lang="fr-BE" sz="1400" dirty="0" smtClean="0"/>
                        <a:t>Comd Gp/Esc/Fl, CCB, SLPPT, Cel AMT</a:t>
                      </a:r>
                    </a:p>
                    <a:p>
                      <a:endParaRPr lang="fr-BE" sz="1400" baseline="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dk1"/>
                          </a:solidFill>
                          <a:latin typeface="+mn-lt"/>
                          <a:ea typeface="+mn-ea"/>
                          <a:cs typeface="+mn-cs"/>
                        </a:rPr>
                        <a:t>UTE est</a:t>
                      </a:r>
                      <a:r>
                        <a:rPr lang="fr-BE" sz="1400" kern="1200" baseline="0" dirty="0" smtClean="0">
                          <a:solidFill>
                            <a:schemeClr val="dk1"/>
                          </a:solidFill>
                          <a:latin typeface="+mn-lt"/>
                          <a:ea typeface="+mn-ea"/>
                          <a:cs typeface="+mn-cs"/>
                        </a:rPr>
                        <a:t> associé </a:t>
                      </a:r>
                      <a:r>
                        <a:rPr lang="fr-BE" sz="1400" kern="1200" dirty="0" smtClean="0">
                          <a:solidFill>
                            <a:schemeClr val="dk1"/>
                          </a:solidFill>
                          <a:latin typeface="+mn-lt"/>
                          <a:ea typeface="+mn-ea"/>
                          <a:cs typeface="+mn-cs"/>
                        </a:rPr>
                        <a:t>aux VLT (</a:t>
                      </a:r>
                      <a:r>
                        <a:rPr lang="fr-BE" sz="1400" kern="1200" dirty="0" smtClean="0">
                          <a:solidFill>
                            <a:schemeClr val="dk1"/>
                          </a:solidFill>
                          <a:latin typeface="+mn-lt"/>
                          <a:ea typeface="+mn-ea"/>
                          <a:cs typeface="+mn-cs"/>
                          <a:hlinkClick r:id="rId6"/>
                        </a:rPr>
                        <a:t>Rapport annuel</a:t>
                      </a:r>
                      <a:r>
                        <a:rPr lang="fr-BE" sz="1400" kern="1200" dirty="0" smtClean="0">
                          <a:solidFill>
                            <a:schemeClr val="dk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dirty="0" smtClean="0">
                        <a:solidFill>
                          <a:schemeClr val="dk1"/>
                        </a:solidFill>
                        <a:latin typeface="+mn-lt"/>
                        <a:ea typeface="+mn-ea"/>
                        <a:cs typeface="+mn-cs"/>
                      </a:endParaRP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3297467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51771764"/>
              </p:ext>
            </p:extLst>
          </p:nvPr>
        </p:nvGraphicFramePr>
        <p:xfrm>
          <a:off x="457200" y="1600201"/>
          <a:ext cx="8229600" cy="485183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21-2W-02 - Suivi de la réalisation des contrôles réglementaires par un Service Externe de Contrôle Technique (SECT)</a:t>
                      </a:r>
                    </a:p>
                  </a:txBody>
                  <a:tcPr/>
                </a:tc>
                <a:tc>
                  <a:txBody>
                    <a:bodyPr/>
                    <a:lstStyle/>
                    <a:p>
                      <a:r>
                        <a:rPr lang="fr-BE" sz="1400" dirty="0" smtClean="0"/>
                        <a:t>Veiller à garantir le contrôle de tout le matériel concerné</a:t>
                      </a:r>
                    </a:p>
                  </a:txBody>
                  <a:tcPr/>
                </a:tc>
                <a:tc>
                  <a:txBody>
                    <a:bodyPr/>
                    <a:lstStyle/>
                    <a:p>
                      <a:r>
                        <a:rPr lang="fr-BE" sz="1400" dirty="0" smtClean="0"/>
                        <a:t>3 contrôles trim. (durée = 3 jours) +</a:t>
                      </a:r>
                    </a:p>
                    <a:p>
                      <a:endParaRPr lang="fr-BE" sz="1400" dirty="0" smtClean="0"/>
                    </a:p>
                    <a:p>
                      <a:r>
                        <a:rPr lang="fr-BE" sz="1400" dirty="0" smtClean="0"/>
                        <a:t>1 contrôle annuel (durée = 4 jours) +</a:t>
                      </a:r>
                    </a:p>
                    <a:p>
                      <a:endParaRPr lang="fr-BE" sz="1400" dirty="0" smtClean="0"/>
                    </a:p>
                    <a:p>
                      <a:r>
                        <a:rPr lang="fr-BE" sz="1400" dirty="0" smtClean="0"/>
                        <a:t>Les mises et remises en service</a:t>
                      </a:r>
                    </a:p>
                    <a:p>
                      <a:endParaRPr lang="fr-BE" sz="1400" dirty="0" smtClean="0"/>
                    </a:p>
                    <a:p>
                      <a:r>
                        <a:rPr lang="fr-BE" sz="1400" dirty="0" smtClean="0"/>
                        <a:t>Compte-rendu annuel disponible dans le </a:t>
                      </a:r>
                      <a:r>
                        <a:rPr lang="fr-BE" sz="1400" dirty="0" smtClean="0">
                          <a:hlinkClick r:id="rId3" action="ppaction://hlinkfile"/>
                        </a:rPr>
                        <a:t>rapport annuel SLPPT</a:t>
                      </a:r>
                      <a:endParaRPr lang="fr-BE" sz="1400" dirty="0" smtClean="0"/>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Trimestriels (1) </a:t>
                      </a: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4" action="ppaction://hlinkfile"/>
                        </a:rPr>
                        <a:t>SLPPT</a:t>
                      </a: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chemeClr val="tx1"/>
                          </a:solidFill>
                          <a:effectLst/>
                          <a:latin typeface="Calibri" panose="020F0502020204030204" pitchFamily="34" charset="0"/>
                          <a:cs typeface="Calibri" panose="020F0502020204030204" pitchFamily="34" charset="0"/>
                        </a:rPr>
                        <a:t>Suivi des Ctl légaux : </a:t>
                      </a:r>
                      <a:r>
                        <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hlinkClick r:id="rId5" action="ppaction://hlinkfile"/>
                        </a:rPr>
                        <a:t>N:\9_ICS\INDIC\Steering\StructureGen_Ctl_Leg.xlsx</a:t>
                      </a:r>
                      <a:endPar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endParaRPr>
                    </a:p>
                  </a:txBody>
                  <a:tcPr/>
                </a:tc>
                <a:tc>
                  <a:txBody>
                    <a:bodyPr/>
                    <a:lstStyle/>
                    <a:p>
                      <a:r>
                        <a:rPr lang="fr-BE" sz="1400" dirty="0" smtClean="0"/>
                        <a:t>Adjt E. Duchemin (BQM GpM – IED)</a:t>
                      </a:r>
                    </a:p>
                    <a:p>
                      <a:endParaRPr lang="fr-BE" sz="1400" dirty="0" smtClean="0"/>
                    </a:p>
                    <a:p>
                      <a:r>
                        <a:rPr lang="fr-BE" sz="1400" kern="1200" dirty="0" smtClean="0">
                          <a:solidFill>
                            <a:schemeClr val="dk1"/>
                          </a:solidFill>
                          <a:latin typeface="+mn-lt"/>
                          <a:ea typeface="+mn-ea"/>
                          <a:cs typeface="+mn-cs"/>
                        </a:rPr>
                        <a:t>27/28/29 Jan: OK</a:t>
                      </a:r>
                      <a:endParaRPr lang="fr-BE" sz="1400" dirty="0" smtClean="0">
                        <a:solidFill>
                          <a:srgbClr val="FF0000"/>
                        </a:solidFill>
                      </a:endParaRPr>
                    </a:p>
                    <a:p>
                      <a:r>
                        <a:rPr lang="fr-BE" sz="1400" dirty="0" smtClean="0">
                          <a:solidFill>
                            <a:schemeClr val="tx1"/>
                          </a:solidFill>
                        </a:rPr>
                        <a:t>28/29/30 Avr: OK</a:t>
                      </a:r>
                    </a:p>
                    <a:p>
                      <a:r>
                        <a:rPr lang="fr-BE" sz="1400" dirty="0" smtClean="0">
                          <a:solidFill>
                            <a:schemeClr val="tx1"/>
                          </a:solidFill>
                        </a:rPr>
                        <a:t>2/3/4 Aou : OK</a:t>
                      </a:r>
                    </a:p>
                    <a:p>
                      <a:r>
                        <a:rPr lang="fr-BE" sz="1400" dirty="0" smtClean="0">
                          <a:solidFill>
                            <a:srgbClr val="FF0000"/>
                          </a:solidFill>
                        </a:rPr>
                        <a:t>27/28/29 Oct : OK</a:t>
                      </a:r>
                    </a:p>
                    <a:p>
                      <a:endParaRPr lang="fr-BE" sz="1400" dirty="0" smtClean="0">
                        <a:solidFill>
                          <a:srgbClr val="FF0000"/>
                        </a:solidFill>
                      </a:endParaRPr>
                    </a:p>
                    <a:p>
                      <a:r>
                        <a:rPr lang="fr-BE" sz="1400" dirty="0" smtClean="0">
                          <a:solidFill>
                            <a:srgbClr val="FF0000"/>
                          </a:solidFill>
                        </a:rPr>
                        <a:t>Attente planning 2022</a:t>
                      </a:r>
                    </a:p>
                    <a:p>
                      <a:endParaRPr lang="fr-BE" sz="1400" dirty="0" smtClean="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9826880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21-2W-03</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45311602"/>
              </p:ext>
            </p:extLst>
          </p:nvPr>
        </p:nvGraphicFramePr>
        <p:xfrm>
          <a:off x="107503" y="1417639"/>
          <a:ext cx="8928994" cy="494345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21-2W-03 - Prévention anti-feu domestique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1" i="0" u="none" strike="noStrike" cap="none" normalizeH="0" baseline="0" dirty="0" smtClean="0">
                          <a:ln>
                            <a:noFill/>
                          </a:ln>
                          <a:solidFill>
                            <a:srgbClr val="000018"/>
                          </a:solidFill>
                          <a:effectLst/>
                          <a:latin typeface="+mn-lt"/>
                          <a:hlinkClick r:id="rId3" action="ppaction://hlinksldjump"/>
                        </a:rPr>
                        <a:t>PGP Volet A</a:t>
                      </a:r>
                      <a:br>
                        <a:rPr kumimoji="0" lang="fr-BE" sz="1400" b="1" i="0" u="none" strike="noStrike" cap="none" normalizeH="0" baseline="0" dirty="0" smtClean="0">
                          <a:ln>
                            <a:noFill/>
                          </a:ln>
                          <a:solidFill>
                            <a:srgbClr val="000018"/>
                          </a:solidFill>
                          <a:effectLst/>
                          <a:latin typeface="+mn-lt"/>
                          <a:hlinkClick r:id="rId3" action="ppaction://hlinksldjump"/>
                        </a:rPr>
                      </a:br>
                      <a:r>
                        <a:rPr kumimoji="0" lang="fr-BE" sz="1400" b="1" i="0" u="none" strike="noStrike" cap="none" normalizeH="0" baseline="0" dirty="0" smtClean="0">
                          <a:ln>
                            <a:noFill/>
                          </a:ln>
                          <a:solidFill>
                            <a:srgbClr val="000018"/>
                          </a:solidFill>
                          <a:effectLst/>
                          <a:latin typeface="+mn-lt"/>
                          <a:hlinkClick r:id="rId3" action="ppaction://hlinksldjump"/>
                        </a:rPr>
                        <a:t>21-MR-01</a:t>
                      </a:r>
                      <a:endParaRPr kumimoji="0" lang="fr-BE" sz="1400" b="1"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Informer le Pers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Inventorier la problématique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Implémenter la méthode de travail afin d’assurer la réactivité du personnel face à un 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a:t>
                      </a:r>
                      <a:r>
                        <a:rPr kumimoji="0" lang="fr-BE" sz="1400" b="0" i="0" u="none" strike="noStrike" cap="none" normalizeH="0" baseline="0" dirty="0" smtClean="0">
                          <a:ln>
                            <a:noFill/>
                          </a:ln>
                          <a:solidFill>
                            <a:srgbClr val="000018"/>
                          </a:solidFill>
                          <a:effectLst/>
                          <a:latin typeface="+mn-lt"/>
                          <a:hlinkClick r:id="rId4" action="ppaction://hlinkfile"/>
                        </a:rPr>
                        <a:t>Anti-feu Sit Ex Incendie 2021.xlsx</a:t>
                      </a: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Formations </a:t>
                      </a:r>
                      <a:r>
                        <a:rPr kumimoji="0" lang="fr-BE" sz="1400" b="0" i="0" u="none" strike="noStrike" cap="none" normalizeH="0" baseline="0" dirty="0" err="1" smtClean="0">
                          <a:ln>
                            <a:noFill/>
                          </a:ln>
                          <a:solidFill>
                            <a:srgbClr val="000018"/>
                          </a:solidFill>
                          <a:effectLst/>
                          <a:latin typeface="+mn-lt"/>
                        </a:rPr>
                        <a:t>Niv</a:t>
                      </a:r>
                      <a:r>
                        <a:rPr kumimoji="0" lang="fr-BE" sz="1400" b="0" i="0" u="none" strike="noStrike" cap="none" normalizeH="0" baseline="0" dirty="0" smtClean="0">
                          <a:ln>
                            <a:noFill/>
                          </a:ln>
                          <a:solidFill>
                            <a:srgbClr val="000018"/>
                          </a:solidFill>
                          <a:effectLst/>
                          <a:latin typeface="+mn-lt"/>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AR </a:t>
                      </a:r>
                      <a:r>
                        <a:rPr kumimoji="0" lang="en-US" sz="1400" b="0" i="0" u="none" strike="noStrike" cap="none" normalizeH="0" baseline="0" dirty="0" err="1" smtClean="0">
                          <a:ln>
                            <a:noFill/>
                          </a:ln>
                          <a:solidFill>
                            <a:srgbClr val="000018"/>
                          </a:solidFill>
                          <a:effectLst/>
                          <a:latin typeface="+mn-lt"/>
                        </a:rPr>
                        <a:t>incendie</a:t>
                      </a:r>
                      <a:r>
                        <a:rPr kumimoji="0" lang="en-US" sz="1400" b="0" i="0" u="none" strike="noStrike" cap="none" normalizeH="0" baseline="0" dirty="0" smtClean="0">
                          <a:ln>
                            <a:noFill/>
                          </a:ln>
                          <a:solidFill>
                            <a:srgbClr val="000018"/>
                          </a:solidFill>
                          <a:effectLst/>
                          <a:latin typeface="+mn-lt"/>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Situation </a:t>
                      </a:r>
                      <a:r>
                        <a:rPr kumimoji="0" lang="en-US" sz="1400" b="0" i="0" u="none" strike="noStrike" cap="none" normalizeH="0" baseline="0" dirty="0" err="1" smtClean="0">
                          <a:ln>
                            <a:noFill/>
                          </a:ln>
                          <a:solidFill>
                            <a:srgbClr val="000018"/>
                          </a:solidFill>
                          <a:effectLst/>
                          <a:latin typeface="+mn-lt"/>
                        </a:rPr>
                        <a:t>extincteurs</a:t>
                      </a:r>
                      <a:endParaRPr kumimoji="0" lang="en-US" sz="1400" b="0" i="0" u="none" strike="noStrike" cap="none" normalizeH="0" baseline="0" dirty="0" smtClean="0">
                        <a:ln>
                          <a:noFill/>
                        </a:ln>
                        <a:solidFill>
                          <a:srgbClr val="FF0000"/>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Coordinateur de prévention de l’incendie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mn-lt"/>
                        </a:rPr>
                        <a:t>Ctl </a:t>
                      </a:r>
                      <a:r>
                        <a:rPr kumimoji="0" lang="en-US" sz="1400" b="0" i="0" u="none" strike="noStrike" cap="none" normalizeH="0" baseline="0" dirty="0" err="1" smtClean="0">
                          <a:ln>
                            <a:noFill/>
                          </a:ln>
                          <a:solidFill>
                            <a:schemeClr val="tx1"/>
                          </a:solidFill>
                          <a:effectLst/>
                          <a:latin typeface="+mn-lt"/>
                        </a:rPr>
                        <a:t>extincteurs</a:t>
                      </a:r>
                      <a:r>
                        <a:rPr kumimoji="0" lang="en-US" sz="1400" b="0" i="0" u="none" strike="noStrike" cap="none" normalizeH="0" baseline="0" dirty="0" smtClean="0">
                          <a:ln>
                            <a:noFill/>
                          </a:ln>
                          <a:solidFill>
                            <a:schemeClr val="tx1"/>
                          </a:solidFill>
                          <a:effectLst/>
                          <a:latin typeface="+mn-lt"/>
                        </a:rPr>
                        <a:t> OK Jun 2021</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chemeClr val="tx1"/>
                          </a:solidFill>
                          <a:effectLst/>
                          <a:latin typeface="+mn-lt"/>
                        </a:rPr>
                        <a:t>Ex Evacuation : </a:t>
                      </a:r>
                      <a:r>
                        <a:rPr kumimoji="0" lang="fr-BE" sz="1400" b="0" i="0" u="none" strike="noStrike" cap="none" normalizeH="0" baseline="0" dirty="0" smtClean="0">
                          <a:ln>
                            <a:noFill/>
                          </a:ln>
                          <a:solidFill>
                            <a:srgbClr val="FF0000"/>
                          </a:solidFill>
                          <a:effectLst/>
                          <a:latin typeface="+mn-lt"/>
                        </a:rPr>
                        <a:t>94</a:t>
                      </a:r>
                      <a:r>
                        <a:rPr kumimoji="0" lang="fr-BE" sz="1400" b="0" i="0" u="none" strike="noStrike" cap="none" normalizeH="0" baseline="0" dirty="0" smtClean="0">
                          <a:ln>
                            <a:noFill/>
                          </a:ln>
                          <a:solidFill>
                            <a:schemeClr val="tx1"/>
                          </a:solidFill>
                          <a:effectLst/>
                          <a:latin typeface="+mn-lt"/>
                        </a:rPr>
                        <a:t>% (</a:t>
                      </a:r>
                      <a:r>
                        <a:rPr kumimoji="0" lang="fr-BE" sz="1400" b="0" i="0" u="none" strike="noStrike" cap="none" normalizeH="0" baseline="0" dirty="0" smtClean="0">
                          <a:ln>
                            <a:noFill/>
                          </a:ln>
                          <a:solidFill>
                            <a:srgbClr val="FF0000"/>
                          </a:solidFill>
                          <a:effectLst/>
                          <a:latin typeface="+mn-lt"/>
                        </a:rPr>
                        <a:t>51</a:t>
                      </a:r>
                      <a:r>
                        <a:rPr kumimoji="0" lang="fr-BE" sz="1400" b="0" i="0" u="none" strike="noStrike" cap="none" normalizeH="0" baseline="0" dirty="0" smtClean="0">
                          <a:ln>
                            <a:noFill/>
                          </a:ln>
                          <a:solidFill>
                            <a:schemeClr val="tx1"/>
                          </a:solidFill>
                          <a:effectLst/>
                          <a:latin typeface="+mn-lt"/>
                        </a:rPr>
                        <a:t>/54 BM)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chemeClr val="tx1"/>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Les Ex </a:t>
                      </a:r>
                      <a:r>
                        <a:rPr kumimoji="0" lang="fr-BE" sz="1400" b="0" i="0" u="none" strike="noStrike" kern="1200" cap="none" normalizeH="0" baseline="0" dirty="0" err="1" smtClean="0">
                          <a:ln>
                            <a:noFill/>
                          </a:ln>
                          <a:solidFill>
                            <a:schemeClr val="tx1"/>
                          </a:solidFill>
                          <a:effectLst/>
                          <a:latin typeface="+mn-lt"/>
                          <a:ea typeface="+mn-ea"/>
                          <a:cs typeface="+mn-cs"/>
                        </a:rPr>
                        <a:t>Evac</a:t>
                      </a:r>
                      <a:r>
                        <a:rPr kumimoji="0" lang="fr-BE" sz="1400" b="0" i="0" u="none" strike="noStrike" kern="1200" cap="none" normalizeH="0" baseline="0" dirty="0" smtClean="0">
                          <a:ln>
                            <a:noFill/>
                          </a:ln>
                          <a:solidFill>
                            <a:schemeClr val="tx1"/>
                          </a:solidFill>
                          <a:effectLst/>
                          <a:latin typeface="+mn-lt"/>
                          <a:ea typeface="+mn-ea"/>
                          <a:cs typeface="+mn-cs"/>
                        </a:rPr>
                        <a:t> des BM n’ont pu être effectués en raison de la situation </a:t>
                      </a:r>
                      <a:r>
                        <a:rPr kumimoji="0" lang="fr-BE" sz="1400" b="0" i="0" u="none" strike="noStrike" kern="1200" cap="none" normalizeH="0" baseline="0" dirty="0" err="1" smtClean="0">
                          <a:ln>
                            <a:noFill/>
                          </a:ln>
                          <a:solidFill>
                            <a:schemeClr val="tx1"/>
                          </a:solidFill>
                          <a:effectLst/>
                          <a:latin typeface="+mn-lt"/>
                          <a:ea typeface="+mn-ea"/>
                          <a:cs typeface="+mn-cs"/>
                        </a:rPr>
                        <a:t>Covid</a:t>
                      </a:r>
                      <a:r>
                        <a:rPr kumimoji="0" lang="fr-BE" sz="1400" b="0" i="0" u="none" strike="noStrike" kern="1200" cap="none" normalizeH="0" baseline="0" dirty="0" smtClean="0">
                          <a:ln>
                            <a:noFill/>
                          </a:ln>
                          <a:solidFill>
                            <a:schemeClr val="tx1"/>
                          </a:solidFill>
                          <a:effectLst/>
                          <a:latin typeface="+mn-lt"/>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Néanmoins, les dossiers ont été vérifiés et sont en ordre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1. Comd Gp/Esc/Fl</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2. Resp AFA Esc</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3. Coord de Prev de l’incendie/</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5. Coord de Prev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6. CPI + SLPPT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18</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908930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21-2W-04</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76642042"/>
              </p:ext>
            </p:extLst>
          </p:nvPr>
        </p:nvGraphicFramePr>
        <p:xfrm>
          <a:off x="107503" y="1417639"/>
          <a:ext cx="8928994" cy="494345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21-2W-04 - Sécurité routière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t>PGP Volet A</a:t>
                      </a:r>
                      <a:b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br>
                      <a: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t>09-HR-01</a:t>
                      </a:r>
                      <a:endParaRPr kumimoji="0" lang="fr-BE" sz="1400" b="1"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Réduction significative de 25% du nombre d’accidents, endéans les cinq ans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Renouvellement des marquages (passages pour piétons, etc.)</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Amélioration de la signalisation routière, des chantiers de travaux</a:t>
                      </a:r>
                    </a:p>
                    <a:p>
                      <a:pPr marL="0" marR="0" lvl="0" indent="0" algn="l" defTabSz="914400" rtl="0" eaLnBrk="1" fontAlgn="b" latinLnBrk="0" hangingPunct="1">
                        <a:lnSpc>
                          <a:spcPct val="100000"/>
                        </a:lnSpc>
                        <a:spcBef>
                          <a:spcPct val="0"/>
                        </a:spcBef>
                        <a:spcAft>
                          <a:spcPct val="0"/>
                        </a:spcAft>
                        <a:buClrTx/>
                        <a:buSzTx/>
                        <a:buFontTx/>
                        <a:buNone/>
                        <a:tabLst/>
                      </a:pPr>
                      <a:endParaRPr kumimoji="0" lang="fr-FR"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Sensibiliser à la consommation d’alcool/drogue au volant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Contrat pistes &amp; routes (pistes &amp; taxis)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AWSR affiches reçues et apposées à l’entrée de la base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Campagne alcool</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Inventaire signalisation</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Carrefours dangereux</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1Ech Infra / Cdt d’Avi R. Marchal / Offr Sécurité (Capt d’Avi Ch. Van Nuffel)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19</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178999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a:t>
            </a:r>
            <a:endParaRPr lang="fr-BE" dirty="0"/>
          </a:p>
        </p:txBody>
      </p:sp>
      <p:sp>
        <p:nvSpPr>
          <p:cNvPr id="3" name="Content Placeholder 2"/>
          <p:cNvSpPr>
            <a:spLocks noGrp="1"/>
          </p:cNvSpPr>
          <p:nvPr>
            <p:ph idx="1"/>
          </p:nvPr>
        </p:nvSpPr>
        <p:spPr/>
        <p:txBody>
          <a:bodyPr/>
          <a:lstStyle/>
          <a:p>
            <a:r>
              <a:rPr lang="fr-BE" dirty="0" smtClean="0"/>
              <a:t>Ref : Plan global de prévention de la Défense 2021-2025 &amp; Plan annuel d’action 2021 approuvé </a:t>
            </a:r>
            <a:r>
              <a:rPr lang="fr-BE" dirty="0"/>
              <a:t>par le CHOD le </a:t>
            </a:r>
            <a:r>
              <a:rPr lang="fr-BE" dirty="0" smtClean="0"/>
              <a:t>21 </a:t>
            </a:r>
            <a:r>
              <a:rPr lang="fr-BE" dirty="0" err="1" smtClean="0"/>
              <a:t>Oct</a:t>
            </a:r>
            <a:r>
              <a:rPr lang="fr-BE" dirty="0" smtClean="0"/>
              <a:t> 2020 sous le </a:t>
            </a:r>
            <a:r>
              <a:rPr lang="fr-BE" dirty="0" err="1" smtClean="0"/>
              <a:t>DocId</a:t>
            </a:r>
            <a:r>
              <a:rPr lang="fr-BE" dirty="0" smtClean="0"/>
              <a:t> </a:t>
            </a:r>
            <a:r>
              <a:rPr lang="fr-BE" dirty="0" smtClean="0">
                <a:hlinkClick r:id="rId2"/>
              </a:rPr>
              <a:t>20-50215976</a:t>
            </a:r>
            <a:r>
              <a:rPr lang="fr-BE" dirty="0" smtClean="0"/>
              <a:t> du 12 </a:t>
            </a:r>
            <a:r>
              <a:rPr lang="fr-BE" dirty="0" err="1" smtClean="0"/>
              <a:t>Nov</a:t>
            </a:r>
            <a:r>
              <a:rPr lang="fr-BE" dirty="0" smtClean="0"/>
              <a:t> 2020 </a:t>
            </a:r>
            <a:r>
              <a:rPr lang="fr-BE" i="1" dirty="0" smtClean="0"/>
              <a:t>(communiqué par </a:t>
            </a:r>
            <a:r>
              <a:rPr lang="fr-BE" i="1" dirty="0" err="1" smtClean="0"/>
              <a:t>eNote</a:t>
            </a:r>
            <a:r>
              <a:rPr lang="fr-BE" i="1" dirty="0" smtClean="0"/>
              <a:t> VCHOD </a:t>
            </a:r>
            <a:r>
              <a:rPr lang="fr-BE" i="1" dirty="0" smtClean="0">
                <a:hlinkClick r:id="rId3"/>
              </a:rPr>
              <a:t>20-50219778</a:t>
            </a:r>
            <a:r>
              <a:rPr lang="fr-BE" i="1" dirty="0" smtClean="0"/>
              <a:t> du 18 </a:t>
            </a:r>
            <a:r>
              <a:rPr lang="fr-BE" i="1" dirty="0" err="1" smtClean="0"/>
              <a:t>Nov</a:t>
            </a:r>
            <a:r>
              <a:rPr lang="fr-BE" i="1" dirty="0" smtClean="0"/>
              <a:t> 2020)</a:t>
            </a:r>
          </a:p>
        </p:txBody>
      </p:sp>
      <p:sp>
        <p:nvSpPr>
          <p:cNvPr id="4" name="Slide Number Placeholder 3"/>
          <p:cNvSpPr>
            <a:spLocks noGrp="1"/>
          </p:cNvSpPr>
          <p:nvPr>
            <p:ph type="sldNum" sz="quarter" idx="12"/>
          </p:nvPr>
        </p:nvSpPr>
        <p:spPr/>
        <p:txBody>
          <a:bodyPr/>
          <a:lstStyle/>
          <a:p>
            <a:fld id="{8CC28852-9865-425A-AD48-1BA01D57BEBA}" type="slidenum">
              <a:rPr lang="fr-BE" smtClean="0"/>
              <a:t>2</a:t>
            </a:fld>
            <a:endParaRPr lang="fr-BE"/>
          </a:p>
        </p:txBody>
      </p:sp>
    </p:spTree>
    <p:extLst>
      <p:ext uri="{BB962C8B-B14F-4D97-AF65-F5344CB8AC3E}">
        <p14:creationId xmlns:p14="http://schemas.microsoft.com/office/powerpoint/2010/main" val="4210430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21-2W-05</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71641297"/>
              </p:ext>
            </p:extLst>
          </p:nvPr>
        </p:nvGraphicFramePr>
        <p:xfrm>
          <a:off x="107503" y="1417639"/>
          <a:ext cx="8928994" cy="494345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21-2W-05 - Contrôles visuels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Réaliser les contrôles visuels des sources en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100 % des Ctl visuels réalisés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Voir aussi note MR-C&amp;I </a:t>
                      </a:r>
                      <a:r>
                        <a:rPr kumimoji="0" lang="fr-BE" sz="1400" b="0" i="0" u="none" strike="noStrike" kern="1200" cap="none" normalizeH="0" baseline="0" dirty="0" smtClean="0">
                          <a:ln>
                            <a:noFill/>
                          </a:ln>
                          <a:solidFill>
                            <a:srgbClr val="000018"/>
                          </a:solidFill>
                          <a:effectLst/>
                          <a:latin typeface="+mn-lt"/>
                          <a:ea typeface="+mn-ea"/>
                          <a:cs typeface="+mn-cs"/>
                          <a:hlinkClick r:id="rId3"/>
                        </a:rPr>
                        <a:t>20-50076783</a:t>
                      </a:r>
                      <a:r>
                        <a:rPr kumimoji="0" lang="fr-BE" sz="1400" b="0" i="0" u="none" strike="noStrike" kern="1200" cap="none" normalizeH="0" baseline="0" dirty="0" smtClean="0">
                          <a:ln>
                            <a:noFill/>
                          </a:ln>
                          <a:solidFill>
                            <a:srgbClr val="000018"/>
                          </a:solidFill>
                          <a:effectLst/>
                          <a:latin typeface="+mn-lt"/>
                          <a:ea typeface="+mn-ea"/>
                          <a:cs typeface="+mn-cs"/>
                        </a:rPr>
                        <a:t> du 25 Avr 2020</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Le dossier sera placé sur DOCCOM avant transmission à MR C&amp;I pour information des représentants syndicaux</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Présence possible d’amiante sur les freins des remorques de Gp Electro 45 et 12,5 </a:t>
                      </a:r>
                      <a:r>
                        <a:rPr kumimoji="0" lang="fr-BE" sz="1400" b="0" i="0" u="none" strike="noStrike" kern="1200" cap="none" normalizeH="0" baseline="0" dirty="0" err="1" smtClean="0">
                          <a:ln>
                            <a:noFill/>
                          </a:ln>
                          <a:solidFill>
                            <a:srgbClr val="FF0000"/>
                          </a:solidFill>
                          <a:effectLst/>
                          <a:latin typeface="+mn-lt"/>
                          <a:ea typeface="+mn-ea"/>
                          <a:cs typeface="+mn-cs"/>
                        </a:rPr>
                        <a:t>kva</a:t>
                      </a:r>
                      <a:r>
                        <a:rPr kumimoji="0" lang="fr-BE" sz="1400" b="0" i="0" u="none" strike="noStrike" kern="1200" cap="none" normalizeH="0" baseline="0" dirty="0" smtClean="0">
                          <a:ln>
                            <a:noFill/>
                          </a:ln>
                          <a:solidFill>
                            <a:srgbClr val="FF0000"/>
                          </a:solidFill>
                          <a:effectLst/>
                          <a:latin typeface="+mn-lt"/>
                          <a:ea typeface="+mn-ea"/>
                          <a:cs typeface="+mn-cs"/>
                        </a:rPr>
                        <a:t> (diffusion </a:t>
                      </a:r>
                      <a:r>
                        <a:rPr kumimoji="0" lang="fr-BE" sz="1400" b="0" i="0" u="none" strike="noStrike" kern="1200" cap="none" normalizeH="0" baseline="0" dirty="0" err="1" smtClean="0">
                          <a:ln>
                            <a:noFill/>
                          </a:ln>
                          <a:solidFill>
                            <a:srgbClr val="FF0000"/>
                          </a:solidFill>
                          <a:effectLst/>
                          <a:latin typeface="+mn-lt"/>
                          <a:ea typeface="+mn-ea"/>
                          <a:cs typeface="+mn-cs"/>
                        </a:rPr>
                        <a:t>Dir</a:t>
                      </a:r>
                      <a:r>
                        <a:rPr kumimoji="0" lang="fr-BE" sz="1400" b="0" i="0" u="none" strike="noStrike" kern="1200" cap="none" normalizeH="0" baseline="0" dirty="0" smtClean="0">
                          <a:ln>
                            <a:noFill/>
                          </a:ln>
                          <a:solidFill>
                            <a:srgbClr val="FF0000"/>
                          </a:solidFill>
                          <a:effectLst/>
                          <a:latin typeface="+mn-lt"/>
                          <a:ea typeface="+mn-ea"/>
                          <a:cs typeface="+mn-cs"/>
                        </a:rPr>
                        <a:t> COA et Gest Mat vers les unités).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contrôleurs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Dossier transmis le 04 Mai 21 à MR C&amp;I-I/Dm </a:t>
                      </a:r>
                      <a:r>
                        <a:rPr kumimoji="0" lang="fr-BE" sz="1400" b="0" i="0" u="none" strike="noStrike" kern="1200" cap="none" normalizeH="0" baseline="0" dirty="0" smtClean="0">
                          <a:ln>
                            <a:noFill/>
                          </a:ln>
                          <a:solidFill>
                            <a:srgbClr val="000018"/>
                          </a:solidFill>
                          <a:effectLst/>
                          <a:latin typeface="+mn-lt"/>
                          <a:ea typeface="+mn-ea"/>
                          <a:cs typeface="+mn-cs"/>
                        </a:rPr>
                        <a:t>(</a:t>
                      </a:r>
                      <a:r>
                        <a:rPr kumimoji="0" lang="fr-BE" sz="1400" b="0" i="0" u="none" strike="noStrike" kern="1200" cap="none" normalizeH="0" baseline="0" dirty="0" smtClean="0">
                          <a:ln>
                            <a:noFill/>
                          </a:ln>
                          <a:solidFill>
                            <a:srgbClr val="000018"/>
                          </a:solidFill>
                          <a:effectLst/>
                          <a:latin typeface="+mn-lt"/>
                          <a:ea typeface="+mn-ea"/>
                          <a:cs typeface="+mn-cs"/>
                          <a:hlinkClick r:id="rId4"/>
                        </a:rPr>
                        <a:t>21-50082848</a:t>
                      </a:r>
                      <a:r>
                        <a:rPr kumimoji="0" lang="fr-BE" sz="1400" b="0" i="0" u="none" strike="noStrike" kern="1200" cap="none" normalizeH="0" baseline="0" dirty="0" smtClean="0">
                          <a:ln>
                            <a:noFill/>
                          </a:ln>
                          <a:solidFill>
                            <a:srgbClr val="000018"/>
                          </a:solidFill>
                          <a:effectLst/>
                          <a:latin typeface="+mn-lt"/>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hlinkClick r:id="rId5"/>
                        </a:rPr>
                        <a:t>Base données </a:t>
                      </a:r>
                      <a:r>
                        <a:rPr kumimoji="0" lang="fr-BE" sz="1400" b="0" i="0" u="none" strike="noStrike" kern="1200" cap="none" normalizeH="0" baseline="0" dirty="0" smtClean="0">
                          <a:ln>
                            <a:noFill/>
                          </a:ln>
                          <a:solidFill>
                            <a:srgbClr val="000018"/>
                          </a:solidFill>
                          <a:effectLst/>
                          <a:latin typeface="+mn-lt"/>
                          <a:ea typeface="+mn-ea"/>
                          <a:cs typeface="+mn-cs"/>
                        </a:rPr>
                        <a:t>amiante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Inventaire (</a:t>
                      </a:r>
                      <a:r>
                        <a:rPr kumimoji="0" lang="fr-BE" sz="1400" b="0" i="0" u="none" strike="noStrike" kern="1200" cap="none" normalizeH="0" baseline="0" dirty="0" smtClean="0">
                          <a:ln>
                            <a:noFill/>
                          </a:ln>
                          <a:solidFill>
                            <a:srgbClr val="000018"/>
                          </a:solidFill>
                          <a:effectLst/>
                          <a:latin typeface="+mn-lt"/>
                          <a:ea typeface="+mn-ea"/>
                          <a:cs typeface="+mn-cs"/>
                          <a:hlinkClick r:id="rId6"/>
                        </a:rPr>
                        <a:t>Tool</a:t>
                      </a:r>
                      <a:r>
                        <a:rPr kumimoji="0" lang="fr-BE" sz="1400" b="0" i="0" u="none" strike="noStrike" kern="1200" cap="none" normalizeH="0" baseline="0" dirty="0" smtClean="0">
                          <a:ln>
                            <a:noFill/>
                          </a:ln>
                          <a:solidFill>
                            <a:srgbClr val="000018"/>
                          </a:solidFill>
                          <a:effectLst/>
                          <a:latin typeface="+mn-lt"/>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Désamiantage G10  : terminé </a:t>
                      </a:r>
                      <a:r>
                        <a:rPr kumimoji="0" lang="fr-BE" sz="1400" b="0" i="0" u="none" strike="noStrike" kern="1200" cap="none" normalizeH="0" baseline="0" dirty="0" smtClean="0">
                          <a:ln>
                            <a:noFill/>
                          </a:ln>
                          <a:solidFill>
                            <a:srgbClr val="FF0000"/>
                          </a:solidFill>
                          <a:effectLst/>
                          <a:latin typeface="+mn-lt"/>
                          <a:ea typeface="+mn-ea"/>
                          <a:cs typeface="+mn-cs"/>
                          <a:hlinkClick r:id="rId7"/>
                        </a:rPr>
                        <a:t>21-50056066</a:t>
                      </a:r>
                      <a:endParaRPr kumimoji="0" lang="fr-BE" sz="1400" b="0" i="0" u="none" strike="noStrike" kern="1200" cap="none" normalizeH="0" baseline="0" dirty="0" smtClean="0">
                        <a:ln>
                          <a:noFill/>
                        </a:ln>
                        <a:solidFill>
                          <a:srgbClr val="FF0000"/>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T</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20</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2063357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21-2W-06</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2687654"/>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21-2W-06 – Rapport ILE </a:t>
                      </a:r>
                      <a:r>
                        <a:rPr kumimoji="0" lang="fr-BE" sz="1400" b="0" i="0" u="none" strike="noStrike" kern="1200" cap="none" normalizeH="0" baseline="0" dirty="0" smtClean="0">
                          <a:ln>
                            <a:noFill/>
                          </a:ln>
                          <a:solidFill>
                            <a:srgbClr val="000018"/>
                          </a:solidFill>
                          <a:effectLst/>
                          <a:latin typeface="+mn-lt"/>
                          <a:ea typeface="+mn-ea"/>
                          <a:cs typeface="+mn-cs"/>
                          <a:hlinkClick r:id="rId3"/>
                        </a:rPr>
                        <a:t>19-50289935</a:t>
                      </a: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Suivre les points d’amélioration suite à l’inspection ILE du 22 Oct 19</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Analyser et exploiter le rapport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Déterminer les points où une amélioration peut être apportée par les moyens locaux</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Rapports sur N:\Drive : </a:t>
                      </a:r>
                      <a:r>
                        <a:rPr kumimoji="0" lang="fr-BE" sz="1400" b="0" i="0" u="none" strike="noStrike" kern="1200" cap="none" normalizeH="0" baseline="0" dirty="0" smtClean="0">
                          <a:ln>
                            <a:noFill/>
                          </a:ln>
                          <a:solidFill>
                            <a:srgbClr val="000018"/>
                          </a:solidFill>
                          <a:effectLst/>
                          <a:latin typeface="+mn-lt"/>
                          <a:ea typeface="+mn-ea"/>
                          <a:cs typeface="+mn-cs"/>
                          <a:hlinkClick r:id="rId4" action="ppaction://hlinkfile"/>
                        </a:rPr>
                        <a:t>N:\0_WB\SLPPT\Suivi actions ILE</a:t>
                      </a: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hlinkClick r:id="rId5" action="ppaction://hlinkfile"/>
                        </a:rPr>
                        <a:t>Fichier de suivi</a:t>
                      </a:r>
                      <a:r>
                        <a:rPr kumimoji="0" lang="fr-BE" sz="1400" b="0" i="0" u="none" strike="noStrike" kern="1200" cap="none" normalizeH="0" baseline="0" dirty="0" smtClean="0">
                          <a:ln>
                            <a:noFill/>
                          </a:ln>
                          <a:solidFill>
                            <a:srgbClr val="000018"/>
                          </a:solidFill>
                          <a:effectLst/>
                          <a:latin typeface="+mn-lt"/>
                          <a:ea typeface="+mn-ea"/>
                          <a:cs typeface="+mn-cs"/>
                        </a:rPr>
                        <a:t> des actions items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 AMT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21</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9033889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21-2W-07</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91758341"/>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21-2W-07 – Accidents de travail</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Suivre les accidents de travail et en particuliers les accidents graves afin de déterminer d’éventuels points d’améliorations et/ou mesures de préventions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Tenir une liste détaillée des accidents, par trimestre avec détails (date, unité, Sv, déroulement et mesure de prévention, gravité de l’accident).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Liste </a:t>
                      </a:r>
                      <a:r>
                        <a:rPr kumimoji="0" lang="fr-BE" sz="1400" b="0" i="0" u="none" strike="noStrike" kern="1200" cap="none" normalizeH="0" baseline="0" dirty="0" smtClean="0">
                          <a:ln>
                            <a:noFill/>
                          </a:ln>
                          <a:solidFill>
                            <a:srgbClr val="000018"/>
                          </a:solidFill>
                          <a:effectLst/>
                          <a:latin typeface="+mn-lt"/>
                          <a:ea typeface="+mn-ea"/>
                          <a:cs typeface="+mn-cs"/>
                          <a:hlinkClick r:id="rId3" action="ppaction://hlinkfile"/>
                        </a:rPr>
                        <a:t>2020/2021</a:t>
                      </a:r>
                      <a:r>
                        <a:rPr kumimoji="0" lang="fr-BE" sz="1400" b="0" i="0" u="none" strike="noStrike" kern="1200" cap="none" normalizeH="0" baseline="0" dirty="0" smtClean="0">
                          <a:ln>
                            <a:noFill/>
                          </a:ln>
                          <a:solidFill>
                            <a:srgbClr val="000018"/>
                          </a:solidFill>
                          <a:effectLst/>
                          <a:latin typeface="+mn-lt"/>
                          <a:ea typeface="+mn-ea"/>
                          <a:cs typeface="+mn-cs"/>
                        </a:rPr>
                        <a:t> (SLPPT)</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smtClean="0">
                          <a:ln>
                            <a:noFill/>
                          </a:ln>
                          <a:solidFill>
                            <a:srgbClr val="000018"/>
                          </a:solidFill>
                          <a:effectLst/>
                          <a:latin typeface="+mn-lt"/>
                          <a:ea typeface="+mn-ea"/>
                          <a:cs typeface="+mn-cs"/>
                        </a:rPr>
                        <a:t/>
                      </a:r>
                      <a:br>
                        <a:rPr kumimoji="0" lang="fr-BE" sz="1400" b="0" i="0" u="none" strike="noStrike" kern="1200" cap="none" normalizeH="0" baseline="0" smtClean="0">
                          <a:ln>
                            <a:noFill/>
                          </a:ln>
                          <a:solidFill>
                            <a:srgbClr val="000018"/>
                          </a:solidFill>
                          <a:effectLst/>
                          <a:latin typeface="+mn-lt"/>
                          <a:ea typeface="+mn-ea"/>
                          <a:cs typeface="+mn-cs"/>
                        </a:rPr>
                      </a:b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AMT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22</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780504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21-2W-08</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44053079"/>
              </p:ext>
            </p:extLst>
          </p:nvPr>
        </p:nvGraphicFramePr>
        <p:xfrm>
          <a:off x="0" y="1417642"/>
          <a:ext cx="9144000" cy="5165458"/>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5132">
                <a:tc rowSpan="4">
                  <a:txBody>
                    <a:bodyPr/>
                    <a:lstStyle/>
                    <a:p>
                      <a:r>
                        <a:rPr lang="fr-BE" sz="1400" dirty="0" smtClean="0"/>
                        <a:t>21-2W-08 – Plan de gestion légionnelle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PGP Volet A</a:t>
                      </a:r>
                      <a:br>
                        <a:rPr lang="fr-BE" sz="1400" b="1" dirty="0" smtClean="0">
                          <a:hlinkClick r:id="rId3" action="ppaction://hlinksldjump"/>
                        </a:rPr>
                      </a:br>
                      <a:r>
                        <a:rPr lang="fr-BE" sz="1400" b="1" dirty="0" smtClean="0">
                          <a:hlinkClick r:id="rId3" action="ppaction://hlinksldjump"/>
                        </a:rPr>
                        <a:t>21-MR-02</a:t>
                      </a:r>
                      <a:endParaRPr lang="fr-BE" sz="1400" b="1" dirty="0" smtClean="0"/>
                    </a:p>
                  </a:txBody>
                  <a:tcPr/>
                </a:tc>
                <a:tc rowSpan="4">
                  <a:txBody>
                    <a:bodyPr/>
                    <a:lstStyle/>
                    <a:p>
                      <a:r>
                        <a:rPr lang="fr-BE" sz="1400" dirty="0" smtClean="0"/>
                        <a:t>Prévenir la contamination en prenant des mesures préventives efficace et en mettant en place les mesures nécessaires pour intervenir</a:t>
                      </a:r>
                      <a:r>
                        <a:rPr lang="fr-BE" sz="1400" baseline="0" dirty="0" smtClean="0"/>
                        <a:t> en cas de contamination dans une installation</a:t>
                      </a:r>
                      <a:endParaRPr lang="fr-BE" sz="1400" dirty="0" smtClean="0"/>
                    </a:p>
                  </a:txBody>
                  <a:tcPr/>
                </a:tc>
                <a:tc>
                  <a:txBody>
                    <a:bodyPr/>
                    <a:lstStyle/>
                    <a:p>
                      <a:r>
                        <a:rPr lang="fr-BE" sz="1400" dirty="0" smtClean="0"/>
                        <a:t>Suivi du contrat</a:t>
                      </a:r>
                      <a:r>
                        <a:rPr lang="fr-BE" sz="1400" baseline="0" dirty="0" smtClean="0"/>
                        <a:t> et des analyses</a:t>
                      </a:r>
                      <a:endParaRPr lang="fr-BE" sz="1400" dirty="0" smtClean="0"/>
                    </a:p>
                  </a:txBody>
                  <a:tcPr/>
                </a:tc>
                <a:tc>
                  <a:txBody>
                    <a:bodyPr/>
                    <a:lstStyle/>
                    <a:p>
                      <a:r>
                        <a:rPr lang="fr-BE" sz="1400" dirty="0" smtClean="0"/>
                        <a:t>Rapports d’analyses</a:t>
                      </a:r>
                    </a:p>
                    <a:p>
                      <a:r>
                        <a:rPr lang="fr-BE" sz="1400" dirty="0" smtClean="0">
                          <a:solidFill>
                            <a:schemeClr val="tx1"/>
                          </a:solidFill>
                        </a:rPr>
                        <a:t>34/34</a:t>
                      </a:r>
                      <a:r>
                        <a:rPr lang="fr-BE" sz="1400" baseline="0" dirty="0" smtClean="0">
                          <a:solidFill>
                            <a:schemeClr val="tx1"/>
                          </a:solidFill>
                        </a:rPr>
                        <a:t> points de contrôles OK (firme TPF le 14 Avr 21)</a:t>
                      </a:r>
                      <a:endParaRPr lang="fr-BE" sz="1400" dirty="0" smtClean="0">
                        <a:solidFill>
                          <a:schemeClr val="tx1"/>
                        </a:solidFill>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AMT et 2Ech</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72996">
                <a:tc vMerge="1">
                  <a:txBody>
                    <a:bodyPr/>
                    <a:lstStyle/>
                    <a:p>
                      <a:endParaRPr lang="fr-BE"/>
                    </a:p>
                  </a:txBody>
                  <a:tcPr/>
                </a:tc>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Rationaliser patrimoine douches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Analyse en continu et notes à</a:t>
                      </a:r>
                      <a:r>
                        <a:rPr lang="fr-BE" sz="1400" baseline="0" dirty="0" smtClean="0"/>
                        <a:t> MR-C&amp;I en cas de besoin</a:t>
                      </a:r>
                      <a:endParaRPr lang="fr-BE" sz="14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LH,</a:t>
                      </a:r>
                      <a:r>
                        <a:rPr lang="fr-BE" sz="1400" kern="1200" baseline="0" dirty="0" smtClean="0">
                          <a:solidFill>
                            <a:schemeClr val="dk1"/>
                          </a:solidFill>
                          <a:latin typeface="+mn-lt"/>
                          <a:ea typeface="+mn-ea"/>
                          <a:cs typeface="+mn-cs"/>
                        </a:rPr>
                        <a:t> </a:t>
                      </a:r>
                      <a:r>
                        <a:rPr lang="fr-BE" sz="1400" kern="1200" dirty="0" smtClean="0">
                          <a:solidFill>
                            <a:schemeClr val="dk1"/>
                          </a:solidFill>
                          <a:latin typeface="+mn-lt"/>
                          <a:ea typeface="+mn-ea"/>
                          <a:cs typeface="+mn-cs"/>
                        </a:rPr>
                        <a:t>Comd Qu</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err="1" smtClean="0"/>
                        <a:t>MeO</a:t>
                      </a:r>
                      <a:r>
                        <a:rPr lang="fr-BE" sz="1400" dirty="0" smtClean="0"/>
                        <a:t> mesures </a:t>
                      </a:r>
                      <a:r>
                        <a:rPr lang="fr-BE" sz="1400" dirty="0" err="1" smtClean="0"/>
                        <a:t>Prev</a:t>
                      </a:r>
                      <a:r>
                        <a:rPr lang="fr-BE" sz="1400" dirty="0" smtClean="0"/>
                        <a:t> structurelle</a:t>
                      </a:r>
                      <a:r>
                        <a:rPr lang="fr-BE" sz="1400" baseline="0" dirty="0" smtClean="0"/>
                        <a:t> et élaborer plans d’assainissement des douches reconnues pour tous les BM</a:t>
                      </a:r>
                      <a:endParaRPr lang="fr-BE" sz="1400" dirty="0" smtClean="0"/>
                    </a:p>
                  </a:txBody>
                  <a:tcPr/>
                </a:tc>
                <a:tc>
                  <a:txBody>
                    <a:bodyPr/>
                    <a:lstStyle/>
                    <a:p>
                      <a:r>
                        <a:rPr lang="fr-BE" sz="1400" kern="1200" dirty="0" smtClean="0">
                          <a:solidFill>
                            <a:schemeClr val="dk1"/>
                          </a:solidFill>
                          <a:latin typeface="+mn-lt"/>
                          <a:ea typeface="+mn-ea"/>
                          <a:cs typeface="+mn-cs"/>
                        </a:rPr>
                        <a:t>Commander</a:t>
                      </a:r>
                      <a:r>
                        <a:rPr lang="fr-BE" sz="1400" kern="1200" baseline="0" dirty="0" smtClean="0">
                          <a:solidFill>
                            <a:schemeClr val="dk1"/>
                          </a:solidFill>
                          <a:latin typeface="+mn-lt"/>
                          <a:ea typeface="+mn-ea"/>
                          <a:cs typeface="+mn-cs"/>
                        </a:rPr>
                        <a:t> les LBP nécessaires (via 2Ech – 2022)</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a:t>
                      </a:r>
                      <a:r>
                        <a:rPr lang="fr-BE" sz="1400" kern="1200" baseline="0" dirty="0" smtClean="0">
                          <a:solidFill>
                            <a:schemeClr val="dk1"/>
                          </a:solidFill>
                          <a:latin typeface="+mn-lt"/>
                          <a:ea typeface="+mn-ea"/>
                          <a:cs typeface="+mn-cs"/>
                        </a:rPr>
                        <a:t> locaux </a:t>
                      </a:r>
                      <a:r>
                        <a:rPr lang="fr-BE" sz="1400" kern="1200" dirty="0" smtClean="0">
                          <a:solidFill>
                            <a:schemeClr val="dk1"/>
                          </a:solidFill>
                          <a:latin typeface="+mn-lt"/>
                          <a:ea typeface="+mn-ea"/>
                          <a:cs typeface="+mn-cs"/>
                        </a:rPr>
                        <a:t>Unité</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Développer solutions lorsque installations sanitaires</a:t>
                      </a:r>
                      <a:r>
                        <a:rPr lang="fr-BE" sz="1400" baseline="0" dirty="0" smtClean="0"/>
                        <a:t> sont temporairement indisponibles</a:t>
                      </a:r>
                      <a:endParaRPr lang="fr-BE" sz="1400" dirty="0" smtClean="0"/>
                    </a:p>
                  </a:txBody>
                  <a:tcPr/>
                </a:tc>
                <a:tc>
                  <a:txBody>
                    <a:bodyPr/>
                    <a:lstStyle/>
                    <a:p>
                      <a:r>
                        <a:rPr lang="fr-BE" sz="1400" kern="1200" dirty="0" smtClean="0">
                          <a:solidFill>
                            <a:schemeClr val="dk1"/>
                          </a:solidFill>
                          <a:latin typeface="+mn-lt"/>
                          <a:ea typeface="+mn-ea"/>
                          <a:cs typeface="+mn-cs"/>
                        </a:rPr>
                        <a:t>Exécuter</a:t>
                      </a:r>
                      <a:r>
                        <a:rPr lang="fr-BE" sz="1400" kern="1200" baseline="0" dirty="0" smtClean="0">
                          <a:solidFill>
                            <a:schemeClr val="dk1"/>
                          </a:solidFill>
                          <a:latin typeface="+mn-lt"/>
                          <a:ea typeface="+mn-ea"/>
                          <a:cs typeface="+mn-cs"/>
                        </a:rPr>
                        <a:t> des </a:t>
                      </a:r>
                      <a:r>
                        <a:rPr lang="fr-BE" sz="1400" kern="1200" baseline="0" dirty="0" err="1" smtClean="0">
                          <a:solidFill>
                            <a:schemeClr val="dk1"/>
                          </a:solidFill>
                          <a:latin typeface="+mn-lt"/>
                          <a:ea typeface="+mn-ea"/>
                          <a:cs typeface="+mn-cs"/>
                        </a:rPr>
                        <a:t>surveys</a:t>
                      </a:r>
                      <a:r>
                        <a:rPr lang="fr-BE" sz="1400" kern="1200" baseline="0" dirty="0" smtClean="0">
                          <a:solidFill>
                            <a:schemeClr val="dk1"/>
                          </a:solidFill>
                          <a:latin typeface="+mn-lt"/>
                          <a:ea typeface="+mn-ea"/>
                          <a:cs typeface="+mn-cs"/>
                        </a:rPr>
                        <a:t>. Choc thermique en cas de besoin</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 locaux dans les Qu (en continu) + 2Ech + Société civile responsable du contrat</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23</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525344"/>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40678667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21-2W-09</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36294761"/>
              </p:ext>
            </p:extLst>
          </p:nvPr>
        </p:nvGraphicFramePr>
        <p:xfrm>
          <a:off x="0" y="1417642"/>
          <a:ext cx="9144000" cy="4894681"/>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3604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81352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21-2W-09 – Plan Interne d’Urgence (PIU)</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dirty="0" smtClean="0">
                          <a:hlinkClick r:id="rId3" action="ppaction://hlinksldjump"/>
                        </a:rPr>
                        <a:t>PGP Volet A</a:t>
                      </a:r>
                      <a:br>
                        <a:rPr lang="fr-BE" sz="1400" b="1" dirty="0" smtClean="0">
                          <a:hlinkClick r:id="rId3" action="ppaction://hlinksldjump"/>
                        </a:rPr>
                      </a:br>
                      <a:r>
                        <a:rPr lang="fr-BE" sz="1400" b="1" dirty="0" smtClean="0">
                          <a:hlinkClick r:id="rId3" action="ppaction://hlinksldjump"/>
                        </a:rPr>
                        <a:t>21-WB-02</a:t>
                      </a:r>
                      <a:endParaRPr lang="fr-BE" sz="1400" b="1" dirty="0" smtClean="0"/>
                    </a:p>
                  </a:txBody>
                  <a:tcPr/>
                </a:tc>
                <a:tc rowSpan="2">
                  <a:txBody>
                    <a:bodyPr/>
                    <a:lstStyle/>
                    <a:p>
                      <a:r>
                        <a:rPr lang="fr-BE" sz="1400" dirty="0" smtClean="0"/>
                        <a:t>Rédiger un PIU</a:t>
                      </a:r>
                      <a:r>
                        <a:rPr lang="fr-BE" sz="1400" baseline="0" dirty="0" smtClean="0"/>
                        <a:t> par Qu en BE qui est revu au moins tous les 3 ans ou plus tôt si les circonstances l’exigent</a:t>
                      </a:r>
                      <a:endParaRPr lang="fr-BE" sz="1400" dirty="0" smtClean="0"/>
                    </a:p>
                  </a:txBody>
                  <a:tcPr/>
                </a:tc>
                <a:tc>
                  <a:txBody>
                    <a:bodyPr/>
                    <a:lstStyle/>
                    <a:p>
                      <a:r>
                        <a:rPr lang="fr-BE" sz="1400" dirty="0" smtClean="0"/>
                        <a:t>Inventaire des PIU et</a:t>
                      </a:r>
                      <a:r>
                        <a:rPr lang="fr-BE" sz="1400" baseline="0" dirty="0" smtClean="0"/>
                        <a:t> transfert du statut à DG H&amp;WB</a:t>
                      </a:r>
                      <a:endParaRPr lang="fr-BE" sz="1400" dirty="0" smtClean="0"/>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dk1"/>
                          </a:solidFill>
                          <a:latin typeface="+mn-lt"/>
                          <a:ea typeface="+mn-ea"/>
                          <a:cs typeface="+mn-cs"/>
                        </a:rPr>
                        <a:t>Comd Qu/BCO,</a:t>
                      </a:r>
                      <a:r>
                        <a:rPr lang="fr-BE" sz="1400" kern="1200" baseline="0" dirty="0" smtClean="0">
                          <a:solidFill>
                            <a:schemeClr val="dk1"/>
                          </a:solidFill>
                          <a:latin typeface="+mn-lt"/>
                          <a:ea typeface="+mn-ea"/>
                          <a:cs typeface="+mn-cs"/>
                        </a:rPr>
                        <a:t> Cel de crise, SLPPT Qu (</a:t>
                      </a:r>
                      <a:r>
                        <a:rPr lang="fr-BE" sz="1400" kern="1200" baseline="0" dirty="0" err="1" smtClean="0">
                          <a:solidFill>
                            <a:schemeClr val="dk1"/>
                          </a:solidFill>
                          <a:latin typeface="+mn-lt"/>
                          <a:ea typeface="+mn-ea"/>
                          <a:cs typeface="+mn-cs"/>
                        </a:rPr>
                        <a:t>supporting</a:t>
                      </a:r>
                      <a:r>
                        <a:rPr lang="fr-BE" sz="1400" kern="1200" baseline="0" dirty="0" smtClean="0">
                          <a:solidFill>
                            <a:schemeClr val="dk1"/>
                          </a:solidFill>
                          <a:latin typeface="+mn-lt"/>
                          <a:ea typeface="+mn-ea"/>
                          <a:cs typeface="+mn-cs"/>
                        </a:rPr>
                        <a:t>), CCB Qu (info)</a:t>
                      </a:r>
                      <a:br>
                        <a:rPr lang="fr-BE" sz="1400" kern="1200" baseline="0" dirty="0" smtClean="0">
                          <a:solidFill>
                            <a:schemeClr val="dk1"/>
                          </a:solidFill>
                          <a:latin typeface="+mn-lt"/>
                          <a:ea typeface="+mn-ea"/>
                          <a:cs typeface="+mn-cs"/>
                        </a:rPr>
                      </a:br>
                      <a:r>
                        <a:rPr lang="fr-BE" sz="1400" kern="1200" baseline="0" dirty="0" smtClean="0">
                          <a:solidFill>
                            <a:schemeClr val="dk1"/>
                          </a:solidFill>
                          <a:latin typeface="+mn-lt"/>
                          <a:ea typeface="+mn-ea"/>
                          <a:cs typeface="+mn-cs"/>
                        </a:rPr>
                        <a:t>WASO (</a:t>
                      </a:r>
                      <a:r>
                        <a:rPr lang="fr-BE" sz="1400" kern="1200" baseline="0" dirty="0" err="1" smtClean="0">
                          <a:solidFill>
                            <a:schemeClr val="dk1"/>
                          </a:solidFill>
                          <a:latin typeface="+mn-lt"/>
                          <a:ea typeface="+mn-ea"/>
                          <a:cs typeface="+mn-cs"/>
                        </a:rPr>
                        <a:t>supporting</a:t>
                      </a:r>
                      <a:r>
                        <a:rPr lang="fr-BE" sz="1400" kern="1200" baseline="0" dirty="0" smtClean="0">
                          <a:solidFill>
                            <a:schemeClr val="dk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rPr>
                        <a:t>PIU </a:t>
                      </a:r>
                      <a:r>
                        <a:rPr lang="fr-BE" sz="1400" kern="1200" baseline="0" dirty="0" smtClean="0">
                          <a:solidFill>
                            <a:schemeClr val="dk1"/>
                          </a:solidFill>
                          <a:latin typeface="+mn-lt"/>
                          <a:ea typeface="+mn-ea"/>
                          <a:cs typeface="+mn-cs"/>
                          <a:hlinkClick r:id="rId4" action="ppaction://hlinkfile"/>
                        </a:rPr>
                        <a:t>ACOT-GID-AIRPLAN-AEXX-851/2W</a:t>
                      </a:r>
                      <a:r>
                        <a:rPr lang="fr-BE" sz="1400" kern="1200" baseline="0" dirty="0" smtClean="0">
                          <a:solidFill>
                            <a:schemeClr val="dk1"/>
                          </a:solidFill>
                          <a:latin typeface="+mn-lt"/>
                          <a:ea typeface="+mn-ea"/>
                          <a:cs typeface="+mn-cs"/>
                        </a:rPr>
                        <a:t> (Révision tous les 36 mois Max, dernière édition 28 </a:t>
                      </a:r>
                      <a:r>
                        <a:rPr lang="fr-BE" sz="1400" kern="1200" baseline="0" dirty="0" err="1" smtClean="0">
                          <a:solidFill>
                            <a:schemeClr val="dk1"/>
                          </a:solidFill>
                          <a:latin typeface="+mn-lt"/>
                          <a:ea typeface="+mn-ea"/>
                          <a:cs typeface="+mn-cs"/>
                        </a:rPr>
                        <a:t>Oct</a:t>
                      </a:r>
                      <a:r>
                        <a:rPr lang="fr-BE" sz="1400" kern="1200" baseline="0" dirty="0" smtClean="0">
                          <a:solidFill>
                            <a:schemeClr val="dk1"/>
                          </a:solidFill>
                          <a:latin typeface="+mn-lt"/>
                          <a:ea typeface="+mn-ea"/>
                          <a:cs typeface="+mn-cs"/>
                        </a:rPr>
                        <a:t> 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rPr>
                        <a:t>PPUI </a:t>
                      </a:r>
                      <a:r>
                        <a:rPr lang="fr-BE" sz="1400" kern="1200" baseline="0" dirty="0" smtClean="0">
                          <a:solidFill>
                            <a:schemeClr val="dk1"/>
                          </a:solidFill>
                          <a:latin typeface="+mn-lt"/>
                          <a:ea typeface="+mn-ea"/>
                          <a:cs typeface="+mn-cs"/>
                          <a:hlinkClick r:id="rId5" action="ppaction://hlinkfile"/>
                        </a:rPr>
                        <a:t>ACOT-GID-AIRPLAN-AEXX-852/2W</a:t>
                      </a:r>
                      <a:r>
                        <a:rPr lang="fr-BE" sz="1400" kern="1200" baseline="0" dirty="0" smtClean="0">
                          <a:solidFill>
                            <a:schemeClr val="dk1"/>
                          </a:solidFill>
                          <a:latin typeface="+mn-lt"/>
                          <a:ea typeface="+mn-ea"/>
                          <a:cs typeface="+mn-cs"/>
                        </a:rPr>
                        <a:t> (Révision tous les 36 mois Max, dernière édition 08 </a:t>
                      </a:r>
                      <a:r>
                        <a:rPr lang="fr-BE" sz="1400" kern="1200" baseline="0" dirty="0" err="1" smtClean="0">
                          <a:solidFill>
                            <a:schemeClr val="dk1"/>
                          </a:solidFill>
                          <a:latin typeface="+mn-lt"/>
                          <a:ea typeface="+mn-ea"/>
                          <a:cs typeface="+mn-cs"/>
                        </a:rPr>
                        <a:t>Nov</a:t>
                      </a:r>
                      <a:r>
                        <a:rPr lang="fr-BE" sz="1400" kern="1200" baseline="0" dirty="0" smtClean="0">
                          <a:solidFill>
                            <a:schemeClr val="dk1"/>
                          </a:solidFill>
                          <a:latin typeface="+mn-lt"/>
                          <a:ea typeface="+mn-ea"/>
                          <a:cs typeface="+mn-cs"/>
                        </a:rPr>
                        <a:t> 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cap="none" normalizeH="0" baseline="0" dirty="0" smtClean="0">
                          <a:ln>
                            <a:noFill/>
                          </a:ln>
                          <a:solidFill>
                            <a:srgbClr val="000018"/>
                          </a:solidFill>
                          <a:effectLst/>
                          <a:latin typeface="+mn-lt"/>
                        </a:rPr>
                        <a:t>Note VCHOD </a:t>
                      </a:r>
                      <a:r>
                        <a:rPr kumimoji="0" lang="fr-BE" sz="1400" b="0" i="0" u="none" strike="noStrike" cap="none" normalizeH="0" baseline="0" dirty="0" smtClean="0">
                          <a:ln>
                            <a:noFill/>
                          </a:ln>
                          <a:solidFill>
                            <a:srgbClr val="000018"/>
                          </a:solidFill>
                          <a:effectLst/>
                          <a:latin typeface="+mn-lt"/>
                          <a:hlinkClick r:id="rId6"/>
                        </a:rPr>
                        <a:t>21-50004832</a:t>
                      </a:r>
                      <a:endParaRPr kumimoji="0" lang="fr-BE" sz="1400" b="0" i="0" u="none" strike="noStrike" cap="none" normalizeH="0" baseline="0" dirty="0" smtClean="0">
                        <a:ln>
                          <a:noFill/>
                        </a:ln>
                        <a:solidFill>
                          <a:srgbClr val="000018"/>
                        </a:solidFill>
                        <a:effectLst/>
                        <a:latin typeface="+mn-lt"/>
                      </a:endParaRPr>
                    </a:p>
                  </a:txBody>
                  <a:tcPr/>
                </a:tc>
                <a:tc rowSpan="2">
                  <a:txBody>
                    <a:bodyPr/>
                    <a:lstStyle/>
                    <a:p>
                      <a:pPr marL="0" algn="l" defTabSz="914400" rtl="0" eaLnBrk="1" latinLnBrk="0" hangingPunct="1"/>
                      <a:r>
                        <a:rPr lang="fr-BE" sz="1400" kern="1200" baseline="0" dirty="0" err="1" smtClean="0">
                          <a:solidFill>
                            <a:schemeClr val="dk1"/>
                          </a:solidFill>
                          <a:latin typeface="+mn-lt"/>
                          <a:ea typeface="+mn-ea"/>
                          <a:cs typeface="+mn-cs"/>
                        </a:rPr>
                        <a:t>Resp</a:t>
                      </a:r>
                      <a:r>
                        <a:rPr lang="fr-BE" sz="1400" kern="1200" baseline="0" dirty="0" smtClean="0">
                          <a:solidFill>
                            <a:schemeClr val="dk1"/>
                          </a:solidFill>
                          <a:latin typeface="+mn-lt"/>
                          <a:ea typeface="+mn-ea"/>
                          <a:cs typeface="+mn-cs"/>
                        </a:rPr>
                        <a:t> AFA &amp; WASO</a:t>
                      </a:r>
                      <a:endParaRPr lang="fr-BE" sz="1400" kern="1200" dirty="0">
                        <a:solidFill>
                          <a:schemeClr val="dk1"/>
                        </a:solidFill>
                        <a:latin typeface="+mn-lt"/>
                        <a:ea typeface="+mn-ea"/>
                        <a:cs typeface="+mn-cs"/>
                      </a:endParaRPr>
                    </a:p>
                  </a:txBody>
                  <a:tcPr/>
                </a:tc>
                <a:tc rowSpan="2">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3374461">
                <a:tc vMerge="1">
                  <a:txBody>
                    <a:bodyPr/>
                    <a:lstStyle/>
                    <a:p>
                      <a:endParaRPr lang="fr-BE"/>
                    </a:p>
                  </a:txBody>
                  <a:tcPr/>
                </a:tc>
                <a:tc vMerge="1">
                  <a:txBody>
                    <a:bodyPr/>
                    <a:lstStyle/>
                    <a:p>
                      <a:endParaRPr lang="fr-BE"/>
                    </a:p>
                  </a:txBody>
                  <a:tcPr/>
                </a:tc>
                <a:tc>
                  <a:txBody>
                    <a:bodyPr/>
                    <a:lstStyle/>
                    <a:p>
                      <a:r>
                        <a:rPr lang="fr-BE" sz="1400" dirty="0" smtClean="0"/>
                        <a:t>Update</a:t>
                      </a:r>
                      <a:r>
                        <a:rPr lang="fr-BE" sz="1400" baseline="0" dirty="0" smtClean="0"/>
                        <a:t> des modules généraux des PIU Qu</a:t>
                      </a:r>
                      <a:endParaRPr lang="fr-BE" sz="1400" dirty="0" smtClean="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txBody>
                  <a:tcPr/>
                </a:tc>
                <a:tc vMerge="1">
                  <a:txBody>
                    <a:bodyPr/>
                    <a:lstStyle/>
                    <a:p>
                      <a:endParaRPr lang="fr-BE" sz="1400" kern="1200" baseline="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396757512"/>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24</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9152519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21-2W-10</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60189849"/>
              </p:ext>
            </p:extLst>
          </p:nvPr>
        </p:nvGraphicFramePr>
        <p:xfrm>
          <a:off x="0" y="1417643"/>
          <a:ext cx="9144000" cy="5134020"/>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6202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491066">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21-2W-10 – Identification et</a:t>
                      </a:r>
                      <a:r>
                        <a:rPr lang="fr-BE" sz="1400" baseline="0" dirty="0" smtClean="0"/>
                        <a:t> évaluation des risques des agents cancérigènes, mutagènes et </a:t>
                      </a:r>
                      <a:r>
                        <a:rPr lang="fr-BE" sz="1400" baseline="0" dirty="0" err="1" smtClean="0"/>
                        <a:t>reprotoxiques</a:t>
                      </a:r>
                      <a:r>
                        <a:rPr lang="fr-BE" sz="1400" baseline="0" dirty="0" smtClean="0"/>
                        <a:t> (CMR)</a:t>
                      </a:r>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PGP Volet</a:t>
                      </a:r>
                      <a:r>
                        <a:rPr lang="fr-BE" sz="1400" b="1" baseline="0" dirty="0" smtClean="0">
                          <a:hlinkClick r:id="rId3" action="ppaction://hlinksldjump"/>
                        </a:rPr>
                        <a:t> A 21-MR-04</a:t>
                      </a:r>
                      <a:endParaRPr lang="fr-BE" sz="1400" b="1" dirty="0" smtClean="0"/>
                    </a:p>
                  </a:txBody>
                  <a:tcPr/>
                </a:tc>
                <a:tc>
                  <a:txBody>
                    <a:bodyPr/>
                    <a:lstStyle/>
                    <a:p>
                      <a:r>
                        <a:rPr lang="fr-BE" sz="1400" kern="1200" dirty="0" smtClean="0">
                          <a:solidFill>
                            <a:schemeClr val="dk1"/>
                          </a:solidFill>
                          <a:latin typeface="+mn-lt"/>
                          <a:ea typeface="+mn-ea"/>
                          <a:cs typeface="+mn-cs"/>
                        </a:rPr>
                        <a:t>Cartographier la problématique CMR (Inventaire des Expo </a:t>
                      </a:r>
                      <a:r>
                        <a:rPr lang="fr-BE" sz="1400" kern="1200" dirty="0" err="1" smtClean="0">
                          <a:solidFill>
                            <a:schemeClr val="dk1"/>
                          </a:solidFill>
                          <a:latin typeface="+mn-lt"/>
                          <a:ea typeface="+mn-ea"/>
                          <a:cs typeface="+mn-cs"/>
                        </a:rPr>
                        <a:t>Prio</a:t>
                      </a:r>
                      <a:r>
                        <a:rPr lang="fr-BE" sz="1400" kern="1200" dirty="0" smtClean="0">
                          <a:solidFill>
                            <a:schemeClr val="dk1"/>
                          </a:solidFill>
                          <a:latin typeface="+mn-lt"/>
                          <a:ea typeface="+mn-ea"/>
                          <a:cs typeface="+mn-cs"/>
                        </a:rPr>
                        <a:t> par agents et / ou activités en </a:t>
                      </a:r>
                      <a:r>
                        <a:rPr lang="fr-BE" sz="1400" kern="1200" dirty="0" err="1" smtClean="0">
                          <a:solidFill>
                            <a:schemeClr val="dk1"/>
                          </a:solidFill>
                          <a:latin typeface="+mn-lt"/>
                          <a:ea typeface="+mn-ea"/>
                          <a:cs typeface="+mn-cs"/>
                        </a:rPr>
                        <a:t>fct</a:t>
                      </a:r>
                      <a:r>
                        <a:rPr lang="fr-BE" sz="1400" kern="1200" dirty="0" smtClean="0">
                          <a:solidFill>
                            <a:schemeClr val="dk1"/>
                          </a:solidFill>
                          <a:latin typeface="+mn-lt"/>
                          <a:ea typeface="+mn-ea"/>
                          <a:cs typeface="+mn-cs"/>
                        </a:rPr>
                        <a:t> de l'impact)</a:t>
                      </a:r>
                    </a:p>
                  </a:txBody>
                  <a:tcPr/>
                </a:tc>
                <a:tc>
                  <a:txBody>
                    <a:bodyPr/>
                    <a:lstStyle/>
                    <a:p>
                      <a:r>
                        <a:rPr lang="fr-BE" sz="1400" kern="1200" dirty="0" smtClean="0">
                          <a:solidFill>
                            <a:schemeClr val="dk1"/>
                          </a:solidFill>
                          <a:latin typeface="+mn-lt"/>
                          <a:ea typeface="+mn-ea"/>
                          <a:cs typeface="+mn-cs"/>
                        </a:rPr>
                        <a:t>Implication de la ligne hiérarchique (</a:t>
                      </a:r>
                      <a:r>
                        <a:rPr lang="fr-BE" sz="1400" kern="1200" dirty="0" err="1" smtClean="0">
                          <a:solidFill>
                            <a:schemeClr val="dk1"/>
                          </a:solidFill>
                          <a:latin typeface="+mn-lt"/>
                          <a:ea typeface="+mn-ea"/>
                          <a:cs typeface="+mn-cs"/>
                        </a:rPr>
                        <a:t>bottom</a:t>
                      </a:r>
                      <a:r>
                        <a:rPr lang="fr-BE" sz="1400" kern="1200" dirty="0" smtClean="0">
                          <a:solidFill>
                            <a:schemeClr val="dk1"/>
                          </a:solidFill>
                          <a:latin typeface="+mn-lt"/>
                          <a:ea typeface="+mn-ea"/>
                          <a:cs typeface="+mn-cs"/>
                        </a:rPr>
                        <a:t> up):</a:t>
                      </a:r>
                    </a:p>
                    <a:p>
                      <a:pPr lvl="0"/>
                      <a:r>
                        <a:rPr lang="fr-BE" sz="1400" kern="1200" dirty="0" smtClean="0">
                          <a:solidFill>
                            <a:schemeClr val="dk1"/>
                          </a:solidFill>
                          <a:latin typeface="+mn-lt"/>
                          <a:ea typeface="+mn-ea"/>
                          <a:cs typeface="+mn-cs"/>
                        </a:rPr>
                        <a:t>Inventorisation des produits CMR stockés et description des utilisations de ceux-ci. </a:t>
                      </a:r>
                    </a:p>
                    <a:p>
                      <a:r>
                        <a:rPr lang="fr-BE" sz="1400" kern="1200" dirty="0" smtClean="0">
                          <a:solidFill>
                            <a:schemeClr val="dk1"/>
                          </a:solidFill>
                          <a:latin typeface="+mn-lt"/>
                          <a:ea typeface="+mn-ea"/>
                          <a:cs typeface="+mn-cs"/>
                        </a:rPr>
                        <a:t>Tableau </a:t>
                      </a:r>
                      <a:r>
                        <a:rPr lang="fr-BE" sz="1400" kern="1200" dirty="0" err="1" smtClean="0">
                          <a:solidFill>
                            <a:schemeClr val="dk1"/>
                          </a:solidFill>
                          <a:latin typeface="+mn-lt"/>
                          <a:ea typeface="+mn-ea"/>
                          <a:cs typeface="+mn-cs"/>
                        </a:rPr>
                        <a:t>Shp</a:t>
                      </a:r>
                      <a:r>
                        <a:rPr lang="fr-BE" sz="1400" kern="1200" dirty="0" smtClean="0">
                          <a:solidFill>
                            <a:schemeClr val="dk1"/>
                          </a:solidFill>
                          <a:latin typeface="+mn-lt"/>
                          <a:ea typeface="+mn-ea"/>
                          <a:cs typeface="+mn-cs"/>
                        </a:rPr>
                        <a:t> d’inventorisation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SharePoint,</a:t>
                      </a:r>
                      <a:r>
                        <a:rPr lang="fr-BE" sz="1400" baseline="0" dirty="0" smtClean="0"/>
                        <a:t> EDR, autres moyens à déterminer par Project Team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hlinkClick r:id="rId4" action="ppaction://hlinkfile"/>
                        </a:rPr>
                        <a:t>Inventaire</a:t>
                      </a:r>
                      <a:r>
                        <a:rPr lang="fr-BE" sz="1400" kern="1200" baseline="0" dirty="0" smtClean="0">
                          <a:solidFill>
                            <a:schemeClr val="dk1"/>
                          </a:solidFill>
                          <a:latin typeface="+mn-lt"/>
                          <a:ea typeface="+mn-ea"/>
                          <a:cs typeface="+mn-cs"/>
                        </a:rPr>
                        <a:t> GpM</a:t>
                      </a:r>
                      <a:endParaRPr lang="fr-BE" sz="1400" dirty="0" smtClean="0"/>
                    </a:p>
                  </a:txBody>
                  <a:tcPr/>
                </a:tc>
                <a:tc rowSpan="3">
                  <a:txBody>
                    <a:bodyPr/>
                    <a:lstStyle/>
                    <a:p>
                      <a:pPr marL="0" algn="l" defTabSz="914400" rtl="0" eaLnBrk="1" latinLnBrk="0" hangingPunct="1"/>
                      <a:r>
                        <a:rPr lang="fr-BE" sz="1400" kern="1200" dirty="0" err="1" smtClean="0">
                          <a:solidFill>
                            <a:schemeClr val="dk1"/>
                          </a:solidFill>
                          <a:latin typeface="+mn-lt"/>
                          <a:ea typeface="+mn-ea"/>
                          <a:cs typeface="+mn-cs"/>
                        </a:rPr>
                        <a:t>Ass</a:t>
                      </a:r>
                      <a:r>
                        <a:rPr lang="fr-BE" sz="1400" kern="1200" dirty="0" smtClean="0">
                          <a:solidFill>
                            <a:schemeClr val="dk1"/>
                          </a:solidFill>
                          <a:latin typeface="+mn-lt"/>
                          <a:ea typeface="+mn-ea"/>
                          <a:cs typeface="+mn-cs"/>
                        </a:rPr>
                        <a:t> </a:t>
                      </a:r>
                      <a:r>
                        <a:rPr lang="fr-BE" sz="1400" kern="1200" dirty="0" err="1" smtClean="0">
                          <a:solidFill>
                            <a:schemeClr val="dk1"/>
                          </a:solidFill>
                          <a:latin typeface="+mn-lt"/>
                          <a:ea typeface="+mn-ea"/>
                          <a:cs typeface="+mn-cs"/>
                        </a:rPr>
                        <a:t>Prev</a:t>
                      </a:r>
                      <a:endParaRPr lang="fr-BE" sz="1400" kern="1200" dirty="0" smtClean="0">
                        <a:solidFill>
                          <a:schemeClr val="dk1"/>
                        </a:solidFill>
                        <a:latin typeface="+mn-lt"/>
                        <a:ea typeface="+mn-ea"/>
                        <a:cs typeface="+mn-cs"/>
                      </a:endParaRPr>
                    </a:p>
                    <a:p>
                      <a:pPr marL="0" algn="l" defTabSz="914400" rtl="0" eaLnBrk="1" latinLnBrk="0" hangingPunct="1"/>
                      <a:r>
                        <a:rPr lang="fr-BE" sz="1400" kern="1200" dirty="0" smtClean="0">
                          <a:solidFill>
                            <a:schemeClr val="dk1"/>
                          </a:solidFill>
                          <a:latin typeface="+mn-lt"/>
                          <a:ea typeface="+mn-ea"/>
                          <a:cs typeface="+mn-cs"/>
                        </a:rPr>
                        <a:t>CP Qu</a:t>
                      </a:r>
                    </a:p>
                    <a:p>
                      <a:pPr marL="0" algn="l" defTabSz="914400" rtl="0" eaLnBrk="1" latinLnBrk="0" hangingPunct="1"/>
                      <a:r>
                        <a:rPr lang="fr-BE" sz="1400" kern="1200" dirty="0" smtClean="0">
                          <a:solidFill>
                            <a:schemeClr val="dk1"/>
                          </a:solidFill>
                          <a:latin typeface="+mn-lt"/>
                          <a:ea typeface="+mn-ea"/>
                          <a:cs typeface="+mn-cs"/>
                        </a:rPr>
                        <a:t>SPPT-MR (</a:t>
                      </a:r>
                      <a:r>
                        <a:rPr lang="fr-BE" sz="1400" kern="1200" dirty="0" err="1" smtClean="0">
                          <a:solidFill>
                            <a:schemeClr val="dk1"/>
                          </a:solidFill>
                          <a:latin typeface="+mn-lt"/>
                          <a:ea typeface="+mn-ea"/>
                          <a:cs typeface="+mn-cs"/>
                        </a:rPr>
                        <a:t>Supporting</a:t>
                      </a:r>
                      <a:r>
                        <a:rPr lang="fr-BE" sz="1400" kern="1200" dirty="0" smtClean="0">
                          <a:solidFill>
                            <a:schemeClr val="dk1"/>
                          </a:solidFill>
                          <a:latin typeface="+mn-lt"/>
                          <a:ea typeface="+mn-ea"/>
                          <a:cs typeface="+mn-cs"/>
                        </a:rPr>
                        <a:t>)</a:t>
                      </a:r>
                      <a:endParaRPr lang="fr-BE" sz="1400" kern="1200" dirty="0">
                        <a:solidFill>
                          <a:schemeClr val="dk1"/>
                        </a:solidFill>
                        <a:latin typeface="+mn-lt"/>
                        <a:ea typeface="+mn-ea"/>
                        <a:cs typeface="+mn-cs"/>
                      </a:endParaRPr>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024497">
                <a:tc vMerge="1">
                  <a:txBody>
                    <a:bodyPr/>
                    <a:lstStyle/>
                    <a:p>
                      <a:endParaRPr lang="fr-BE"/>
                    </a:p>
                  </a:txBody>
                  <a:tcPr/>
                </a:tc>
                <a:tc>
                  <a:txBody>
                    <a:bodyPr/>
                    <a:lstStyle/>
                    <a:p>
                      <a:r>
                        <a:rPr lang="fr-BE" sz="1400" dirty="0" smtClean="0"/>
                        <a:t>Systématiser la </a:t>
                      </a:r>
                      <a:r>
                        <a:rPr lang="fr-BE" sz="1400" dirty="0" err="1" smtClean="0"/>
                        <a:t>Détec</a:t>
                      </a:r>
                      <a:r>
                        <a:rPr lang="fr-BE" sz="1400" dirty="0" smtClean="0"/>
                        <a:t> de nouvelles Expo potentielles dues aux agents achetés </a:t>
                      </a:r>
                    </a:p>
                  </a:txBody>
                  <a:tcPr/>
                </a:tc>
                <a:tc rowSpan="2">
                  <a:txBody>
                    <a:bodyPr/>
                    <a:lstStyle/>
                    <a:p>
                      <a:endParaRPr lang="fr-BE" dirty="0"/>
                    </a:p>
                  </a:txBody>
                  <a:tcPr/>
                </a:tc>
                <a:tc rowSpan="2">
                  <a:txBody>
                    <a:bodyPr/>
                    <a:lstStyle/>
                    <a:p>
                      <a:r>
                        <a:rPr lang="fr-BE" sz="1400" kern="1200" dirty="0" smtClean="0">
                          <a:solidFill>
                            <a:schemeClr val="tx1"/>
                          </a:solidFill>
                          <a:latin typeface="+mn-lt"/>
                          <a:ea typeface="+mn-ea"/>
                          <a:cs typeface="+mn-cs"/>
                        </a:rPr>
                        <a:t>SIPPT-MR note mesures </a:t>
                      </a:r>
                      <a:r>
                        <a:rPr lang="fr-BE" sz="1400" kern="1200" dirty="0" smtClean="0">
                          <a:solidFill>
                            <a:schemeClr val="dk1"/>
                          </a:solidFill>
                          <a:latin typeface="+mn-lt"/>
                          <a:ea typeface="+mn-ea"/>
                          <a:cs typeface="+mn-cs"/>
                        </a:rPr>
                        <a:t>de prévention lors d’exposition à la silice cristalline :  </a:t>
                      </a:r>
                      <a:r>
                        <a:rPr lang="fr-BE" sz="1400" u="none" strike="noStrike" kern="1200" dirty="0" smtClean="0">
                          <a:solidFill>
                            <a:schemeClr val="dk1"/>
                          </a:solidFill>
                          <a:effectLst/>
                          <a:latin typeface="+mn-lt"/>
                          <a:ea typeface="+mn-ea"/>
                          <a:cs typeface="+mn-cs"/>
                          <a:hlinkClick r:id="rId5"/>
                        </a:rPr>
                        <a:t>20210414 IU -Prévention silice.docx (21-50067887)</a:t>
                      </a:r>
                      <a:endParaRPr lang="fr-BE" sz="1400" u="none" strike="noStrike" kern="1200" dirty="0" smtClean="0">
                        <a:solidFill>
                          <a:schemeClr val="dk1"/>
                        </a:solidFill>
                        <a:effectLst/>
                        <a:latin typeface="+mn-lt"/>
                        <a:ea typeface="+mn-ea"/>
                        <a:cs typeface="+mn-cs"/>
                      </a:endParaRPr>
                    </a:p>
                    <a:p>
                      <a:endParaRPr lang="fr-BE" sz="1400" u="none" strike="noStrike" kern="1200" baseline="0" dirty="0" smtClean="0">
                        <a:solidFill>
                          <a:schemeClr val="dk1"/>
                        </a:solidFill>
                        <a:effectLst/>
                        <a:latin typeface="+mn-lt"/>
                        <a:ea typeface="+mn-ea"/>
                        <a:cs typeface="+mn-cs"/>
                      </a:endParaRPr>
                    </a:p>
                    <a:p>
                      <a:r>
                        <a:rPr lang="fr-BE" sz="1400" u="none" strike="noStrike" kern="1200" baseline="0" dirty="0" smtClean="0">
                          <a:solidFill>
                            <a:schemeClr val="tx1"/>
                          </a:solidFill>
                          <a:effectLst/>
                          <a:latin typeface="+mn-lt"/>
                          <a:ea typeface="+mn-ea"/>
                          <a:cs typeface="+mn-cs"/>
                        </a:rPr>
                        <a:t>Le BQM a mis à jour le tableau des produits</a:t>
                      </a:r>
                    </a:p>
                    <a:p>
                      <a:endParaRPr lang="fr-BE" sz="1400" u="none" strike="noStrike" kern="1200" baseline="0" dirty="0" smtClean="0">
                        <a:solidFill>
                          <a:schemeClr val="tx1"/>
                        </a:solidFill>
                        <a:effectLst/>
                        <a:latin typeface="+mn-lt"/>
                        <a:ea typeface="+mn-ea"/>
                        <a:cs typeface="+mn-cs"/>
                      </a:endParaRPr>
                    </a:p>
                    <a:p>
                      <a:r>
                        <a:rPr lang="fr-BE" sz="1400" u="none" strike="noStrike" kern="1200" baseline="0" dirty="0" smtClean="0">
                          <a:solidFill>
                            <a:schemeClr val="tx1"/>
                          </a:solidFill>
                          <a:effectLst/>
                          <a:latin typeface="+mn-lt"/>
                          <a:ea typeface="+mn-ea"/>
                          <a:cs typeface="+mn-cs"/>
                        </a:rPr>
                        <a:t>EPI </a:t>
                      </a:r>
                      <a:r>
                        <a:rPr lang="fr-BE" sz="1400" u="none" strike="noStrike" kern="1200" baseline="0" dirty="0" err="1" smtClean="0">
                          <a:solidFill>
                            <a:schemeClr val="tx1"/>
                          </a:solidFill>
                          <a:effectLst/>
                          <a:latin typeface="+mn-lt"/>
                          <a:ea typeface="+mn-ea"/>
                          <a:cs typeface="+mn-cs"/>
                        </a:rPr>
                        <a:t>Smokewinders</a:t>
                      </a:r>
                      <a:r>
                        <a:rPr lang="fr-BE" sz="1400" u="none" strike="noStrike" kern="1200" baseline="0" dirty="0" smtClean="0">
                          <a:solidFill>
                            <a:schemeClr val="tx1"/>
                          </a:solidFill>
                          <a:effectLst/>
                          <a:latin typeface="+mn-lt"/>
                          <a:ea typeface="+mn-ea"/>
                          <a:cs typeface="+mn-cs"/>
                        </a:rPr>
                        <a:t> sélectionnés par SLPPT</a:t>
                      </a:r>
                      <a:endParaRPr lang="fr-BE" sz="1400" kern="1200" baseline="0" dirty="0">
                        <a:solidFill>
                          <a:schemeClr val="tx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02361352"/>
                  </a:ext>
                </a:extLst>
              </a:tr>
              <a:tr h="1527308">
                <a:tc vMerge="1">
                  <a:txBody>
                    <a:bodyPr/>
                    <a:lstStyle/>
                    <a:p>
                      <a:endParaRPr lang="fr-BE"/>
                    </a:p>
                  </a:txBody>
                  <a:tcPr/>
                </a:tc>
                <a:tc>
                  <a:txBody>
                    <a:bodyPr/>
                    <a:lstStyle/>
                    <a:p>
                      <a:r>
                        <a:rPr lang="fr-BE" sz="1400" dirty="0" smtClean="0"/>
                        <a:t>Systématiser l’</a:t>
                      </a:r>
                      <a:r>
                        <a:rPr lang="fr-BE" sz="1400" dirty="0" err="1" smtClean="0"/>
                        <a:t>Eval</a:t>
                      </a:r>
                      <a:r>
                        <a:rPr lang="fr-BE" sz="1400" dirty="0" smtClean="0"/>
                        <a:t> des risques à un Ech le + bas possible (approche à plusieurs Niv)</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535684606"/>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25</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525344"/>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3798054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a:t>
            </a:r>
            <a:endParaRPr lang="fr-BE" dirty="0"/>
          </a:p>
        </p:txBody>
      </p:sp>
      <p:sp>
        <p:nvSpPr>
          <p:cNvPr id="3" name="Content Placeholder 2"/>
          <p:cNvSpPr>
            <a:spLocks noGrp="1"/>
          </p:cNvSpPr>
          <p:nvPr>
            <p:ph idx="1"/>
          </p:nvPr>
        </p:nvSpPr>
        <p:spPr/>
        <p:txBody>
          <a:bodyPr/>
          <a:lstStyle/>
          <a:p>
            <a:r>
              <a:rPr lang="fr-BE" u="sng" dirty="0" smtClean="0">
                <a:solidFill>
                  <a:srgbClr val="FF0000"/>
                </a:solidFill>
              </a:rPr>
              <a:t>En rouge</a:t>
            </a:r>
            <a:r>
              <a:rPr lang="fr-BE" dirty="0" smtClean="0"/>
              <a:t> : modifications depuis le dernier CCB (si nécessaire)</a:t>
            </a:r>
            <a:endParaRPr lang="fr-BE" dirty="0"/>
          </a:p>
        </p:txBody>
      </p:sp>
      <p:sp>
        <p:nvSpPr>
          <p:cNvPr id="4" name="Slide Number Placeholder 3"/>
          <p:cNvSpPr>
            <a:spLocks noGrp="1"/>
          </p:cNvSpPr>
          <p:nvPr>
            <p:ph type="sldNum" sz="quarter" idx="12"/>
          </p:nvPr>
        </p:nvSpPr>
        <p:spPr/>
        <p:txBody>
          <a:bodyPr/>
          <a:lstStyle/>
          <a:p>
            <a:fld id="{8CC28852-9865-425A-AD48-1BA01D57BEBA}" type="slidenum">
              <a:rPr lang="fr-BE" smtClean="0"/>
              <a:t>26</a:t>
            </a:fld>
            <a:endParaRPr lang="fr-BE"/>
          </a:p>
        </p:txBody>
      </p:sp>
    </p:spTree>
    <p:extLst>
      <p:ext uri="{BB962C8B-B14F-4D97-AF65-F5344CB8AC3E}">
        <p14:creationId xmlns:p14="http://schemas.microsoft.com/office/powerpoint/2010/main" val="2422356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 – 20-PS-02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70450895"/>
              </p:ext>
            </p:extLst>
          </p:nvPr>
        </p:nvGraphicFramePr>
        <p:xfrm>
          <a:off x="107503" y="1417639"/>
          <a:ext cx="8928994" cy="494383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a:spcAft>
                          <a:spcPts val="0"/>
                        </a:spcAft>
                      </a:pPr>
                      <a:r>
                        <a:rPr lang="fr-BE" sz="1400" noProof="0" dirty="0" smtClean="0">
                          <a:solidFill>
                            <a:srgbClr val="000018"/>
                          </a:solidFill>
                          <a:effectLst/>
                          <a:latin typeface="+mn-lt"/>
                          <a:ea typeface="Calibri" panose="020F0502020204030204" pitchFamily="34" charset="0"/>
                        </a:rPr>
                        <a:t>20-PS-02 - Prévention de comportements inadaptés</a:t>
                      </a:r>
                      <a:endParaRPr lang="fr-BE" sz="1400" noProof="0" dirty="0">
                        <a:solidFill>
                          <a:srgbClr val="000018"/>
                        </a:solidFill>
                        <a:effectLst/>
                        <a:latin typeface="+mn-lt"/>
                        <a:ea typeface="Calibri" panose="020F0502020204030204" pitchFamily="34" charset="0"/>
                      </a:endParaRPr>
                    </a:p>
                  </a:txBody>
                  <a:tcPr marL="90170" marR="90170" marT="46990" marB="469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400" noProof="0" dirty="0">
                          <a:solidFill>
                            <a:srgbClr val="000018"/>
                          </a:solidFill>
                          <a:effectLst/>
                          <a:latin typeface="+mn-lt"/>
                          <a:ea typeface="Calibri" panose="020F0502020204030204" pitchFamily="34" charset="0"/>
                        </a:rPr>
                        <a:t>Prévenir certains comportements inopportuns </a:t>
                      </a:r>
                      <a:r>
                        <a:rPr lang="fr-BE" sz="1400" noProof="0" dirty="0" smtClean="0">
                          <a:solidFill>
                            <a:srgbClr val="000018"/>
                          </a:solidFill>
                          <a:effectLst/>
                          <a:latin typeface="+mn-lt"/>
                          <a:ea typeface="Calibri" panose="020F0502020204030204" pitchFamily="34" charset="0"/>
                        </a:rPr>
                        <a:t>( violence,</a:t>
                      </a:r>
                      <a:r>
                        <a:rPr lang="fr-BE" sz="1400" baseline="0" noProof="0" dirty="0" smtClean="0">
                          <a:solidFill>
                            <a:srgbClr val="000018"/>
                          </a:solidFill>
                          <a:effectLst/>
                          <a:latin typeface="+mn-lt"/>
                          <a:ea typeface="Calibri" panose="020F0502020204030204" pitchFamily="34" charset="0"/>
                        </a:rPr>
                        <a:t> </a:t>
                      </a:r>
                      <a:r>
                        <a:rPr lang="fr-BE" sz="1400" noProof="0" dirty="0" smtClean="0">
                          <a:solidFill>
                            <a:srgbClr val="000018"/>
                          </a:solidFill>
                          <a:effectLst/>
                          <a:latin typeface="+mn-lt"/>
                          <a:ea typeface="Calibri" panose="020F0502020204030204" pitchFamily="34" charset="0"/>
                        </a:rPr>
                        <a:t>harcèlement sexuel et moral)</a:t>
                      </a:r>
                    </a:p>
                    <a:p>
                      <a:pPr>
                        <a:spcAft>
                          <a:spcPts val="0"/>
                        </a:spcAft>
                      </a:pPr>
                      <a:r>
                        <a:rPr lang="fr-BE" sz="1400" noProof="0" dirty="0" smtClean="0">
                          <a:solidFill>
                            <a:srgbClr val="000018"/>
                          </a:solidFill>
                          <a:effectLst/>
                          <a:latin typeface="+mn-lt"/>
                          <a:ea typeface="Calibri" panose="020F0502020204030204" pitchFamily="34" charset="0"/>
                        </a:rPr>
                        <a:t>et </a:t>
                      </a:r>
                      <a:r>
                        <a:rPr lang="fr-BE" sz="1400" noProof="0" dirty="0">
                          <a:solidFill>
                            <a:srgbClr val="000018"/>
                          </a:solidFill>
                          <a:effectLst/>
                          <a:latin typeface="+mn-lt"/>
                          <a:ea typeface="Calibri" panose="020F0502020204030204" pitchFamily="34" charset="0"/>
                        </a:rPr>
                        <a:t>conscientiser les travailleurs sur la portée de leurs actes </a:t>
                      </a: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Créer une campagne de prévention et/ou utiliser des moyens existants. Renseigner sur aide possible</a:t>
                      </a:r>
                      <a:r>
                        <a:rPr lang="fr-BE" sz="1400" noProof="0" dirty="0" smtClean="0">
                          <a:solidFill>
                            <a:srgbClr val="000018"/>
                          </a:solidFill>
                          <a:effectLst/>
                          <a:latin typeface="+mn-lt"/>
                          <a:ea typeface="Calibri" panose="020F0502020204030204" pitchFamily="34" charset="0"/>
                        </a:rPr>
                        <a:t>.</a:t>
                      </a:r>
                    </a:p>
                    <a:p>
                      <a:pPr>
                        <a:spcAft>
                          <a:spcPts val="0"/>
                        </a:spcAft>
                      </a:pPr>
                      <a:endParaRPr lang="fr-BE" sz="1400" noProof="0" dirty="0" smtClean="0">
                        <a:solidFill>
                          <a:srgbClr val="000018"/>
                        </a:solidFill>
                        <a:effectLst/>
                        <a:latin typeface="+mn-lt"/>
                        <a:ea typeface="Calibri" panose="020F0502020204030204" pitchFamily="34" charset="0"/>
                      </a:endParaRPr>
                    </a:p>
                    <a:p>
                      <a:pPr>
                        <a:spcAft>
                          <a:spcPts val="0"/>
                        </a:spcAft>
                      </a:pPr>
                      <a:r>
                        <a:rPr lang="fr-BE" sz="1400" u="sng" kern="1200" dirty="0" smtClean="0">
                          <a:solidFill>
                            <a:schemeClr val="tx1"/>
                          </a:solidFill>
                          <a:effectLst/>
                          <a:latin typeface="+mn-lt"/>
                          <a:ea typeface="+mn-ea"/>
                          <a:cs typeface="+mn-cs"/>
                          <a:hlinkClick r:id="rId3"/>
                        </a:rPr>
                        <a:t>https://intranet.mil.intra/sites/Portal/Documents/2021/20210309_DGHWB_CampagneOSGW_01_F.pdf</a:t>
                      </a:r>
                      <a:endParaRPr lang="fr-BE" sz="1400" noProof="0" dirty="0">
                        <a:solidFill>
                          <a:srgbClr val="000018"/>
                        </a:solidFill>
                        <a:effectLst/>
                        <a:latin typeface="+mn-lt"/>
                        <a:ea typeface="Calibri" panose="020F0502020204030204" pitchFamily="34" charset="0"/>
                      </a:endParaRP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Affiches, inserts dans brochures d’accueil, </a:t>
                      </a:r>
                      <a:r>
                        <a:rPr lang="fr-BE" sz="1400" noProof="0" dirty="0" smtClean="0">
                          <a:solidFill>
                            <a:srgbClr val="000018"/>
                          </a:solidFill>
                          <a:effectLst/>
                          <a:latin typeface="+mn-lt"/>
                          <a:ea typeface="Calibri" panose="020F0502020204030204" pitchFamily="34" charset="0"/>
                        </a:rPr>
                        <a:t>mailings</a:t>
                      </a:r>
                    </a:p>
                    <a:p>
                      <a:pPr>
                        <a:spcAft>
                          <a:spcPts val="0"/>
                        </a:spcAft>
                      </a:pPr>
                      <a:endParaRPr lang="fr-BE" sz="1400" noProof="0" dirty="0" smtClean="0">
                        <a:solidFill>
                          <a:srgbClr val="000018"/>
                        </a:solidFill>
                        <a:effectLst/>
                        <a:latin typeface="+mn-lt"/>
                        <a:ea typeface="Calibri" panose="020F0502020204030204" pitchFamily="34" charset="0"/>
                      </a:endParaRPr>
                    </a:p>
                    <a:p>
                      <a:pPr>
                        <a:spcAft>
                          <a:spcPts val="0"/>
                        </a:spcAft>
                      </a:pPr>
                      <a:r>
                        <a:rPr lang="fr-BE" sz="1400" kern="1200" noProof="0" dirty="0" smtClean="0">
                          <a:solidFill>
                            <a:srgbClr val="000018"/>
                          </a:solidFill>
                          <a:effectLst/>
                          <a:latin typeface="+mn-lt"/>
                          <a:ea typeface="Calibri" panose="020F0502020204030204" pitchFamily="34" charset="0"/>
                          <a:cs typeface="+mn-cs"/>
                        </a:rPr>
                        <a:t>Au niveau local : 3 Workshops entre le 22 Fev et le 22 Mar 21 pour les membres de la LH du GpM</a:t>
                      </a:r>
                    </a:p>
                    <a:p>
                      <a:pPr>
                        <a:spcAft>
                          <a:spcPts val="0"/>
                        </a:spcAft>
                      </a:pPr>
                      <a:r>
                        <a:rPr lang="fr-BE" sz="1400" kern="1200" noProof="0" dirty="0" smtClean="0">
                          <a:solidFill>
                            <a:schemeClr val="tx1"/>
                          </a:solidFill>
                          <a:effectLst/>
                          <a:latin typeface="+mn-lt"/>
                          <a:ea typeface="Calibri" panose="020F0502020204030204" pitchFamily="34" charset="0"/>
                          <a:cs typeface="+mn-cs"/>
                        </a:rPr>
                        <a:t>Reste un 3</a:t>
                      </a:r>
                      <a:r>
                        <a:rPr lang="fr-BE" sz="1400" kern="1200" baseline="30000" noProof="0" dirty="0" smtClean="0">
                          <a:solidFill>
                            <a:schemeClr val="tx1"/>
                          </a:solidFill>
                          <a:effectLst/>
                          <a:latin typeface="+mn-lt"/>
                          <a:ea typeface="Calibri" panose="020F0502020204030204" pitchFamily="34" charset="0"/>
                          <a:cs typeface="+mn-cs"/>
                        </a:rPr>
                        <a:t>ème</a:t>
                      </a:r>
                      <a:r>
                        <a:rPr lang="fr-BE" sz="1400" kern="1200" baseline="0" noProof="0" dirty="0" smtClean="0">
                          <a:solidFill>
                            <a:schemeClr val="tx1"/>
                          </a:solidFill>
                          <a:effectLst/>
                          <a:latin typeface="+mn-lt"/>
                          <a:ea typeface="Calibri" panose="020F0502020204030204" pitchFamily="34" charset="0"/>
                          <a:cs typeface="+mn-cs"/>
                        </a:rPr>
                        <a:t> WS a tenir</a:t>
                      </a:r>
                      <a:br>
                        <a:rPr lang="fr-BE" sz="1400" kern="1200" baseline="0" noProof="0" dirty="0" smtClean="0">
                          <a:solidFill>
                            <a:schemeClr val="tx1"/>
                          </a:solidFill>
                          <a:effectLst/>
                          <a:latin typeface="+mn-lt"/>
                          <a:ea typeface="Calibri" panose="020F0502020204030204" pitchFamily="34" charset="0"/>
                          <a:cs typeface="+mn-cs"/>
                        </a:rPr>
                      </a:br>
                      <a:r>
                        <a:rPr lang="fr-BE" sz="1400" kern="1200" baseline="0" noProof="0" dirty="0" smtClean="0">
                          <a:solidFill>
                            <a:schemeClr val="tx1"/>
                          </a:solidFill>
                          <a:effectLst/>
                          <a:latin typeface="+mn-lt"/>
                          <a:ea typeface="Calibri" panose="020F0502020204030204" pitchFamily="34" charset="0"/>
                          <a:cs typeface="+mn-cs"/>
                        </a:rPr>
                        <a:t>D’autres WS seront organisés pour d’autres membres de la LH (dates et nombres TBD avec OST)</a:t>
                      </a:r>
                    </a:p>
                    <a:p>
                      <a:pPr>
                        <a:spcAft>
                          <a:spcPts val="0"/>
                        </a:spcAft>
                      </a:pPr>
                      <a:endParaRPr lang="fr-BE" sz="1400" kern="1200" baseline="0" noProof="0" dirty="0" smtClean="0">
                        <a:solidFill>
                          <a:schemeClr val="tx1"/>
                        </a:solidFill>
                        <a:effectLst/>
                        <a:latin typeface="+mn-lt"/>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noProof="0" dirty="0" smtClean="0">
                          <a:solidFill>
                            <a:srgbClr val="000018"/>
                          </a:solidFill>
                          <a:effectLst/>
                          <a:latin typeface="+mn-lt"/>
                          <a:ea typeface="Calibri" panose="020F0502020204030204" pitchFamily="34" charset="0"/>
                          <a:cs typeface="+mn-cs"/>
                        </a:rPr>
                        <a:t>Des « kits » devraient arriver </a:t>
                      </a:r>
                      <a:r>
                        <a:rPr lang="fr-BE" sz="1400" strike="sngStrike" kern="1200" noProof="0" dirty="0" smtClean="0">
                          <a:solidFill>
                            <a:srgbClr val="000018"/>
                          </a:solidFill>
                          <a:effectLst/>
                          <a:latin typeface="+mn-lt"/>
                          <a:ea typeface="Calibri" panose="020F0502020204030204" pitchFamily="34" charset="0"/>
                          <a:cs typeface="+mn-cs"/>
                        </a:rPr>
                        <a:t>en Sep 21 </a:t>
                      </a:r>
                      <a:r>
                        <a:rPr lang="fr-BE" sz="1400" kern="1200" noProof="0" dirty="0" smtClean="0">
                          <a:solidFill>
                            <a:srgbClr val="000018"/>
                          </a:solidFill>
                          <a:effectLst/>
                          <a:latin typeface="+mn-lt"/>
                          <a:ea typeface="Calibri" panose="020F0502020204030204" pitchFamily="34" charset="0"/>
                          <a:cs typeface="+mn-cs"/>
                        </a:rPr>
                        <a:t>(</a:t>
                      </a:r>
                      <a:r>
                        <a:rPr lang="fr-BE" sz="1400" kern="1200" noProof="0" dirty="0" smtClean="0">
                          <a:solidFill>
                            <a:srgbClr val="FF0000"/>
                          </a:solidFill>
                          <a:effectLst/>
                          <a:latin typeface="+mn-lt"/>
                          <a:ea typeface="Calibri" panose="020F0502020204030204" pitchFamily="34" charset="0"/>
                          <a:cs typeface="+mn-cs"/>
                        </a:rPr>
                        <a:t>Reporté à 2022</a:t>
                      </a:r>
                      <a:r>
                        <a:rPr lang="fr-BE" sz="1400" kern="1200" noProof="0" dirty="0" smtClean="0">
                          <a:solidFill>
                            <a:srgbClr val="000018"/>
                          </a:solidFill>
                          <a:effectLst/>
                          <a:latin typeface="+mn-lt"/>
                          <a:ea typeface="Calibri" panose="020F0502020204030204" pitchFamily="34" charset="0"/>
                          <a:cs typeface="+mn-cs"/>
                        </a:rPr>
                        <a:t>)</a:t>
                      </a:r>
                    </a:p>
                  </a:txBody>
                  <a:tcPr marL="90170" marR="90170" marT="46990" marB="46990"/>
                </a:tc>
                <a:tc>
                  <a:txBody>
                    <a:bodyPr/>
                    <a:lstStyle/>
                    <a:p>
                      <a:pPr>
                        <a:spcAft>
                          <a:spcPts val="0"/>
                        </a:spcAft>
                      </a:pPr>
                      <a:r>
                        <a:rPr lang="fr-BE" sz="1400" noProof="0" dirty="0" smtClean="0">
                          <a:solidFill>
                            <a:srgbClr val="000018"/>
                          </a:solidFill>
                          <a:effectLst/>
                          <a:latin typeface="+mn-lt"/>
                          <a:ea typeface="Calibri" panose="020F0502020204030204" pitchFamily="34" charset="0"/>
                        </a:rPr>
                        <a:t>LH</a:t>
                      </a:r>
                      <a:r>
                        <a:rPr lang="fr-BE" sz="1400" noProof="0" dirty="0">
                          <a:solidFill>
                            <a:srgbClr val="000018"/>
                          </a:solidFill>
                          <a:effectLst/>
                          <a:latin typeface="+mn-lt"/>
                          <a:ea typeface="Calibri" panose="020F0502020204030204" pitchFamily="34" charset="0"/>
                        </a:rPr>
                        <a:t/>
                      </a:r>
                      <a:br>
                        <a:rPr lang="fr-BE" sz="1400" noProof="0" dirty="0">
                          <a:solidFill>
                            <a:srgbClr val="000018"/>
                          </a:solidFill>
                          <a:effectLst/>
                          <a:latin typeface="+mn-lt"/>
                          <a:ea typeface="Calibri" panose="020F0502020204030204" pitchFamily="34" charset="0"/>
                        </a:rPr>
                      </a:br>
                      <a:r>
                        <a:rPr kumimoji="0" lang="fr-BE" sz="1400" b="0" i="0" u="none" strike="noStrike" kern="1200" cap="none" normalizeH="0" baseline="0" noProof="0" dirty="0" smtClean="0">
                          <a:ln>
                            <a:noFill/>
                          </a:ln>
                          <a:solidFill>
                            <a:srgbClr val="000018"/>
                          </a:solidFill>
                          <a:effectLst/>
                          <a:latin typeface="+mn-lt"/>
                          <a:ea typeface="+mn-ea"/>
                          <a:cs typeface="+mn-cs"/>
                        </a:rPr>
                        <a:t>PC </a:t>
                      </a:r>
                      <a:r>
                        <a:rPr kumimoji="0" lang="fr-BE" sz="1400" b="0" i="0" u="none" strike="noStrike" kern="1200" cap="none" normalizeH="0" baseline="0" noProof="0" dirty="0" err="1" smtClean="0">
                          <a:ln>
                            <a:noFill/>
                          </a:ln>
                          <a:solidFill>
                            <a:srgbClr val="000018"/>
                          </a:solidFill>
                          <a:effectLst/>
                          <a:latin typeface="+mn-lt"/>
                          <a:ea typeface="+mn-ea"/>
                          <a:cs typeface="+mn-cs"/>
                        </a:rPr>
                        <a:t>Loc</a:t>
                      </a:r>
                      <a:endParaRPr kumimoji="0" lang="fr-BE" sz="1400" b="0" i="0" u="none" strike="noStrike" kern="1200" cap="none" normalizeH="0" baseline="0" noProof="0" dirty="0" smtClean="0">
                        <a:ln>
                          <a:noFill/>
                        </a:ln>
                        <a:solidFill>
                          <a:srgbClr val="000018"/>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PSA-R Ant FLO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CPAP </a:t>
                      </a:r>
                    </a:p>
                  </a:txBody>
                  <a:tcPr marL="90170" marR="90170" marT="46990" marB="469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noProof="0" dirty="0" smtClean="0">
                          <a:solidFill>
                            <a:srgbClr val="000018"/>
                          </a:solidFill>
                          <a:effectLst/>
                          <a:latin typeface="+mn-lt"/>
                          <a:ea typeface="Calibri" panose="020F0502020204030204" pitchFamily="34" charset="0"/>
                          <a:cs typeface="+mn-cs"/>
                        </a:rPr>
                        <a:t>EC</a:t>
                      </a:r>
                    </a:p>
                  </a:txBody>
                  <a:tcPr marL="90170" marR="90170" marT="46990" marB="46990"/>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0967702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28</a:t>
            </a:fld>
            <a:endParaRPr lang="fr-BE"/>
          </a:p>
        </p:txBody>
      </p:sp>
    </p:spTree>
    <p:extLst>
      <p:ext uri="{BB962C8B-B14F-4D97-AF65-F5344CB8AC3E}">
        <p14:creationId xmlns:p14="http://schemas.microsoft.com/office/powerpoint/2010/main" val="3232066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09-HR-01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3623976"/>
              </p:ext>
            </p:extLst>
          </p:nvPr>
        </p:nvGraphicFramePr>
        <p:xfrm>
          <a:off x="457200" y="1600201"/>
          <a:ext cx="8229600" cy="466344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368152">
                  <a:extLst>
                    <a:ext uri="{9D8B030D-6E8A-4147-A177-3AD203B41FA5}">
                      <a16:colId xmlns:a16="http://schemas.microsoft.com/office/drawing/2014/main" val="1057313668"/>
                    </a:ext>
                  </a:extLst>
                </a:gridCol>
                <a:gridCol w="1584176">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09-HR-01 – Politique relative aux produits psychoactifs (e. a. drogues &amp; alcool)</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21-2W-04</a:t>
                      </a:r>
                      <a:endParaRPr lang="fr-BE" sz="1400" b="1" dirty="0" smtClean="0"/>
                    </a:p>
                  </a:txBody>
                  <a:tcPr/>
                </a:tc>
                <a:tc>
                  <a:txBody>
                    <a:bodyPr/>
                    <a:lstStyle/>
                    <a:p>
                      <a:r>
                        <a:rPr lang="fr-BE" sz="1400" dirty="0" smtClean="0"/>
                        <a:t>Prévenir/diminuer le dysfonctionnement, l’exposition à des risques plus élevés, les accidents de travail &amp; les dommages dus à la consommation </a:t>
                      </a:r>
                    </a:p>
                  </a:txBody>
                  <a:tcPr/>
                </a:tc>
                <a:tc>
                  <a:txBody>
                    <a:bodyPr/>
                    <a:lstStyle/>
                    <a:p>
                      <a:r>
                        <a:rPr lang="fr-BE" sz="1400" dirty="0" smtClean="0"/>
                        <a:t>Analyse des directives existantes</a:t>
                      </a:r>
                    </a:p>
                    <a:p>
                      <a:r>
                        <a:rPr lang="fr-BE" sz="1400" dirty="0" smtClean="0"/>
                        <a:t>Adaptation des directives diverses</a:t>
                      </a:r>
                    </a:p>
                    <a:p>
                      <a:r>
                        <a:rPr lang="fr-BE" sz="1400" dirty="0" smtClean="0"/>
                        <a:t>Concertation</a:t>
                      </a:r>
                    </a:p>
                    <a:p>
                      <a:r>
                        <a:rPr lang="fr-BE" sz="1400" dirty="0" smtClean="0"/>
                        <a:t>Communication</a:t>
                      </a:r>
                      <a:r>
                        <a:rPr lang="fr-BE" sz="1400" baseline="0" dirty="0" smtClean="0"/>
                        <a:t> et implémentation de la politique</a:t>
                      </a:r>
                    </a:p>
                    <a:p>
                      <a:r>
                        <a:rPr lang="fr-BE" sz="1400" baseline="0" dirty="0" smtClean="0"/>
                        <a:t>Evaluation de la politique</a:t>
                      </a:r>
                      <a:endParaRPr lang="fr-BE" sz="1400" dirty="0"/>
                    </a:p>
                  </a:txBody>
                  <a:tcPr/>
                </a:tc>
                <a:tc>
                  <a:txBody>
                    <a:bodyPr/>
                    <a:lstStyle/>
                    <a:p>
                      <a:r>
                        <a:rPr lang="fr-BE" sz="1400" dirty="0" smtClean="0"/>
                        <a:t>Voir Par 4.a.(5) de la directive </a:t>
                      </a:r>
                      <a:r>
                        <a:rPr lang="fr-BE" sz="1400" dirty="0" smtClean="0">
                          <a:hlinkClick r:id="rId4"/>
                        </a:rPr>
                        <a:t>ACWB-SPS-WRKPR-009</a:t>
                      </a:r>
                      <a:endParaRPr lang="fr-BE" sz="1400" dirty="0" smtClean="0"/>
                    </a:p>
                    <a:p>
                      <a:endParaRPr lang="fr-BE" sz="1400" dirty="0" smtClean="0"/>
                    </a:p>
                    <a:p>
                      <a:r>
                        <a:rPr lang="fr-BE" sz="1400" dirty="0" smtClean="0">
                          <a:solidFill>
                            <a:schemeClr val="tx1"/>
                          </a:solidFill>
                        </a:rPr>
                        <a:t>Campagnes systématiquement publiées via AMU</a:t>
                      </a:r>
                    </a:p>
                    <a:p>
                      <a:endParaRPr lang="fr-BE" sz="1400" dirty="0" smtClean="0">
                        <a:solidFill>
                          <a:schemeClr val="tx1"/>
                        </a:solidFill>
                      </a:endParaRPr>
                    </a:p>
                    <a:p>
                      <a:r>
                        <a:rPr lang="fr-BE" sz="1400" dirty="0" smtClean="0">
                          <a:solidFill>
                            <a:schemeClr val="tx1"/>
                          </a:solidFill>
                        </a:rPr>
                        <a:t>Soutien de l’AWSR obtenu</a:t>
                      </a:r>
                    </a:p>
                    <a:p>
                      <a:endParaRPr lang="fr-BE" sz="1400" dirty="0" smtClean="0">
                        <a:solidFill>
                          <a:schemeClr val="tx1"/>
                        </a:solidFill>
                      </a:endParaRPr>
                    </a:p>
                  </a:txBody>
                  <a:tcPr/>
                </a:tc>
                <a:tc>
                  <a:txBody>
                    <a:bodyPr/>
                    <a:lstStyle/>
                    <a:p>
                      <a:r>
                        <a:rPr lang="fr-BE" sz="1400" kern="1200" baseline="0" dirty="0" smtClean="0">
                          <a:solidFill>
                            <a:schemeClr val="tx1"/>
                          </a:solidFill>
                          <a:latin typeface="+mn-lt"/>
                          <a:ea typeface="+mn-ea"/>
                          <a:cs typeface="+mn-cs"/>
                        </a:rPr>
                        <a:t>Cel AMT</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tx1"/>
                          </a:solidFill>
                          <a:latin typeface="+mn-lt"/>
                          <a:ea typeface="+mn-ea"/>
                          <a:cs typeface="+mn-cs"/>
                        </a:rPr>
                        <a:t>Sec Police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tx1"/>
                          </a:solidFill>
                          <a:latin typeface="+mn-lt"/>
                          <a:ea typeface="+mn-ea"/>
                          <a:cs typeface="+mn-cs"/>
                        </a:rPr>
                        <a:t>1W se joint au 2WTac</a:t>
                      </a:r>
                    </a:p>
                    <a:p>
                      <a:endParaRPr lang="fr-BE" sz="1400" kern="1200" baseline="0" dirty="0" smtClean="0">
                        <a:solidFill>
                          <a:schemeClr val="tx1"/>
                        </a:solidFill>
                        <a:latin typeface="+mn-lt"/>
                        <a:ea typeface="+mn-ea"/>
                        <a:cs typeface="+mn-cs"/>
                      </a:endParaRPr>
                    </a:p>
                    <a:p>
                      <a:r>
                        <a:rPr lang="fr-BE" sz="1400" kern="1200" baseline="0" dirty="0" smtClean="0">
                          <a:solidFill>
                            <a:schemeClr val="tx1"/>
                          </a:solidFill>
                          <a:latin typeface="+mn-lt"/>
                          <a:ea typeface="+mn-ea"/>
                          <a:cs typeface="+mn-cs"/>
                        </a:rPr>
                        <a:t>Affiches AWSR reçues 02 Jun et apposées à l’entrée de la base</a:t>
                      </a:r>
                    </a:p>
                    <a:p>
                      <a:endParaRPr lang="fr-BE" sz="1400" kern="1200" baseline="0" dirty="0" smtClean="0">
                        <a:solidFill>
                          <a:schemeClr val="tx1"/>
                        </a:solidFill>
                        <a:latin typeface="+mn-lt"/>
                        <a:ea typeface="+mn-ea"/>
                        <a:cs typeface="+mn-cs"/>
                      </a:endParaRPr>
                    </a:p>
                    <a:p>
                      <a:r>
                        <a:rPr lang="fr-BE" sz="1400" kern="1200" baseline="0" dirty="0" smtClean="0">
                          <a:solidFill>
                            <a:schemeClr val="tx1"/>
                          </a:solidFill>
                          <a:latin typeface="+mn-lt"/>
                          <a:ea typeface="+mn-ea"/>
                          <a:cs typeface="+mn-cs"/>
                        </a:rPr>
                        <a:t>Campagne antidrogue diffusée en interne (</a:t>
                      </a:r>
                      <a:r>
                        <a:rPr lang="fr-BE" sz="1400" kern="1200" baseline="0" dirty="0" err="1" smtClean="0">
                          <a:solidFill>
                            <a:schemeClr val="tx1"/>
                          </a:solidFill>
                          <a:latin typeface="+mn-lt"/>
                          <a:ea typeface="+mn-ea"/>
                          <a:cs typeface="+mn-cs"/>
                        </a:rPr>
                        <a:t>eNote</a:t>
                      </a:r>
                      <a:r>
                        <a:rPr lang="fr-BE" sz="1400" kern="1200" baseline="0" dirty="0" smtClean="0">
                          <a:solidFill>
                            <a:schemeClr val="tx1"/>
                          </a:solidFill>
                          <a:latin typeface="+mn-lt"/>
                          <a:ea typeface="+mn-ea"/>
                          <a:cs typeface="+mn-cs"/>
                        </a:rPr>
                        <a:t> 21-50129956 du 17 Aou 21)</a:t>
                      </a:r>
                      <a:endParaRPr lang="fr-BE" sz="1400" kern="1200" baseline="0" dirty="0">
                        <a:solidFill>
                          <a:schemeClr val="tx1"/>
                        </a:solidFill>
                        <a:latin typeface="+mn-lt"/>
                        <a:ea typeface="+mn-ea"/>
                        <a:cs typeface="+mn-cs"/>
                      </a:endParaRP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3</a:t>
            </a:fld>
            <a:endParaRPr lang="fr-BE"/>
          </a:p>
        </p:txBody>
      </p:sp>
      <p:sp>
        <p:nvSpPr>
          <p:cNvPr id="7"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43906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11-MR-01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83804924"/>
              </p:ext>
            </p:extLst>
          </p:nvPr>
        </p:nvGraphicFramePr>
        <p:xfrm>
          <a:off x="457200" y="1600201"/>
          <a:ext cx="8229600" cy="506519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11-MR-01 - Ateliers avec des risques spécifiques</a:t>
                      </a:r>
                    </a:p>
                  </a:txBody>
                  <a:tcPr/>
                </a:tc>
                <a:tc>
                  <a:txBody>
                    <a:bodyPr/>
                    <a:lstStyle/>
                    <a:p>
                      <a:r>
                        <a:rPr lang="fr-BE" sz="1400" kern="1200" baseline="0" dirty="0" smtClean="0">
                          <a:solidFill>
                            <a:schemeClr val="tx1"/>
                          </a:solidFill>
                          <a:latin typeface="+mn-lt"/>
                          <a:ea typeface="+mn-ea"/>
                          <a:cs typeface="+mn-cs"/>
                        </a:rPr>
                        <a:t>Implémentation et suivi de la procédure spécifique concernant l’établissement d’un « Dossier d’atelier » (WDA) pour chacun des ateliers reconnus de la Défense</a:t>
                      </a:r>
                    </a:p>
                    <a:p>
                      <a:endParaRPr lang="fr-BE" sz="1400" kern="1200" baseline="0" dirty="0" smtClean="0">
                        <a:solidFill>
                          <a:schemeClr val="tx1"/>
                        </a:solidFill>
                        <a:latin typeface="+mn-lt"/>
                        <a:ea typeface="+mn-ea"/>
                        <a:cs typeface="+mn-cs"/>
                      </a:endParaRPr>
                    </a:p>
                    <a:p>
                      <a:r>
                        <a:rPr lang="fr-BE" sz="1400" kern="1200" baseline="0" dirty="0" smtClean="0">
                          <a:solidFill>
                            <a:schemeClr val="tx1"/>
                          </a:solidFill>
                          <a:latin typeface="+mn-lt"/>
                          <a:ea typeface="+mn-ea"/>
                          <a:cs typeface="+mn-cs"/>
                        </a:rPr>
                        <a:t>Deadline </a:t>
                      </a:r>
                      <a:r>
                        <a:rPr lang="fr-BE" sz="1400" baseline="0" dirty="0" smtClean="0">
                          <a:solidFill>
                            <a:schemeClr val="tx1"/>
                          </a:solidFill>
                        </a:rPr>
                        <a:t>NLT 31 </a:t>
                      </a:r>
                      <a:r>
                        <a:rPr lang="fr-BE" sz="1400" baseline="0" dirty="0" err="1" smtClean="0">
                          <a:solidFill>
                            <a:schemeClr val="tx1"/>
                          </a:solidFill>
                        </a:rPr>
                        <a:t>Dec</a:t>
                      </a:r>
                      <a:r>
                        <a:rPr lang="fr-BE" sz="1400" baseline="0" dirty="0" smtClean="0">
                          <a:solidFill>
                            <a:schemeClr val="tx1"/>
                          </a:solidFill>
                        </a:rPr>
                        <a:t> 2021</a:t>
                      </a:r>
                      <a:endParaRPr lang="fr-BE" sz="1400" dirty="0" smtClean="0"/>
                    </a:p>
                  </a:txBody>
                  <a:tcPr/>
                </a:tc>
                <a:tc>
                  <a:txBody>
                    <a:bodyPr/>
                    <a:lstStyle/>
                    <a:p>
                      <a:r>
                        <a:rPr lang="fr-BE" sz="1400" dirty="0" smtClean="0"/>
                        <a:t>Il est demandé :</a:t>
                      </a:r>
                    </a:p>
                    <a:p>
                      <a:r>
                        <a:rPr lang="fr-BE" sz="1400" dirty="0" smtClean="0"/>
                        <a:t>- Au Chefs de Corps et/ou Comd de Qu d’appliquer la directive dossier d’atelier pour chaque At avec des risques spécifiques sous sa responsabilité  (rédaction WDA « </a:t>
                      </a:r>
                      <a:r>
                        <a:rPr lang="fr-BE" sz="1400" dirty="0" err="1" smtClean="0"/>
                        <a:t>Werkplaatsdossier</a:t>
                      </a:r>
                      <a:r>
                        <a:rPr lang="fr-BE" sz="1400" dirty="0" smtClean="0"/>
                        <a:t> / Dossier</a:t>
                      </a:r>
                      <a:r>
                        <a:rPr lang="fr-BE" sz="1400" baseline="0" dirty="0" smtClean="0"/>
                        <a:t> d’Atelier »)</a:t>
                      </a:r>
                      <a:r>
                        <a:rPr lang="fr-BE" sz="1400" dirty="0" smtClean="0"/>
                        <a:t> et encodage ILIAS de chaque At)</a:t>
                      </a:r>
                    </a:p>
                    <a:p>
                      <a:r>
                        <a:rPr lang="fr-BE" sz="1400" dirty="0" smtClean="0"/>
                        <a:t>- aux Présidents des CCB de mettre ce point à l’ordre du jour des CCB pour le suivi continu des dossiers d’At</a:t>
                      </a:r>
                    </a:p>
                  </a:txBody>
                  <a:tcPr/>
                </a:tc>
                <a:tc>
                  <a:txBody>
                    <a:bodyPr/>
                    <a:lstStyle/>
                    <a:p>
                      <a:r>
                        <a:rPr lang="fr-BE" sz="1400" dirty="0" smtClean="0"/>
                        <a:t>Inventaire par type d’atelier (At connus et reconnus) disponible sur </a:t>
                      </a:r>
                      <a:r>
                        <a:rPr lang="fr-BE" sz="1400" dirty="0" smtClean="0">
                          <a:hlinkClick r:id="rId3"/>
                        </a:rPr>
                        <a:t>SHAREPOINT Infra</a:t>
                      </a:r>
                      <a:r>
                        <a:rPr lang="fr-BE" sz="1400" dirty="0" smtClean="0"/>
                        <a:t>.  Directive dossier d’At (</a:t>
                      </a:r>
                      <a:r>
                        <a:rPr lang="fr-BE" sz="1400" dirty="0" smtClean="0">
                          <a:hlinkClick r:id="rId4"/>
                        </a:rPr>
                        <a:t>DGMR- SPS-DSINFR-IDXX-002</a:t>
                      </a:r>
                      <a:r>
                        <a:rPr lang="fr-BE" sz="1400" dirty="0" smtClean="0"/>
                        <a:t>) disponible sur EDir.</a:t>
                      </a:r>
                    </a:p>
                    <a:p>
                      <a:r>
                        <a:rPr lang="fr-BE" sz="1400" dirty="0" smtClean="0"/>
                        <a:t>En cas de questions, contacter le GestMat (MR C&amp;I/D/L pour l’atelier même et MR SYS-S/U/O pour les machines) afin de clarifier les choses et de remédier aux problèmes rencontrés.</a:t>
                      </a:r>
                    </a:p>
                  </a:txBody>
                  <a:tcPr/>
                </a:tc>
                <a:tc>
                  <a:txBody>
                    <a:bodyPr/>
                    <a:lstStyle/>
                    <a:p>
                      <a:r>
                        <a:rPr lang="fr-BE" sz="1400" dirty="0" err="1" smtClean="0"/>
                        <a:t>AsPrev</a:t>
                      </a:r>
                      <a:endParaRPr lang="fr-BE" sz="1400" dirty="0" smtClean="0"/>
                    </a:p>
                    <a:p>
                      <a:r>
                        <a:rPr lang="fr-BE" sz="1400" dirty="0" smtClean="0"/>
                        <a:t>1</a:t>
                      </a:r>
                      <a:r>
                        <a:rPr lang="fr-BE" sz="1400" baseline="30000" dirty="0" smtClean="0"/>
                        <a:t>er</a:t>
                      </a:r>
                      <a:r>
                        <a:rPr lang="fr-BE" sz="1400" dirty="0" smtClean="0"/>
                        <a:t> et 2</a:t>
                      </a:r>
                      <a:r>
                        <a:rPr lang="fr-BE" sz="1400" baseline="30000" dirty="0" smtClean="0"/>
                        <a:t>ème</a:t>
                      </a:r>
                      <a:r>
                        <a:rPr lang="fr-BE" sz="1400" dirty="0" smtClean="0"/>
                        <a:t> Ech</a:t>
                      </a:r>
                    </a:p>
                    <a:p>
                      <a:r>
                        <a:rPr lang="fr-BE" sz="1400" dirty="0" err="1" smtClean="0"/>
                        <a:t>GpM</a:t>
                      </a:r>
                      <a:endParaRPr lang="fr-BE" sz="1400" dirty="0" smtClean="0"/>
                    </a:p>
                    <a:p>
                      <a:r>
                        <a:rPr lang="fr-BE" sz="1400" dirty="0" smtClean="0">
                          <a:hlinkClick r:id="rId5"/>
                        </a:rPr>
                        <a:t>UTE</a:t>
                      </a:r>
                      <a:endParaRPr lang="fr-BE" sz="1400" dirty="0" smtClean="0"/>
                    </a:p>
                    <a:p>
                      <a:endParaRPr lang="fr-BE" sz="1400" dirty="0" smtClean="0"/>
                    </a:p>
                    <a:p>
                      <a:r>
                        <a:rPr lang="fr-BE" sz="1400" baseline="0" dirty="0" smtClean="0">
                          <a:solidFill>
                            <a:srgbClr val="FF0000"/>
                          </a:solidFill>
                          <a:hlinkClick r:id="rId6" action="ppaction://hlinkfile"/>
                        </a:rPr>
                        <a:t>Situation</a:t>
                      </a:r>
                      <a:endParaRPr lang="fr-BE" sz="1400" baseline="0" dirty="0" smtClean="0">
                        <a:solidFill>
                          <a:srgbClr val="FF0000"/>
                        </a:solidFill>
                      </a:endParaRPr>
                    </a:p>
                    <a:p>
                      <a:endParaRPr lang="fr-BE" sz="1400" baseline="0" dirty="0" smtClean="0">
                        <a:solidFill>
                          <a:srgbClr val="FF0000"/>
                        </a:solidFill>
                      </a:endParaRPr>
                    </a:p>
                    <a:p>
                      <a:r>
                        <a:rPr lang="fr-BE" sz="1400" baseline="0" dirty="0" err="1" smtClean="0">
                          <a:solidFill>
                            <a:schemeClr val="tx1"/>
                          </a:solidFill>
                          <a:hlinkClick r:id="rId7" action="ppaction://hlinkfile"/>
                        </a:rPr>
                        <a:t>Sit</a:t>
                      </a:r>
                      <a:r>
                        <a:rPr lang="fr-BE" sz="1400" baseline="0" dirty="0" smtClean="0">
                          <a:solidFill>
                            <a:schemeClr val="tx1"/>
                          </a:solidFill>
                          <a:hlinkClick r:id="rId7" action="ppaction://hlinkfile"/>
                        </a:rPr>
                        <a:t> Erik Duchemin</a:t>
                      </a:r>
                      <a:endParaRPr lang="fr-BE" sz="1400" baseline="0" dirty="0" smtClean="0">
                        <a:solidFill>
                          <a:schemeClr val="tx1"/>
                        </a:solidFill>
                      </a:endParaRPr>
                    </a:p>
                    <a:p>
                      <a:endParaRPr lang="fr-BE" sz="1400" baseline="0" dirty="0" smtClean="0">
                        <a:solidFill>
                          <a:srgbClr val="FF0000"/>
                        </a:solidFill>
                      </a:endParaRPr>
                    </a:p>
                    <a:p>
                      <a:r>
                        <a:rPr lang="fr-BE" sz="1400" baseline="0" dirty="0" smtClean="0">
                          <a:solidFill>
                            <a:srgbClr val="FF0000"/>
                          </a:solidFill>
                        </a:rPr>
                        <a:t>Révision des 7 dossiers At </a:t>
                      </a:r>
                      <a:r>
                        <a:rPr lang="fr-BE" sz="1400" kern="1200" baseline="0" dirty="0" smtClean="0">
                          <a:solidFill>
                            <a:srgbClr val="FF0000"/>
                          </a:solidFill>
                          <a:latin typeface="+mn-lt"/>
                          <a:ea typeface="+mn-ea"/>
                          <a:cs typeface="+mn-cs"/>
                        </a:rPr>
                        <a:t>(réalisation à 99%)</a:t>
                      </a: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4</a:t>
            </a:fld>
            <a:endParaRPr lang="fr-BE"/>
          </a:p>
        </p:txBody>
      </p:sp>
      <p:sp>
        <p:nvSpPr>
          <p:cNvPr id="5" name="Footer Placeholder 2"/>
          <p:cNvSpPr txBox="1">
            <a:spLocks noGrp="1"/>
          </p:cNvSpPr>
          <p:nvPr/>
        </p:nvSpPr>
        <p:spPr bwMode="auto">
          <a:xfrm>
            <a:off x="2124075" y="6536134"/>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4252745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13-WB-01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64126248"/>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13-WB-01 – Gestion des risques fonctionnels et individuels</a:t>
                      </a:r>
                    </a:p>
                  </a:txBody>
                  <a:tcPr/>
                </a:tc>
                <a:tc>
                  <a:txBody>
                    <a:bodyPr/>
                    <a:lstStyle/>
                    <a:p>
                      <a:r>
                        <a:rPr lang="fr-BE" sz="1400" dirty="0" smtClean="0"/>
                        <a:t>Introduction des fiches de postes de travail dans la base de données</a:t>
                      </a:r>
                    </a:p>
                    <a:p>
                      <a:r>
                        <a:rPr lang="fr-BE" sz="1400" dirty="0" smtClean="0"/>
                        <a:t>Préparer la nouvelle approche au sein du Comdt SIPPT</a:t>
                      </a:r>
                    </a:p>
                  </a:txBody>
                  <a:tcPr/>
                </a:tc>
                <a:tc>
                  <a:txBody>
                    <a:bodyPr/>
                    <a:lstStyle/>
                    <a:p>
                      <a:r>
                        <a:rPr lang="fr-BE" sz="1400" dirty="0" smtClean="0"/>
                        <a:t>Actions au niveau local en fonction des communications SIPPT</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dirty="0" smtClean="0">
                          <a:solidFill>
                            <a:srgbClr val="FF0000"/>
                          </a:solidFill>
                        </a:rPr>
                        <a:t>05 Nov: 3 FPT/ 7 FF de</a:t>
                      </a:r>
                      <a:r>
                        <a:rPr lang="fr-BE" sz="1400" baseline="0" dirty="0" smtClean="0">
                          <a:solidFill>
                            <a:srgbClr val="FF0000"/>
                          </a:solidFill>
                        </a:rPr>
                        <a:t> la MMC</a:t>
                      </a:r>
                    </a:p>
                    <a:p>
                      <a:r>
                        <a:rPr lang="fr-BE" sz="1400" baseline="0" dirty="0" smtClean="0">
                          <a:solidFill>
                            <a:srgbClr val="FF0000"/>
                          </a:solidFill>
                        </a:rPr>
                        <a:t>29 Nov: Révision en cours des FF et FPT de la L&amp;A</a:t>
                      </a:r>
                      <a:endParaRPr lang="fr-BE" sz="1400" dirty="0" smtClean="0">
                        <a:solidFill>
                          <a:srgbClr val="FF0000"/>
                        </a:solidFill>
                      </a:endParaRPr>
                    </a:p>
                  </a:txBody>
                  <a:tcPr/>
                </a:tc>
                <a:tc>
                  <a:txBody>
                    <a:bodyPr/>
                    <a:lstStyle/>
                    <a:p>
                      <a:r>
                        <a:rPr lang="fr-BE" sz="1400" dirty="0" smtClean="0"/>
                        <a:t>Binômes</a:t>
                      </a:r>
                      <a:r>
                        <a:rPr lang="fr-BE" sz="1400" baseline="0" dirty="0" smtClean="0"/>
                        <a:t> Médecins de Travail – Conseillers en Prévention</a:t>
                      </a:r>
                    </a:p>
                    <a:p>
                      <a:endParaRPr lang="fr-BE" sz="1400" baseline="0" dirty="0" smtClean="0"/>
                    </a:p>
                    <a:p>
                      <a:r>
                        <a:rPr lang="fr-BE" sz="1400" kern="1200" baseline="0" dirty="0" smtClean="0">
                          <a:solidFill>
                            <a:schemeClr val="dk1"/>
                          </a:solidFill>
                          <a:latin typeface="+mn-lt"/>
                          <a:ea typeface="+mn-ea"/>
                          <a:cs typeface="+mn-cs"/>
                          <a:hlinkClick r:id="rId3" action="ppaction://hlinkfile"/>
                        </a:rPr>
                        <a:t>Tableau</a:t>
                      </a:r>
                      <a:r>
                        <a:rPr lang="fr-BE" sz="1400" kern="1200" baseline="0" dirty="0" smtClean="0">
                          <a:solidFill>
                            <a:schemeClr val="dk1"/>
                          </a:solidFill>
                          <a:latin typeface="+mn-lt"/>
                          <a:ea typeface="+mn-ea"/>
                          <a:cs typeface="+mn-cs"/>
                        </a:rPr>
                        <a:t> de suivi du SLPPT (</a:t>
                      </a:r>
                      <a:r>
                        <a:rPr lang="fr-BE" sz="1400" baseline="0" dirty="0" smtClean="0">
                          <a:hlinkClick r:id="rId4" action="ppaction://hlinkfile"/>
                        </a:rPr>
                        <a:t>N:\0_WB\SLPPT\08.FICHE_DE_FONCTIONS</a:t>
                      </a:r>
                      <a:r>
                        <a:rPr lang="fr-BE" sz="1400" baseline="0" dirty="0" smtClean="0"/>
                        <a:t>)</a:t>
                      </a:r>
                    </a:p>
                    <a:p>
                      <a:r>
                        <a:rPr lang="fr-BE" sz="1400" kern="1200" baseline="0" dirty="0" smtClean="0">
                          <a:solidFill>
                            <a:schemeClr val="tx1"/>
                          </a:solidFill>
                          <a:latin typeface="+mn-lt"/>
                          <a:ea typeface="+mn-ea"/>
                          <a:cs typeface="+mn-cs"/>
                        </a:rPr>
                        <a:t>Info nouveaux arrivants</a:t>
                      </a:r>
                    </a:p>
                  </a:txBody>
                  <a:tcPr/>
                </a:tc>
                <a:tc>
                  <a:txBody>
                    <a:bodyPr/>
                    <a:lstStyle/>
                    <a:p>
                      <a:r>
                        <a:rPr lang="fr-BE" sz="1400" dirty="0" smtClean="0"/>
                        <a:t>AMT / SLPPT</a:t>
                      </a:r>
                    </a:p>
                    <a:p>
                      <a:endParaRPr lang="fr-BE" sz="1400" dirty="0" smtClean="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5</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15140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16-WB-02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83166146"/>
              </p:ext>
            </p:extLst>
          </p:nvPr>
        </p:nvGraphicFramePr>
        <p:xfrm>
          <a:off x="457200" y="1600201"/>
          <a:ext cx="8229600" cy="485183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
                      </a:r>
                    </a:p>
                    <a:p>
                      <a:pPr algn="ctr"/>
                      <a:r>
                        <a:rPr lang="fr-BE" sz="1400" dirty="0" err="1" smtClean="0"/>
                        <a:t>atériel</a:t>
                      </a:r>
                      <a:r>
                        <a:rPr lang="fr-BE" sz="1400" dirty="0" smtClean="0"/>
                        <a:t>,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16-WB-02 – Développement d’une politique de prévention du burnout à la Défense</a:t>
                      </a:r>
                    </a:p>
                  </a:txBody>
                  <a:tcPr/>
                </a:tc>
                <a:tc>
                  <a:txBody>
                    <a:bodyPr/>
                    <a:lstStyle/>
                    <a:p>
                      <a:pPr marL="285750" indent="-285750">
                        <a:buFontTx/>
                        <a:buChar char="-"/>
                      </a:pPr>
                      <a:r>
                        <a:rPr lang="fr-BE" sz="1400" dirty="0" smtClean="0"/>
                        <a:t>Informer le Pers, sensibiliser et former le cadre à la </a:t>
                      </a:r>
                      <a:r>
                        <a:rPr lang="fr-BE" sz="1400" dirty="0" err="1" smtClean="0"/>
                        <a:t>Prev</a:t>
                      </a:r>
                      <a:r>
                        <a:rPr lang="fr-BE" sz="1400" dirty="0" smtClean="0"/>
                        <a:t> du burnout</a:t>
                      </a:r>
                    </a:p>
                    <a:p>
                      <a:pPr marL="285750" indent="-285750">
                        <a:buFontTx/>
                        <a:buChar char="-"/>
                      </a:pPr>
                      <a:r>
                        <a:rPr lang="fr-BE" sz="1400" dirty="0" smtClean="0"/>
                        <a:t>Détection</a:t>
                      </a:r>
                      <a:r>
                        <a:rPr lang="fr-BE" sz="1400" baseline="0" dirty="0" smtClean="0"/>
                        <a:t> précoce</a:t>
                      </a:r>
                    </a:p>
                    <a:p>
                      <a:pPr marL="285750" indent="-285750">
                        <a:buFontTx/>
                        <a:buChar char="-"/>
                      </a:pPr>
                      <a:r>
                        <a:rPr lang="fr-BE" sz="1400" baseline="0" dirty="0" smtClean="0"/>
                        <a:t>Processus d’Inter et trajet d’accompagnement</a:t>
                      </a:r>
                    </a:p>
                    <a:p>
                      <a:pPr marL="285750" indent="-285750">
                        <a:buFontTx/>
                        <a:buChar char="-"/>
                      </a:pPr>
                      <a:r>
                        <a:rPr lang="fr-BE" sz="1400" baseline="0" dirty="0" smtClean="0"/>
                        <a:t>Politique de réintégration</a:t>
                      </a:r>
                      <a:endParaRPr lang="fr-BE" sz="1400" dirty="0" smtClean="0"/>
                    </a:p>
                  </a:txBody>
                  <a:tcPr/>
                </a:tc>
                <a:tc>
                  <a:txBody>
                    <a:bodyPr/>
                    <a:lstStyle/>
                    <a:p>
                      <a:r>
                        <a:rPr lang="fr-BE" sz="1400" dirty="0" smtClean="0"/>
                        <a:t>Elaborer outil standardisé pour mesurer</a:t>
                      </a:r>
                      <a:r>
                        <a:rPr lang="fr-BE" sz="1400" baseline="0" dirty="0" smtClean="0"/>
                        <a:t> le risque</a:t>
                      </a:r>
                    </a:p>
                    <a:p>
                      <a:r>
                        <a:rPr lang="fr-BE" sz="1400" baseline="0" dirty="0" smtClean="0"/>
                        <a:t>Informer/former Pers (</a:t>
                      </a:r>
                      <a:r>
                        <a:rPr lang="fr-BE" sz="1400" baseline="0" dirty="0" err="1" smtClean="0"/>
                        <a:t>Def</a:t>
                      </a:r>
                      <a:r>
                        <a:rPr lang="fr-BE" sz="1400" baseline="0" dirty="0" smtClean="0"/>
                        <a:t>, Clé, cadre)</a:t>
                      </a:r>
                    </a:p>
                    <a:p>
                      <a:r>
                        <a:rPr lang="fr-BE" sz="1400" baseline="0" dirty="0" smtClean="0"/>
                        <a:t>Créer processus d’Inter et déterminer trajet d’accompagnement</a:t>
                      </a:r>
                    </a:p>
                    <a:p>
                      <a:r>
                        <a:rPr lang="fr-BE" sz="1400" baseline="0" dirty="0" smtClean="0"/>
                        <a:t>Evaluer l’efficacité des mesures</a:t>
                      </a:r>
                    </a:p>
                    <a:p>
                      <a:r>
                        <a:rPr lang="fr-BE" sz="1400" baseline="0" dirty="0" smtClean="0"/>
                        <a:t>Rédiger guides</a:t>
                      </a:r>
                    </a:p>
                    <a:p>
                      <a:r>
                        <a:rPr lang="fr-BE" sz="1400" baseline="0" dirty="0" smtClean="0"/>
                        <a:t>Lutter contre facteurs à risques et développer facteurs protecteurs</a:t>
                      </a:r>
                    </a:p>
                    <a:p>
                      <a:r>
                        <a:rPr lang="fr-BE" sz="1400" baseline="0" dirty="0" smtClean="0"/>
                        <a:t>Définir trajet réintégration</a:t>
                      </a:r>
                    </a:p>
                    <a:p>
                      <a:r>
                        <a:rPr lang="fr-BE" sz="1400" baseline="0" dirty="0" smtClean="0"/>
                        <a:t>Adapter procédures / Reg</a:t>
                      </a:r>
                      <a:endParaRPr lang="fr-BE" sz="1400" dirty="0" smtClean="0"/>
                    </a:p>
                  </a:txBody>
                  <a:tcPr/>
                </a:tc>
                <a:tc>
                  <a:txBody>
                    <a:bodyPr/>
                    <a:lstStyle/>
                    <a:p>
                      <a:r>
                        <a:rPr lang="fr-BE" sz="1400" dirty="0" smtClean="0"/>
                        <a:t>Plateforme</a:t>
                      </a:r>
                      <a:r>
                        <a:rPr lang="fr-BE" sz="1400" baseline="0" dirty="0" smtClean="0"/>
                        <a:t> PSMR </a:t>
                      </a:r>
                      <a:r>
                        <a:rPr lang="fr-BE" sz="1400" baseline="0" dirty="0" err="1" smtClean="0"/>
                        <a:t>Def</a:t>
                      </a:r>
                      <a:endParaRPr lang="fr-BE" sz="1400" baseline="0" dirty="0" smtClean="0"/>
                    </a:p>
                    <a:p>
                      <a:r>
                        <a:rPr lang="fr-BE" sz="1400" baseline="0" dirty="0" err="1" smtClean="0"/>
                        <a:t>WGp</a:t>
                      </a:r>
                      <a:r>
                        <a:rPr lang="fr-BE" sz="1400" baseline="0" dirty="0" smtClean="0"/>
                        <a:t> </a:t>
                      </a:r>
                      <a:r>
                        <a:rPr lang="fr-BE" sz="1400" baseline="0" dirty="0" err="1" smtClean="0"/>
                        <a:t>Burnout@Def</a:t>
                      </a:r>
                      <a:endParaRPr lang="fr-BE" sz="1400" baseline="0" dirty="0" smtClean="0"/>
                    </a:p>
                    <a:p>
                      <a:r>
                        <a:rPr lang="fr-BE" sz="1400" baseline="0" dirty="0" smtClean="0"/>
                        <a:t>Réunions périodiques</a:t>
                      </a:r>
                    </a:p>
                    <a:p>
                      <a:r>
                        <a:rPr lang="fr-BE" sz="1400" baseline="0" dirty="0" smtClean="0"/>
                        <a:t>Réunions Tech avec HOC</a:t>
                      </a:r>
                    </a:p>
                    <a:p>
                      <a:r>
                        <a:rPr lang="fr-BE" sz="1400" baseline="0" smtClean="0"/>
                        <a:t>Réunions de suivi PGP</a:t>
                      </a:r>
                      <a:endParaRPr lang="fr-BE" sz="1400" dirty="0" smtClean="0"/>
                    </a:p>
                  </a:txBody>
                  <a:tcPr/>
                </a:tc>
                <a:tc>
                  <a:txBody>
                    <a:bodyPr/>
                    <a:lstStyle/>
                    <a:p>
                      <a:r>
                        <a:rPr lang="fr-BE" sz="1400" dirty="0" smtClean="0"/>
                        <a:t>Cel PSMR de DG-H&amp;WB sous la direction de la Transition Team</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87881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24963851"/>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91062">
                <a:tc rowSpan="3">
                  <a:txBody>
                    <a:bodyPr/>
                    <a:lstStyle/>
                    <a:p>
                      <a:r>
                        <a:rPr lang="fr-BE" sz="1400" dirty="0" smtClean="0"/>
                        <a:t>17-MR-01-Sécurité  des champs </a:t>
                      </a:r>
                      <a:r>
                        <a:rPr lang="fr-BE" sz="1400" dirty="0" err="1" smtClean="0"/>
                        <a:t>électro-magnétiques</a:t>
                      </a:r>
                      <a:endParaRPr lang="fr-BE" sz="1400" dirty="0" smtClean="0"/>
                    </a:p>
                  </a:txBody>
                  <a:tcPr/>
                </a:tc>
                <a:tc rowSpan="3">
                  <a:txBody>
                    <a:bodyPr/>
                    <a:lstStyle/>
                    <a:p>
                      <a:r>
                        <a:rPr lang="fr-BE" sz="1400" dirty="0" smtClean="0"/>
                        <a:t>Inventorier le Mat/Infra concerné</a:t>
                      </a:r>
                    </a:p>
                    <a:p>
                      <a:r>
                        <a:rPr lang="fr-BE" sz="1400" dirty="0" smtClean="0"/>
                        <a:t>Identifier le Pers à risques particuliers</a:t>
                      </a:r>
                    </a:p>
                    <a:p>
                      <a:r>
                        <a:rPr lang="fr-BE" sz="1400" dirty="0" smtClean="0"/>
                        <a:t>Evaluation des risques</a:t>
                      </a:r>
                    </a:p>
                    <a:p>
                      <a:r>
                        <a:rPr lang="fr-BE" sz="1400" dirty="0" smtClean="0"/>
                        <a:t>Ancrer la gestion globale en SPS</a:t>
                      </a:r>
                    </a:p>
                    <a:p>
                      <a:r>
                        <a:rPr lang="fr-BE" sz="1400" dirty="0" smtClean="0"/>
                        <a:t>Implémentation des</a:t>
                      </a:r>
                      <a:r>
                        <a:rPr lang="fr-BE" sz="1400" baseline="0" dirty="0" smtClean="0"/>
                        <a:t> mesures de prévention</a:t>
                      </a:r>
                      <a:endParaRPr lang="fr-BE" sz="1400" dirty="0" smtClean="0"/>
                    </a:p>
                  </a:txBody>
                  <a:tcPr/>
                </a:tc>
                <a:tc>
                  <a:txBody>
                    <a:bodyPr/>
                    <a:lstStyle/>
                    <a:p>
                      <a:r>
                        <a:rPr lang="fr-BE" sz="1400" dirty="0" smtClean="0"/>
                        <a:t>1. Inventorier</a:t>
                      </a:r>
                    </a:p>
                  </a:txBody>
                  <a:tcPr/>
                </a:tc>
                <a:tc>
                  <a:txBody>
                    <a:bodyPr/>
                    <a:lstStyle/>
                    <a:p>
                      <a:r>
                        <a:rPr lang="fr-BE" sz="1400" dirty="0" smtClean="0"/>
                        <a:t>GestMat</a:t>
                      </a:r>
                    </a:p>
                  </a:txBody>
                  <a:tcPr/>
                </a:tc>
                <a:tc rowSpan="3">
                  <a:txBody>
                    <a:bodyPr/>
                    <a:lstStyle/>
                    <a:p>
                      <a:r>
                        <a:rPr lang="fr-BE" sz="1400" dirty="0" smtClean="0"/>
                        <a:t>AsPrev</a:t>
                      </a:r>
                      <a:endParaRPr lang="fr-BE" sz="1400" dirty="0"/>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191061">
                <a:tc vMerge="1">
                  <a:txBody>
                    <a:bodyPr/>
                    <a:lstStyle/>
                    <a:p>
                      <a:endParaRPr lang="fr-BE"/>
                    </a:p>
                  </a:txBody>
                  <a:tcPr/>
                </a:tc>
                <a:tc vMerge="1">
                  <a:txBody>
                    <a:bodyPr/>
                    <a:lstStyle/>
                    <a:p>
                      <a:endParaRPr lang="fr-BE"/>
                    </a:p>
                  </a:txBody>
                  <a:tcPr/>
                </a:tc>
                <a:tc>
                  <a:txBody>
                    <a:bodyPr/>
                    <a:lstStyle/>
                    <a:p>
                      <a:r>
                        <a:rPr lang="fr-BE" sz="1400" dirty="0" smtClean="0"/>
                        <a:t>2. Apprécier les risques</a:t>
                      </a:r>
                    </a:p>
                  </a:txBody>
                  <a:tcPr/>
                </a:tc>
                <a:tc>
                  <a:txBody>
                    <a:bodyPr/>
                    <a:lstStyle/>
                    <a:p>
                      <a:r>
                        <a:rPr lang="fr-BE" sz="1400" dirty="0" smtClean="0"/>
                        <a:t>SIPPT-MR, ERM, CC V&amp;C &amp; + ACOS-IS</a:t>
                      </a: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767761273"/>
                  </a:ext>
                </a:extLst>
              </a:tr>
              <a:tr h="1191062">
                <a:tc vMerge="1">
                  <a:txBody>
                    <a:bodyPr/>
                    <a:lstStyle/>
                    <a:p>
                      <a:endParaRPr lang="fr-BE"/>
                    </a:p>
                  </a:txBody>
                  <a:tcPr/>
                </a:tc>
                <a:tc vMerge="1">
                  <a:txBody>
                    <a:bodyPr/>
                    <a:lstStyle/>
                    <a:p>
                      <a:endParaRPr lang="fr-BE"/>
                    </a:p>
                  </a:txBody>
                  <a:tcPr/>
                </a:tc>
                <a:tc>
                  <a:txBody>
                    <a:bodyPr/>
                    <a:lstStyle/>
                    <a:p>
                      <a:r>
                        <a:rPr lang="fr-BE" sz="1400" dirty="0" smtClean="0"/>
                        <a:t>3. Gestion</a:t>
                      </a:r>
                    </a:p>
                  </a:txBody>
                  <a:tcPr/>
                </a:tc>
                <a:tc>
                  <a:txBody>
                    <a:bodyPr/>
                    <a:lstStyle/>
                    <a:p>
                      <a:r>
                        <a:rPr lang="fr-BE" sz="1400" dirty="0" smtClean="0"/>
                        <a:t>GestMat &amp; Conseiller</a:t>
                      </a:r>
                      <a:r>
                        <a:rPr lang="fr-BE" sz="1400" baseline="0" dirty="0" smtClean="0"/>
                        <a:t> en Prev</a:t>
                      </a:r>
                      <a:endParaRPr lang="fr-BE" sz="1400" dirty="0" smtClean="0"/>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873501189"/>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923401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90387322"/>
              </p:ext>
            </p:extLst>
          </p:nvPr>
        </p:nvGraphicFramePr>
        <p:xfrm>
          <a:off x="0" y="1417642"/>
          <a:ext cx="9144000" cy="5353824"/>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27602">
                <a:tc rowSpan="5">
                  <a:txBody>
                    <a:bodyPr/>
                    <a:lstStyle/>
                    <a:p>
                      <a:r>
                        <a:rPr lang="fr-BE" sz="1400" dirty="0" smtClean="0"/>
                        <a:t>17-MR-02-Sécurité des machines-outils de travail du métal</a:t>
                      </a:r>
                    </a:p>
                  </a:txBody>
                  <a:tcPr/>
                </a:tc>
                <a:tc rowSpan="5">
                  <a:txBody>
                    <a:bodyPr/>
                    <a:lstStyle/>
                    <a:p>
                      <a:r>
                        <a:rPr lang="fr-BE" sz="1400" dirty="0" smtClean="0"/>
                        <a:t>Identification des machines-outils pour travail</a:t>
                      </a:r>
                    </a:p>
                    <a:p>
                      <a:r>
                        <a:rPr lang="fr-BE" sz="1400" dirty="0" smtClean="0"/>
                        <a:t>du métal</a:t>
                      </a:r>
                    </a:p>
                    <a:p>
                      <a:endParaRPr lang="fr-BE" sz="1400" dirty="0" smtClean="0"/>
                    </a:p>
                    <a:p>
                      <a:r>
                        <a:rPr lang="fr-BE" sz="1400" dirty="0" smtClean="0"/>
                        <a:t>Evaluation des non-conformités</a:t>
                      </a:r>
                    </a:p>
                    <a:p>
                      <a:endParaRPr lang="fr-BE" sz="1400" dirty="0" smtClean="0"/>
                    </a:p>
                    <a:p>
                      <a:r>
                        <a:rPr lang="fr-BE" sz="1400" dirty="0" smtClean="0"/>
                        <a:t>Sensibilisation de la ligne hiérarchique et des employés</a:t>
                      </a:r>
                    </a:p>
                    <a:p>
                      <a:endParaRPr lang="fr-BE" sz="1400" dirty="0" smtClean="0"/>
                    </a:p>
                    <a:p>
                      <a:r>
                        <a:rPr lang="fr-BE" sz="1400" dirty="0" smtClean="0">
                          <a:solidFill>
                            <a:schemeClr val="tx1"/>
                          </a:solidFill>
                        </a:rPr>
                        <a:t>Reste à terminer</a:t>
                      </a:r>
                      <a:r>
                        <a:rPr lang="fr-BE" sz="1400" baseline="0" dirty="0" smtClean="0">
                          <a:solidFill>
                            <a:schemeClr val="tx1"/>
                          </a:solidFill>
                        </a:rPr>
                        <a:t> les mises en Sv et analyses de risque au retour du 1Sgt Ladraa actuellement au B1</a:t>
                      </a:r>
                      <a:endParaRPr lang="fr-BE" sz="1400" dirty="0" smtClean="0">
                        <a:solidFill>
                          <a:schemeClr val="tx1"/>
                        </a:solidFill>
                      </a:endParaRPr>
                    </a:p>
                  </a:txBody>
                  <a:tcPr/>
                </a:tc>
                <a:tc>
                  <a:txBody>
                    <a:bodyPr/>
                    <a:lstStyle/>
                    <a:p>
                      <a:r>
                        <a:rPr lang="fr-BE" sz="1400" dirty="0" smtClean="0"/>
                        <a:t>Inventorier les machines-outils pour travail du métal par les U selon les Dir du Gest Mat</a:t>
                      </a:r>
                    </a:p>
                  </a:txBody>
                  <a:tcPr/>
                </a:tc>
                <a:tc>
                  <a:txBody>
                    <a:bodyPr/>
                    <a:lstStyle/>
                    <a:p>
                      <a:r>
                        <a:rPr lang="fr-BE" sz="1400" dirty="0" smtClean="0"/>
                        <a:t>S4/Mag sur base de l’inventaire de base du GestMat</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712170">
                <a:tc vMerge="1">
                  <a:txBody>
                    <a:bodyPr/>
                    <a:lstStyle/>
                    <a:p>
                      <a:endParaRPr lang="fr-BE"/>
                    </a:p>
                  </a:txBody>
                  <a:tcPr/>
                </a:tc>
                <a:tc vMerge="1">
                  <a:txBody>
                    <a:bodyPr/>
                    <a:lstStyle/>
                    <a:p>
                      <a:endParaRPr lang="fr-BE"/>
                    </a:p>
                  </a:txBody>
                  <a:tcPr/>
                </a:tc>
                <a:tc>
                  <a:txBody>
                    <a:bodyPr/>
                    <a:lstStyle/>
                    <a:p>
                      <a:r>
                        <a:rPr lang="fr-BE" sz="1400" dirty="0" smtClean="0"/>
                        <a:t>Etablir et mettre à disposition les rapports de mise en service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Conseillers en prévention (généré via Q&amp;R-</a:t>
                      </a:r>
                      <a:r>
                        <a:rPr lang="fr-BE" sz="1400" dirty="0" err="1" smtClean="0"/>
                        <a:t>tools</a:t>
                      </a:r>
                      <a:r>
                        <a:rPr lang="fr-BE" sz="1400" dirty="0" smtClean="0"/>
                        <a:t> ILIAS)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Effectuer les analyses de risques éventuelles et évaluer les facteurs environnementaux</a:t>
                      </a:r>
                    </a:p>
                  </a:txBody>
                  <a:tcPr/>
                </a:tc>
                <a:tc>
                  <a:txBody>
                    <a:bodyPr/>
                    <a:lstStyle/>
                    <a:p>
                      <a:r>
                        <a:rPr lang="fr-BE" sz="1400" kern="1200" dirty="0" smtClean="0">
                          <a:solidFill>
                            <a:schemeClr val="dk1"/>
                          </a:solidFill>
                          <a:latin typeface="+mn-lt"/>
                          <a:ea typeface="+mn-ea"/>
                          <a:cs typeface="+mn-cs"/>
                        </a:rPr>
                        <a:t>Conseillers en prévention </a:t>
                      </a:r>
                      <a:r>
                        <a:rPr lang="fr-BE" sz="1400" dirty="0" smtClean="0"/>
                        <a:t>&amp; SIPPT/MR</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127602">
                <a:tc vMerge="1">
                  <a:txBody>
                    <a:bodyPr/>
                    <a:lstStyle/>
                    <a:p>
                      <a:endParaRPr lang="fr-BE"/>
                    </a:p>
                  </a:txBody>
                  <a:tcPr/>
                </a:tc>
                <a:tc vMerge="1">
                  <a:txBody>
                    <a:bodyPr/>
                    <a:lstStyle/>
                    <a:p>
                      <a:endParaRPr lang="fr-BE"/>
                    </a:p>
                  </a:txBody>
                  <a:tcPr/>
                </a:tc>
                <a:tc>
                  <a:txBody>
                    <a:bodyPr/>
                    <a:lstStyle/>
                    <a:p>
                      <a:r>
                        <a:rPr lang="fr-BE" sz="1400" dirty="0" smtClean="0"/>
                        <a:t>Formuler un avis concernant la conformité des machines et effectuer les actions conformément aux Reg en vigueur</a:t>
                      </a:r>
                    </a:p>
                  </a:txBody>
                  <a:tcPr/>
                </a:tc>
                <a:tc>
                  <a:txBody>
                    <a:bodyPr/>
                    <a:lstStyle/>
                    <a:p>
                      <a:r>
                        <a:rPr lang="fr-BE" sz="1400" kern="1200" dirty="0" smtClean="0">
                          <a:solidFill>
                            <a:schemeClr val="dk1"/>
                          </a:solidFill>
                          <a:latin typeface="+mn-lt"/>
                          <a:ea typeface="+mn-ea"/>
                          <a:cs typeface="+mn-cs"/>
                        </a:rPr>
                        <a:t>Conseillers en prévention + Utilisateurs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r h="704406">
                <a:tc vMerge="1">
                  <a:txBody>
                    <a:bodyPr/>
                    <a:lstStyle/>
                    <a:p>
                      <a:endParaRPr lang="fr-BE"/>
                    </a:p>
                  </a:txBody>
                  <a:tcPr/>
                </a:tc>
                <a:tc vMerge="1">
                  <a:txBody>
                    <a:bodyPr/>
                    <a:lstStyle/>
                    <a:p>
                      <a:endParaRPr lang="fr-BE"/>
                    </a:p>
                  </a:txBody>
                  <a:tcPr/>
                </a:tc>
                <a:tc>
                  <a:txBody>
                    <a:bodyPr/>
                    <a:lstStyle/>
                    <a:p>
                      <a:r>
                        <a:rPr lang="fr-BE" sz="1400" dirty="0" smtClean="0"/>
                        <a:t>Garantir le suivi des non-conformités constatées</a:t>
                      </a:r>
                    </a:p>
                  </a:txBody>
                  <a:tcPr/>
                </a:tc>
                <a:tc>
                  <a:txBody>
                    <a:bodyPr/>
                    <a:lstStyle/>
                    <a:p>
                      <a:r>
                        <a:rPr lang="fr-BE" sz="1400" kern="1200" dirty="0" smtClean="0">
                          <a:solidFill>
                            <a:schemeClr val="dk1"/>
                          </a:solidFill>
                          <a:latin typeface="+mn-lt"/>
                          <a:ea typeface="+mn-ea"/>
                          <a:cs typeface="+mn-cs"/>
                        </a:rPr>
                        <a:t>Conseillers en prévention </a:t>
                      </a:r>
                      <a:r>
                        <a:rPr lang="fr-BE" sz="1400" dirty="0" smtClean="0"/>
                        <a:t>&amp; SIPPT/MR</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9087080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8</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762939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67700789"/>
              </p:ext>
            </p:extLst>
          </p:nvPr>
        </p:nvGraphicFramePr>
        <p:xfrm>
          <a:off x="0" y="1417642"/>
          <a:ext cx="9144000" cy="5220294"/>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5132">
                <a:tc rowSpan="4">
                  <a:txBody>
                    <a:bodyPr/>
                    <a:lstStyle/>
                    <a:p>
                      <a:r>
                        <a:rPr lang="fr-BE" sz="1400" dirty="0" smtClean="0"/>
                        <a:t>21-MR-01 – Sécurité incendie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Volet B </a:t>
                      </a:r>
                      <a:br>
                        <a:rPr lang="fr-BE" sz="1400" b="1" dirty="0" smtClean="0">
                          <a:hlinkClick r:id="rId3" action="ppaction://hlinksldjump"/>
                        </a:rPr>
                      </a:br>
                      <a:r>
                        <a:rPr lang="fr-BE" sz="1400" b="1" dirty="0" smtClean="0">
                          <a:hlinkClick r:id="rId3" action="ppaction://hlinksldjump"/>
                        </a:rPr>
                        <a:t>21-2W-03</a:t>
                      </a:r>
                      <a:endParaRPr lang="fr-BE" sz="1400" b="1" dirty="0" smtClean="0"/>
                    </a:p>
                  </a:txBody>
                  <a:tcPr/>
                </a:tc>
                <a:tc rowSpan="4">
                  <a:txBody>
                    <a:bodyPr/>
                    <a:lstStyle/>
                    <a:p>
                      <a:r>
                        <a:rPr lang="fr-BE" sz="1400" dirty="0" smtClean="0"/>
                        <a:t>Identifier les lacunes dans la mise en œuvre actuelle</a:t>
                      </a:r>
                    </a:p>
                    <a:p>
                      <a:endParaRPr lang="fr-BE" sz="1400" dirty="0" smtClean="0"/>
                    </a:p>
                    <a:p>
                      <a:r>
                        <a:rPr lang="fr-BE" sz="1400" dirty="0" smtClean="0"/>
                        <a:t>Standardisation</a:t>
                      </a:r>
                      <a:r>
                        <a:rPr lang="fr-BE" sz="1400" baseline="0" dirty="0" smtClean="0"/>
                        <a:t> des référentiels d’analyse des risques et des dossiers de prévention</a:t>
                      </a:r>
                    </a:p>
                    <a:p>
                      <a:endParaRPr lang="fr-BE" sz="1400" baseline="0" dirty="0" smtClean="0"/>
                    </a:p>
                    <a:p>
                      <a:r>
                        <a:rPr lang="fr-BE" sz="1400" baseline="0" dirty="0" smtClean="0"/>
                        <a:t>Mise en œuvre des nouvelles </a:t>
                      </a:r>
                      <a:r>
                        <a:rPr lang="fr-BE" sz="1400" baseline="0" dirty="0" err="1" smtClean="0"/>
                        <a:t>Dir</a:t>
                      </a:r>
                      <a:r>
                        <a:rPr lang="fr-BE" sz="1400" baseline="0" dirty="0" smtClean="0"/>
                        <a:t> dans les Qu</a:t>
                      </a:r>
                      <a:endParaRPr lang="fr-BE" sz="1400" dirty="0" smtClean="0"/>
                    </a:p>
                  </a:txBody>
                  <a:tcPr/>
                </a:tc>
                <a:tc>
                  <a:txBody>
                    <a:bodyPr/>
                    <a:lstStyle/>
                    <a:p>
                      <a:r>
                        <a:rPr lang="fr-BE" sz="1400" dirty="0" smtClean="0"/>
                        <a:t>Cartographier la </a:t>
                      </a:r>
                      <a:r>
                        <a:rPr lang="fr-BE" sz="1400" dirty="0" err="1" smtClean="0"/>
                        <a:t>Sit</a:t>
                      </a:r>
                      <a:r>
                        <a:rPr lang="fr-BE" sz="1400" dirty="0" smtClean="0"/>
                        <a:t> actuelle</a:t>
                      </a:r>
                    </a:p>
                  </a:txBody>
                  <a:tcPr/>
                </a:tc>
                <a:tc>
                  <a:txBody>
                    <a:bodyPr/>
                    <a:lstStyle/>
                    <a:p>
                      <a:r>
                        <a:rPr lang="fr-BE" sz="1400" dirty="0" smtClean="0"/>
                        <a:t>Soumettre dossiers relatifs à </a:t>
                      </a:r>
                      <a:r>
                        <a:rPr lang="fr-BE" sz="1400" dirty="0" err="1" smtClean="0"/>
                        <a:t>Prev</a:t>
                      </a:r>
                      <a:r>
                        <a:rPr lang="fr-BE" sz="1400" dirty="0" smtClean="0"/>
                        <a:t> incendie au SLPPT + examiner </a:t>
                      </a:r>
                      <a:r>
                        <a:rPr lang="fr-BE" sz="1400" dirty="0" err="1" smtClean="0"/>
                        <a:t>Dir</a:t>
                      </a:r>
                      <a:r>
                        <a:rPr lang="fr-BE" sz="1400" dirty="0" smtClean="0"/>
                        <a:t> actuelles (lacunes, incohérences)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ALL +</a:t>
                      </a:r>
                      <a:r>
                        <a:rPr lang="fr-BE" sz="1400" kern="1200" baseline="0" dirty="0" smtClean="0">
                          <a:solidFill>
                            <a:schemeClr val="dk1"/>
                          </a:solidFill>
                          <a:latin typeface="+mn-lt"/>
                          <a:ea typeface="+mn-ea"/>
                          <a:cs typeface="+mn-cs"/>
                        </a:rPr>
                        <a:t> </a:t>
                      </a:r>
                      <a:r>
                        <a:rPr lang="fr-BE" sz="1400" kern="1200" dirty="0" smtClean="0">
                          <a:solidFill>
                            <a:schemeClr val="dk1"/>
                          </a:solidFill>
                          <a:latin typeface="+mn-lt"/>
                          <a:ea typeface="+mn-ea"/>
                          <a:cs typeface="+mn-cs"/>
                        </a:rPr>
                        <a:t>Comd Qu / </a:t>
                      </a:r>
                      <a:r>
                        <a:rPr lang="fr-BE" sz="1400" kern="1200" dirty="0" err="1" smtClean="0">
                          <a:solidFill>
                            <a:schemeClr val="dk1"/>
                          </a:solidFill>
                          <a:latin typeface="+mn-lt"/>
                          <a:ea typeface="+mn-ea"/>
                          <a:cs typeface="+mn-cs"/>
                        </a:rPr>
                        <a:t>Resp</a:t>
                      </a:r>
                      <a:r>
                        <a:rPr lang="fr-BE" sz="1400" kern="1200" dirty="0" smtClean="0">
                          <a:solidFill>
                            <a:schemeClr val="dk1"/>
                          </a:solidFill>
                          <a:latin typeface="+mn-lt"/>
                          <a:ea typeface="+mn-ea"/>
                          <a:cs typeface="+mn-cs"/>
                        </a:rPr>
                        <a:t> AFA (2021)</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72996">
                <a:tc vMerge="1">
                  <a:txBody>
                    <a:bodyPr/>
                    <a:lstStyle/>
                    <a:p>
                      <a:endParaRPr lang="fr-BE"/>
                    </a:p>
                  </a:txBody>
                  <a:tcPr/>
                </a:tc>
                <a:tc vMerge="1">
                  <a:txBody>
                    <a:bodyPr/>
                    <a:lstStyle/>
                    <a:p>
                      <a:endParaRPr lang="fr-BE"/>
                    </a:p>
                  </a:txBody>
                  <a:tcPr/>
                </a:tc>
                <a:tc>
                  <a:txBody>
                    <a:bodyPr/>
                    <a:lstStyle/>
                    <a:p>
                      <a:r>
                        <a:rPr lang="fr-BE" sz="1400" dirty="0" smtClean="0"/>
                        <a:t>Renouveler et/ou affiner </a:t>
                      </a:r>
                      <a:r>
                        <a:rPr lang="fr-BE" sz="1400" dirty="0" err="1" smtClean="0"/>
                        <a:t>Dir</a:t>
                      </a:r>
                      <a:endParaRPr lang="fr-BE"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err="1" smtClean="0"/>
                        <a:t>Prep</a:t>
                      </a:r>
                      <a:r>
                        <a:rPr lang="fr-BE" sz="1400" dirty="0" smtClean="0"/>
                        <a:t> d’un manuel Tech pour remplacer</a:t>
                      </a:r>
                      <a:r>
                        <a:rPr lang="fr-BE" sz="1400" baseline="0" dirty="0" smtClean="0"/>
                        <a:t> IF 131C</a:t>
                      </a:r>
                      <a:endParaRPr lang="fr-BE" sz="14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MRC&amp;I (2022)</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Clarifier législation et </a:t>
                      </a:r>
                      <a:r>
                        <a:rPr lang="fr-BE" sz="1400" dirty="0" err="1" smtClean="0"/>
                        <a:t>Dir</a:t>
                      </a:r>
                      <a:endParaRPr lang="fr-BE" sz="1400" dirty="0" smtClean="0"/>
                    </a:p>
                  </a:txBody>
                  <a:tcPr/>
                </a:tc>
                <a:tc>
                  <a:txBody>
                    <a:bodyPr/>
                    <a:lstStyle/>
                    <a:p>
                      <a:r>
                        <a:rPr lang="fr-BE" sz="1400" kern="1200" dirty="0" smtClean="0">
                          <a:solidFill>
                            <a:schemeClr val="dk1"/>
                          </a:solidFill>
                          <a:latin typeface="+mn-lt"/>
                          <a:ea typeface="+mn-ea"/>
                          <a:cs typeface="+mn-cs"/>
                        </a:rPr>
                        <a:t>Procédures, templates, fichiers de </a:t>
                      </a:r>
                      <a:r>
                        <a:rPr lang="fr-BE" sz="1400" kern="1200" dirty="0" err="1" smtClean="0">
                          <a:solidFill>
                            <a:schemeClr val="dk1"/>
                          </a:solidFill>
                          <a:latin typeface="+mn-lt"/>
                          <a:ea typeface="+mn-ea"/>
                          <a:cs typeface="+mn-cs"/>
                        </a:rPr>
                        <a:t>Prev</a:t>
                      </a:r>
                      <a:r>
                        <a:rPr lang="fr-BE" sz="1400" kern="1200" dirty="0" smtClean="0">
                          <a:solidFill>
                            <a:schemeClr val="dk1"/>
                          </a:solidFill>
                          <a:latin typeface="+mn-lt"/>
                          <a:ea typeface="+mn-ea"/>
                          <a:cs typeface="+mn-cs"/>
                        </a:rPr>
                        <a:t> incendie, exemples via un SharePoint dédié</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DGH&amp;WB</a:t>
                      </a:r>
                      <a:r>
                        <a:rPr lang="fr-BE" sz="1400" kern="1200" baseline="0" dirty="0" smtClean="0">
                          <a:solidFill>
                            <a:schemeClr val="dk1"/>
                          </a:solidFill>
                          <a:latin typeface="+mn-lt"/>
                          <a:ea typeface="+mn-ea"/>
                          <a:cs typeface="+mn-cs"/>
                        </a:rPr>
                        <a:t> &amp; DPBW MR (2023)</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Implémentation dans les Qu</a:t>
                      </a:r>
                    </a:p>
                  </a:txBody>
                  <a:tcPr/>
                </a:tc>
                <a:tc>
                  <a:txBody>
                    <a:bodyPr/>
                    <a:lstStyle/>
                    <a:p>
                      <a:r>
                        <a:rPr lang="fr-BE" sz="1400" kern="1200" dirty="0" smtClean="0">
                          <a:solidFill>
                            <a:schemeClr val="dk1"/>
                          </a:solidFill>
                          <a:latin typeface="+mn-lt"/>
                          <a:ea typeface="+mn-ea"/>
                          <a:cs typeface="+mn-cs"/>
                        </a:rPr>
                        <a:t>Mise en œuvre des </a:t>
                      </a:r>
                      <a:r>
                        <a:rPr lang="fr-BE" sz="1400" kern="1200" dirty="0" err="1" smtClean="0">
                          <a:solidFill>
                            <a:schemeClr val="dk1"/>
                          </a:solidFill>
                          <a:latin typeface="+mn-lt"/>
                          <a:ea typeface="+mn-ea"/>
                          <a:cs typeface="+mn-cs"/>
                        </a:rPr>
                        <a:t>Dir</a:t>
                      </a:r>
                      <a:r>
                        <a:rPr lang="fr-BE" sz="1400" kern="1200" dirty="0" smtClean="0">
                          <a:solidFill>
                            <a:schemeClr val="dk1"/>
                          </a:solidFill>
                          <a:latin typeface="+mn-lt"/>
                          <a:ea typeface="+mn-ea"/>
                          <a:cs typeface="+mn-cs"/>
                        </a:rPr>
                        <a:t> dans les Qu</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Comd Qu / </a:t>
                      </a:r>
                      <a:r>
                        <a:rPr lang="fr-BE" sz="1400" kern="1200" dirty="0" err="1" smtClean="0">
                          <a:solidFill>
                            <a:schemeClr val="dk1"/>
                          </a:solidFill>
                          <a:latin typeface="+mn-lt"/>
                          <a:ea typeface="+mn-ea"/>
                          <a:cs typeface="+mn-cs"/>
                        </a:rPr>
                        <a:t>Resp</a:t>
                      </a:r>
                      <a:r>
                        <a:rPr lang="fr-BE" sz="1400" kern="1200" dirty="0" smtClean="0">
                          <a:solidFill>
                            <a:schemeClr val="dk1"/>
                          </a:solidFill>
                          <a:latin typeface="+mn-lt"/>
                          <a:ea typeface="+mn-ea"/>
                          <a:cs typeface="+mn-cs"/>
                        </a:rPr>
                        <a:t> AFA (2024)</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9</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8645928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A189B425AE00D48B21A3666C0D61775" ma:contentTypeVersion="0" ma:contentTypeDescription="Create a new document." ma:contentTypeScope="" ma:versionID="2b2da82a2f5f846fba32ab5dcb2b41ba">
  <xsd:schema xmlns:xsd="http://www.w3.org/2001/XMLSchema" xmlns:xs="http://www.w3.org/2001/XMLSchema" xmlns:p="http://schemas.microsoft.com/office/2006/metadata/properties" targetNamespace="http://schemas.microsoft.com/office/2006/metadata/properties" ma:root="true" ma:fieldsID="e36d1574f59776a8f2fd38f6f2e4600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Lab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79C9CC7-CB68-4812-82AC-AA88D7D0CC47}">
  <ds:schemaRefs>
    <ds:schemaRef ds:uri="http://schemas.microsoft.com/sharepoint/v3/contenttype/forms"/>
  </ds:schemaRefs>
</ds:datastoreItem>
</file>

<file path=customXml/itemProps2.xml><?xml version="1.0" encoding="utf-8"?>
<ds:datastoreItem xmlns:ds="http://schemas.openxmlformats.org/officeDocument/2006/customXml" ds:itemID="{32F5C7EF-CB09-4D61-AD11-C74BEB2E2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CB7859A-3F0A-4C15-8D70-F8DFB8187FC7}">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2402</TotalTime>
  <Words>10955</Words>
  <Application>Microsoft Office PowerPoint</Application>
  <PresentationFormat>On-screen Show (4:3)</PresentationFormat>
  <Paragraphs>1018</Paragraphs>
  <Slides>28</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Courier New</vt:lpstr>
      <vt:lpstr>Wingdings</vt:lpstr>
      <vt:lpstr>Zapf Dingbats</vt:lpstr>
      <vt:lpstr>Office Theme</vt:lpstr>
      <vt:lpstr>PowerPoint Presentation</vt:lpstr>
      <vt:lpstr>Volet A</vt:lpstr>
      <vt:lpstr>Volet A – 09-HR-01</vt:lpstr>
      <vt:lpstr>Volet A – 11-MR-01</vt:lpstr>
      <vt:lpstr>Volet A – 13-WB-01</vt:lpstr>
      <vt:lpstr>Volet A – 16-WB-02</vt:lpstr>
      <vt:lpstr>Volet A – 17-MR-01</vt:lpstr>
      <vt:lpstr>Volet A – 17-MR-02</vt:lpstr>
      <vt:lpstr>Volet A – 21-MR-01</vt:lpstr>
      <vt:lpstr>Volet A – 21-MR-02</vt:lpstr>
      <vt:lpstr>Volet A – 21-MR-03</vt:lpstr>
      <vt:lpstr>Volet A – 21-MR-04</vt:lpstr>
      <vt:lpstr>Volet A – 21-WB-02</vt:lpstr>
      <vt:lpstr>Volet A – Sans impact sur PLP</vt:lpstr>
      <vt:lpstr>Volet B</vt:lpstr>
      <vt:lpstr>Volet B – 21-2W-01</vt:lpstr>
      <vt:lpstr>Volet B – 21-2W-02</vt:lpstr>
      <vt:lpstr>Volet B – 21-2W-03</vt:lpstr>
      <vt:lpstr>Volet B – 21-2W-04</vt:lpstr>
      <vt:lpstr>Volet B – 21-2W-05</vt:lpstr>
      <vt:lpstr>Volet B – 21-2W-06</vt:lpstr>
      <vt:lpstr>Volet B – 21-2W-07</vt:lpstr>
      <vt:lpstr>Volet B – 21-2W-08</vt:lpstr>
      <vt:lpstr>Volet B – 21-2W-09</vt:lpstr>
      <vt:lpstr>Volet B – 21-2W-10</vt:lpstr>
      <vt:lpstr>Volet B / PsySoc</vt:lpstr>
      <vt:lpstr>Volet B / PsySoc – 20-PS-02</vt:lpstr>
      <vt:lpstr>PowerPoint Presentation</vt:lpstr>
    </vt:vector>
  </TitlesOfParts>
  <Manager>Offr Synth</Manager>
  <Company>Belgian Defense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Briefing vierge</dc:title>
  <dc:subject>Template 2 W Tac</dc:subject>
  <dc:creator>Capt d'Avi Vincent DEFLEUR</dc:creator>
  <cp:keywords>briefing, template, vierge, 2 W Tac</cp:keywords>
  <cp:lastModifiedBy>Defleur Vincent</cp:lastModifiedBy>
  <cp:revision>440</cp:revision>
  <dcterms:created xsi:type="dcterms:W3CDTF">2017-08-02T09:25:42Z</dcterms:created>
  <dcterms:modified xsi:type="dcterms:W3CDTF">2021-12-16T13:58:54Z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0x010100DA189B425AE00D48B21A3666C0D61775</vt:lpwstr>
  </property>
</Properties>
</file>