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7"/>
  </p:notesMasterIdLst>
  <p:sldIdLst>
    <p:sldId id="256" r:id="rId5"/>
    <p:sldId id="257" r:id="rId6"/>
    <p:sldId id="259" r:id="rId7"/>
    <p:sldId id="260" r:id="rId8"/>
    <p:sldId id="261" r:id="rId9"/>
    <p:sldId id="262" r:id="rId10"/>
    <p:sldId id="263" r:id="rId11"/>
    <p:sldId id="264" r:id="rId12"/>
    <p:sldId id="265" r:id="rId13"/>
    <p:sldId id="266" r:id="rId14"/>
    <p:sldId id="285" r:id="rId15"/>
    <p:sldId id="268" r:id="rId16"/>
    <p:sldId id="269" r:id="rId17"/>
    <p:sldId id="271" r:id="rId18"/>
    <p:sldId id="274" r:id="rId19"/>
    <p:sldId id="277" r:id="rId20"/>
    <p:sldId id="278" r:id="rId21"/>
    <p:sldId id="279" r:id="rId22"/>
    <p:sldId id="280" r:id="rId23"/>
    <p:sldId id="281" r:id="rId24"/>
    <p:sldId id="284" r:id="rId25"/>
    <p:sldId id="258" r:id="rId2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555" autoAdjust="0"/>
  </p:normalViewPr>
  <p:slideViewPr>
    <p:cSldViewPr>
      <p:cViewPr varScale="1">
        <p:scale>
          <a:sx n="57" d="100"/>
          <a:sy n="57" d="100"/>
        </p:scale>
        <p:origin x="1776" y="54"/>
      </p:cViewPr>
      <p:guideLst>
        <p:guide orient="horz" pos="2160"/>
        <p:guide pos="2880"/>
      </p:guideLst>
    </p:cSldViewPr>
  </p:slideViewPr>
  <p:notesTextViewPr>
    <p:cViewPr>
      <p:scale>
        <a:sx n="1" d="1"/>
        <a:sy n="1" d="1"/>
      </p:scale>
      <p:origin x="0" y="0"/>
    </p:cViewPr>
  </p:notesTextViewPr>
  <p:sorterViewPr>
    <p:cViewPr>
      <p:scale>
        <a:sx n="100" d="100"/>
        <a:sy n="100" d="100"/>
      </p:scale>
      <p:origin x="0" y="-658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F14659-5901-49A0-8315-D64DBED41E62}" type="datetimeFigureOut">
              <a:rPr lang="fr-BE" smtClean="0"/>
              <a:t>07/07/2020</a:t>
            </a:fld>
            <a:endParaRPr lang="fr-B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B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B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41AE3F-CADB-473B-B645-18E12119140F}" type="slidenum">
              <a:rPr lang="fr-BE" smtClean="0"/>
              <a:t>‹#›</a:t>
            </a:fld>
            <a:endParaRPr lang="fr-BE"/>
          </a:p>
        </p:txBody>
      </p:sp>
    </p:spTree>
    <p:extLst>
      <p:ext uri="{BB962C8B-B14F-4D97-AF65-F5344CB8AC3E}">
        <p14:creationId xmlns:p14="http://schemas.microsoft.com/office/powerpoint/2010/main" val="3527394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dekast.mil.intra/Records/ArchiefLijn/11/MRC&amp;I/2020/20200410_BU_20-50076783-Contr%C3%B4leAnnuel.docx"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dekast.mil.intra/Records/ArchiefLijn/689/2018/20180807_BU_18-50038561-S%C3%A9curit%C3%A9%20des%20machines.docx" TargetMode="External"/><Relationship Id="rId2" Type="http://schemas.openxmlformats.org/officeDocument/2006/relationships/slide" Target="../slides/slide8.xml"/><Relationship Id="rId1" Type="http://schemas.openxmlformats.org/officeDocument/2006/relationships/notesMaster" Target="../notesMasters/notesMaster1.xml"/><Relationship Id="rId5" Type="http://schemas.openxmlformats.org/officeDocument/2006/relationships/hyperlink" Target="file:///\\idcn.mil.intra\UnitData\2WTAC\FLS\00.COMMON\08.BIEN-ETRE\07.SLPPT\01.CCB\CCB%202019\DEC19\Ateliers%20fer" TargetMode="External"/><Relationship Id="rId4" Type="http://schemas.openxmlformats.org/officeDocument/2006/relationships/hyperlink" Target="https://dekast.mil.intra/Records/ArchiefLijn/689/2019/20191129_BU_19-50267247-Machineveiligheid_StaVaZa.docx"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POC :</a:t>
            </a:r>
            <a:r>
              <a:rPr lang="fr-BE" baseline="0" dirty="0" smtClean="0"/>
              <a:t> DGHR – Col BEM BAUGNEE</a:t>
            </a:r>
            <a:endParaRPr lang="fr-BE" dirty="0" smtClean="0"/>
          </a:p>
          <a:p>
            <a:r>
              <a:rPr lang="fr-BE" dirty="0" smtClean="0"/>
              <a:t>28 Nov 19 (OSDS) : 09-HR-01 – A la demande du BaseCo, le GpDS a pris contact avec l’AWSR pour avoir une copie des affiches utilisées dans le cadre de la nouvelle campagne de sécurité routière. Ces affiches seront destinées aux 2 postes de garde et une diffusion sera assurée via AMU. Nous sommes en attente de réponse de AWSR. En plus, lors de la St-Eloi du 29 Nov, une campagne de prévention avait été mise en place comme l’année dernière.</a:t>
            </a:r>
          </a:p>
          <a:p>
            <a:r>
              <a:rPr lang="fr-BE" dirty="0" smtClean="0"/>
              <a:t>10 Mar 20 (OSDS) :</a:t>
            </a:r>
          </a:p>
          <a:p>
            <a:pPr marL="171450" indent="-171450">
              <a:buFontTx/>
              <a:buChar char="-"/>
            </a:pPr>
            <a:r>
              <a:rPr lang="fr-BE" dirty="0" smtClean="0"/>
              <a:t>Les affiches de la campagne « Somnolence » ont été reçues sous format digital et ont été diffusées par AMU (Mail Offr Synth 06 Fev 20).</a:t>
            </a:r>
          </a:p>
          <a:p>
            <a:pPr marL="171450" indent="-171450">
              <a:buFontTx/>
              <a:buChar char="-"/>
            </a:pPr>
            <a:r>
              <a:rPr lang="fr-BE" dirty="0" smtClean="0"/>
              <a:t>Pour les grandes affiches destinées aux 2 postes de garde, nous attendons toujours une réponse de l’AWSR.</a:t>
            </a:r>
          </a:p>
          <a:p>
            <a:pPr marL="171450" indent="-171450">
              <a:buFontTx/>
              <a:buChar char="-"/>
            </a:pPr>
            <a:r>
              <a:rPr lang="fr-BE" dirty="0" smtClean="0"/>
              <a:t>Pour la St-Eloi 2020, une nouvelle campagne de prévention sera mise en place.</a:t>
            </a:r>
          </a:p>
          <a:p>
            <a:pPr marL="0" indent="0">
              <a:buFontTx/>
              <a:buNone/>
            </a:pPr>
            <a:r>
              <a:rPr lang="fr-BE" dirty="0" smtClean="0"/>
              <a:t>13 Jun 2020 (Maj d’</a:t>
            </a:r>
            <a:r>
              <a:rPr lang="fr-BE" dirty="0" err="1" smtClean="0"/>
              <a:t>Avi</a:t>
            </a:r>
            <a:r>
              <a:rPr lang="fr-BE" dirty="0" smtClean="0"/>
              <a:t> J. LETE) : diffusion AMU</a:t>
            </a:r>
            <a:r>
              <a:rPr lang="fr-BE" baseline="0" dirty="0" smtClean="0"/>
              <a:t> de la nouvelle campagne AWSR sur le zéro alcool au volant suite au </a:t>
            </a:r>
            <a:r>
              <a:rPr lang="fr-BE" baseline="0" dirty="0" err="1" smtClean="0"/>
              <a:t>déconfinement</a:t>
            </a:r>
            <a:r>
              <a:rPr lang="fr-BE" baseline="0" dirty="0" smtClean="0"/>
              <a:t> progressif.</a:t>
            </a:r>
          </a:p>
          <a:p>
            <a:pPr marL="0" indent="0">
              <a:buFontTx/>
              <a:buNone/>
            </a:pPr>
            <a:r>
              <a:rPr lang="fr-BE" dirty="0" smtClean="0"/>
              <a:t>24 Jun 2020 (OSDS) : le Maj d’Avi LETE a reçu un nouveau POC à l’AWSR mais toujours pas de réponse officielle concernant les affiches.</a:t>
            </a:r>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3</a:t>
            </a:fld>
            <a:endParaRPr lang="fr-BE"/>
          </a:p>
        </p:txBody>
      </p:sp>
    </p:spTree>
    <p:extLst>
      <p:ext uri="{BB962C8B-B14F-4D97-AF65-F5344CB8AC3E}">
        <p14:creationId xmlns:p14="http://schemas.microsoft.com/office/powerpoint/2010/main" val="11716680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051051 Mar 2020 : Cdt d’Avi S. VERAST</a:t>
            </a:r>
            <a:br>
              <a:rPr lang="fr-BE" dirty="0" smtClean="0"/>
            </a:br>
            <a:r>
              <a:rPr lang="fr-BE" dirty="0" smtClean="0"/>
              <a:t>- Il faudrait</a:t>
            </a:r>
            <a:r>
              <a:rPr lang="fr-BE" baseline="0" dirty="0" smtClean="0"/>
              <a:t> e</a:t>
            </a:r>
            <a:r>
              <a:rPr lang="fr-BE" dirty="0" smtClean="0"/>
              <a:t>nvisager le dédoublement de la fonction de coordinateur incendie (vu la pension 01 Jul 2022 de l’Adjt Bertrand Y.) par un appel à candidature suivi des formations nécessaires (pompier, prévention incendie, etc.).</a:t>
            </a:r>
            <a:br>
              <a:rPr lang="fr-BE" dirty="0" smtClean="0"/>
            </a:br>
            <a:r>
              <a:rPr lang="fr-BE" dirty="0" smtClean="0"/>
              <a:t>-</a:t>
            </a:r>
            <a:r>
              <a:rPr lang="fr-BE" baseline="0" dirty="0" smtClean="0"/>
              <a:t> </a:t>
            </a:r>
            <a:r>
              <a:rPr lang="fr-BE" dirty="0" smtClean="0"/>
              <a:t>L’absence d’un coordinateur posera problème à terme pour la prévention incendie : exercices d’évacuation, dossiers incendie, plan d’urgence, contact avec la zone </a:t>
            </a:r>
            <a:r>
              <a:rPr lang="fr-BE" dirty="0" err="1" smtClean="0"/>
              <a:t>Dinaphi</a:t>
            </a:r>
            <a:r>
              <a:rPr lang="fr-BE" dirty="0" smtClean="0"/>
              <a:t>, formations Niv 1, AR Incendie, suivi législation, etc. + les autres responsabilités (ex : coordination des contrôles visuels amiante).</a:t>
            </a:r>
          </a:p>
          <a:p>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13</a:t>
            </a:fld>
            <a:endParaRPr lang="fr-BE"/>
          </a:p>
        </p:txBody>
      </p:sp>
    </p:spTree>
    <p:extLst>
      <p:ext uri="{BB962C8B-B14F-4D97-AF65-F5344CB8AC3E}">
        <p14:creationId xmlns:p14="http://schemas.microsoft.com/office/powerpoint/2010/main" val="24299781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25 Nov 19 (Cdt d’Avi S. VERAST) : Volet B/ page 18 (explosion) : SIPPT MR réalise un dossier pour le risque explosion dans l’étude de l’opportunité de placer un chauffage anti-explosion dans un container POL (F59 – dépôt POL).</a:t>
            </a:r>
          </a:p>
          <a:p>
            <a:r>
              <a:rPr lang="fr-BE" dirty="0" smtClean="0"/>
              <a:t>051051 Mar 2020 (Cdt d’Avi S. VERAST + Cdt R.</a:t>
            </a:r>
            <a:r>
              <a:rPr lang="fr-BE" baseline="0" dirty="0" smtClean="0"/>
              <a:t> GUILLAUME</a:t>
            </a:r>
            <a:r>
              <a:rPr lang="fr-BE" dirty="0" smtClean="0"/>
              <a:t>) :</a:t>
            </a:r>
            <a:br>
              <a:rPr lang="fr-BE" dirty="0" smtClean="0"/>
            </a:br>
            <a:r>
              <a:rPr lang="fr-BE" dirty="0" smtClean="0"/>
              <a:t>-</a:t>
            </a:r>
            <a:r>
              <a:rPr lang="fr-BE" baseline="0" dirty="0" smtClean="0"/>
              <a:t> 07 Fev 2020 : Visite SIPPT MR (Cdt DUBOIS) en présence du SLPPT au G68 (Atelier Peinture) pour le dossier ATEX et déplacement de la sableuse. La réalisation des documents nécessaires (DPCE, zonage) sera confiée à une entreprise (par contrat). Le déplacement de la sableuse vers le B10 a également été évoqué, en présence du Gest Mat. Une analyse est en cours par le SLt d’Avi D. WAMBA (MAvn) afin de déterminer si ce déplacement serait possible en raison de la place nécessaire à l’entrée et la sortie des pièces à travailler.</a:t>
            </a:r>
          </a:p>
          <a:p>
            <a:r>
              <a:rPr lang="fr-BE" baseline="0" dirty="0" smtClean="0"/>
              <a:t>- F59 (Mag POL) : Cdt Guillaume - Une fois le dossier validé par SIPPT-MR, le chauffage sera commandé (placé sur UTO (ou EMT en français) pour Exploitation et Maintenance Technique – Contrat COFELY pour Florennes ou TPF pour les autres Qu, contrat qui sera renouvelé en Jun 2020, même contractant pour la moitié de la Wallonie = plus facile à gérer) ou via commande Mag.</a:t>
            </a:r>
            <a:br>
              <a:rPr lang="fr-BE" baseline="0" dirty="0" smtClean="0"/>
            </a:br>
            <a:r>
              <a:rPr lang="fr-BE" baseline="0" dirty="0" smtClean="0"/>
              <a:t>- F59 (Mag POL) : Cdt Verast – SIPPT-MR a cependant envisagé la possibilité qu’un chauffage du container POL ne soit pas nécessaire en fonction des produits contenus. En attente des conclusions donc.</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24 Avr 2020 : Cdt R. Guillaume, </a:t>
            </a:r>
            <a:r>
              <a:rPr lang="fr-BE" baseline="0" dirty="0" err="1" smtClean="0"/>
              <a:t>Sit</a:t>
            </a:r>
            <a:r>
              <a:rPr lang="fr-BE" baseline="0" dirty="0" smtClean="0"/>
              <a:t> inchangée.</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271142 Avr 2020 : S. VERAST – Réunion Skype le 27 Avr avec Cdt DUBOIS A. (SIPPT MR) au sujet de l’implantation d’un Tf ATEX dans la Cab Peinture G68 à disposition du peintre après les </a:t>
            </a:r>
            <a:r>
              <a:rPr lang="fr-BE" baseline="0" dirty="0" err="1" smtClean="0"/>
              <a:t>Hr</a:t>
            </a:r>
            <a:r>
              <a:rPr lang="fr-BE" baseline="0" dirty="0" smtClean="0"/>
              <a:t> de Sv (solution d’un GSM ATEX plus facile).</a:t>
            </a:r>
          </a:p>
          <a:p>
            <a:r>
              <a:rPr lang="fr-BE" baseline="0" dirty="0" smtClean="0"/>
              <a:t>071123 Mai 2020 : M. VILLANO – OST a reçu confirmation du Cdt GUILLAUME que les </a:t>
            </a:r>
            <a:r>
              <a:rPr lang="fr-BE" baseline="0" dirty="0" err="1" smtClean="0"/>
              <a:t>Tvx</a:t>
            </a:r>
            <a:r>
              <a:rPr lang="fr-BE" baseline="0" dirty="0" smtClean="0"/>
              <a:t> de nettoyage Cr VI seront exécutés à partir du 25 Mai pour se terminer fin Jul 2020.</a:t>
            </a:r>
          </a:p>
          <a:p>
            <a:r>
              <a:rPr lang="fr-BE" baseline="0" dirty="0" smtClean="0"/>
              <a:t>181114 Jun 2020 : S. VERAST - </a:t>
            </a:r>
            <a:r>
              <a:rPr lang="fr-BE" sz="1200" kern="1200" baseline="0" dirty="0" smtClean="0">
                <a:solidFill>
                  <a:schemeClr val="tx1"/>
                </a:solidFill>
                <a:effectLst/>
                <a:latin typeface="+mn-lt"/>
                <a:ea typeface="+mn-ea"/>
                <a:cs typeface="+mn-cs"/>
              </a:rPr>
              <a:t>Réunion</a:t>
            </a:r>
            <a:r>
              <a:rPr lang="fr-BE" sz="1200" kern="1200" dirty="0" smtClean="0">
                <a:solidFill>
                  <a:schemeClr val="tx1"/>
                </a:solidFill>
                <a:effectLst/>
                <a:latin typeface="+mn-lt"/>
                <a:ea typeface="+mn-ea"/>
                <a:cs typeface="+mn-cs"/>
              </a:rPr>
              <a:t> 04 Jun sur base avec SIPPT MR (Cdt Dubois Alain + </a:t>
            </a:r>
            <a:r>
              <a:rPr lang="fr-BE" sz="1200" kern="1200" dirty="0" err="1" smtClean="0">
                <a:solidFill>
                  <a:schemeClr val="tx1"/>
                </a:solidFill>
                <a:effectLst/>
                <a:latin typeface="+mn-lt"/>
                <a:ea typeface="+mn-ea"/>
                <a:cs typeface="+mn-cs"/>
              </a:rPr>
              <a:t>Ing</a:t>
            </a:r>
            <a:r>
              <a:rPr lang="fr-BE" sz="1200" kern="1200" dirty="0" smtClean="0">
                <a:solidFill>
                  <a:schemeClr val="tx1"/>
                </a:solidFill>
                <a:effectLst/>
                <a:latin typeface="+mn-lt"/>
                <a:ea typeface="+mn-ea"/>
                <a:cs typeface="+mn-cs"/>
              </a:rPr>
              <a:t> </a:t>
            </a:r>
            <a:r>
              <a:rPr lang="fr-BE" sz="1200" kern="1200" dirty="0" err="1" smtClean="0">
                <a:solidFill>
                  <a:schemeClr val="tx1"/>
                </a:solidFill>
                <a:effectLst/>
                <a:latin typeface="+mn-lt"/>
                <a:ea typeface="+mn-ea"/>
                <a:cs typeface="+mn-cs"/>
              </a:rPr>
              <a:t>Phanvan</a:t>
            </a:r>
            <a:r>
              <a:rPr lang="fr-BE" sz="1200" kern="1200" dirty="0" smtClean="0">
                <a:solidFill>
                  <a:schemeClr val="tx1"/>
                </a:solidFill>
                <a:effectLst/>
                <a:latin typeface="+mn-lt"/>
                <a:ea typeface="+mn-ea"/>
                <a:cs typeface="+mn-cs"/>
              </a:rPr>
              <a:t> Thuan, spécialistes ATEX) dans le cadre de la réalisation des dossiers ATEX (dossiers zonage + plans zonage) par une entreprise spécialisée. Ces Docs ne seront plus réalisés en interne à la </a:t>
            </a:r>
            <a:r>
              <a:rPr lang="fr-BE" sz="1200" kern="1200" dirty="0" err="1" smtClean="0">
                <a:solidFill>
                  <a:schemeClr val="tx1"/>
                </a:solidFill>
                <a:effectLst/>
                <a:latin typeface="+mn-lt"/>
                <a:ea typeface="+mn-ea"/>
                <a:cs typeface="+mn-cs"/>
              </a:rPr>
              <a:t>Def</a:t>
            </a:r>
            <a:r>
              <a:rPr lang="fr-BE" sz="1200" kern="1200" dirty="0" smtClean="0">
                <a:solidFill>
                  <a:schemeClr val="tx1"/>
                </a:solidFill>
                <a:effectLst/>
                <a:latin typeface="+mn-lt"/>
                <a:ea typeface="+mn-ea"/>
                <a:cs typeface="+mn-cs"/>
              </a:rPr>
              <a:t> mais bien confiés à une firme privée.  En ce sens, la base de Florennes va servir de « test case » pour le démarrage de ce contrat.</a:t>
            </a:r>
          </a:p>
          <a:p>
            <a:r>
              <a:rPr lang="fr-BE" sz="1200" kern="1200" dirty="0" smtClean="0">
                <a:solidFill>
                  <a:schemeClr val="tx1"/>
                </a:solidFill>
                <a:effectLst/>
                <a:latin typeface="+mn-lt"/>
                <a:ea typeface="+mn-ea"/>
                <a:cs typeface="+mn-cs"/>
              </a:rPr>
              <a:t>La réunion avait pour but de déterminer une priorité de réalisation des Docs par la firme dans les installations de la base où sont susceptibles d’avoir des atmosphères explosives. SIPPT MR réalisera les analyses de risque spécifiques préalables à l’intervention de l’entreprise. </a:t>
            </a:r>
          </a:p>
          <a:p>
            <a:r>
              <a:rPr lang="fr-BE" sz="1200" kern="1200" dirty="0" smtClean="0">
                <a:solidFill>
                  <a:schemeClr val="tx1"/>
                </a:solidFill>
                <a:effectLst/>
                <a:latin typeface="+mn-lt"/>
                <a:ea typeface="+mn-ea"/>
                <a:cs typeface="+mn-cs"/>
              </a:rPr>
              <a:t>En accord avec le SLPPT, SIPPT MR va réaliser les analyses de risques des installations ci-dessous. Le jour même de la réunion, le SIPPT MR a visité le site du dépôt de </a:t>
            </a:r>
            <a:r>
              <a:rPr lang="fr-BE" sz="1200" kern="1200" dirty="0" err="1" smtClean="0">
                <a:solidFill>
                  <a:schemeClr val="tx1"/>
                </a:solidFill>
                <a:effectLst/>
                <a:latin typeface="+mn-lt"/>
                <a:ea typeface="+mn-ea"/>
                <a:cs typeface="+mn-cs"/>
              </a:rPr>
              <a:t>kéro</a:t>
            </a:r>
            <a:r>
              <a:rPr lang="fr-BE" sz="1200" kern="1200" dirty="0" smtClean="0">
                <a:solidFill>
                  <a:schemeClr val="tx1"/>
                </a:solidFill>
                <a:effectLst/>
                <a:latin typeface="+mn-lt"/>
                <a:ea typeface="+mn-ea"/>
                <a:cs typeface="+mn-cs"/>
              </a:rPr>
              <a:t> D18. SIPPT MR a demandé à consulter les documents techniques de ce dépôt (endroits de Fmn de gaz : accès cuves, renifleurs, zone à filtres, </a:t>
            </a:r>
            <a:r>
              <a:rPr lang="fr-BE" sz="1200" kern="1200" dirty="0" err="1" smtClean="0">
                <a:solidFill>
                  <a:schemeClr val="tx1"/>
                </a:solidFill>
                <a:effectLst/>
                <a:latin typeface="+mn-lt"/>
                <a:ea typeface="+mn-ea"/>
                <a:cs typeface="+mn-cs"/>
              </a:rPr>
              <a:t>etc</a:t>
            </a:r>
            <a:r>
              <a:rPr lang="fr-BE" sz="1200" kern="1200" dirty="0" smtClean="0">
                <a:solidFill>
                  <a:schemeClr val="tx1"/>
                </a:solidFill>
                <a:effectLst/>
                <a:latin typeface="+mn-lt"/>
                <a:ea typeface="+mn-ea"/>
                <a:cs typeface="+mn-cs"/>
              </a:rPr>
              <a:t>) ainsi que les manuels techniques de la Cab Peinture. Le Gp M a indiqué que les documents étaient disponibles à la consultation. </a:t>
            </a:r>
          </a:p>
          <a:p>
            <a:r>
              <a:rPr lang="fr-BE" sz="1200" kern="1200" dirty="0" smtClean="0">
                <a:solidFill>
                  <a:schemeClr val="tx1"/>
                </a:solidFill>
                <a:effectLst/>
                <a:latin typeface="+mn-lt"/>
                <a:ea typeface="+mn-ea"/>
                <a:cs typeface="+mn-cs"/>
              </a:rPr>
              <a:t>PRIO</a:t>
            </a:r>
            <a:r>
              <a:rPr lang="fr-BE" sz="1200" kern="1200" baseline="0" dirty="0" smtClean="0">
                <a:solidFill>
                  <a:schemeClr val="tx1"/>
                </a:solidFill>
                <a:effectLst/>
                <a:latin typeface="+mn-lt"/>
                <a:ea typeface="+mn-ea"/>
                <a:cs typeface="+mn-cs"/>
              </a:rPr>
              <a:t> 1 :</a:t>
            </a:r>
            <a:endParaRPr lang="fr-BE" sz="1200" kern="1200" dirty="0" smtClean="0">
              <a:solidFill>
                <a:schemeClr val="tx1"/>
              </a:solidFill>
              <a:effectLst/>
              <a:latin typeface="+mn-lt"/>
              <a:ea typeface="+mn-ea"/>
              <a:cs typeface="+mn-cs"/>
            </a:endParaRPr>
          </a:p>
          <a:p>
            <a:pPr lvl="0"/>
            <a:r>
              <a:rPr lang="nl-BE" sz="1200" b="1" kern="1200" dirty="0" smtClean="0">
                <a:solidFill>
                  <a:schemeClr val="tx1"/>
                </a:solidFill>
                <a:effectLst/>
                <a:latin typeface="+mn-lt"/>
                <a:ea typeface="+mn-ea"/>
                <a:cs typeface="+mn-cs"/>
              </a:rPr>
              <a:t>- </a:t>
            </a:r>
            <a:r>
              <a:rPr lang="nl-BE" sz="1200" b="1" kern="1200" dirty="0" err="1" smtClean="0">
                <a:solidFill>
                  <a:schemeClr val="tx1"/>
                </a:solidFill>
                <a:effectLst/>
                <a:latin typeface="+mn-lt"/>
                <a:ea typeface="+mn-ea"/>
                <a:cs typeface="+mn-cs"/>
              </a:rPr>
              <a:t>Kérosène</a:t>
            </a:r>
            <a:r>
              <a:rPr lang="nl-BE" sz="1200" b="1" kern="1200" dirty="0" smtClean="0">
                <a:solidFill>
                  <a:schemeClr val="tx1"/>
                </a:solidFill>
                <a:effectLst/>
                <a:latin typeface="+mn-lt"/>
                <a:ea typeface="+mn-ea"/>
                <a:cs typeface="+mn-cs"/>
              </a:rPr>
              <a:t> </a:t>
            </a:r>
            <a:r>
              <a:rPr lang="nl-BE" sz="1200" b="1" kern="1200" dirty="0" err="1" smtClean="0">
                <a:solidFill>
                  <a:schemeClr val="tx1"/>
                </a:solidFill>
                <a:effectLst/>
                <a:latin typeface="+mn-lt"/>
                <a:ea typeface="+mn-ea"/>
                <a:cs typeface="+mn-cs"/>
              </a:rPr>
              <a:t>dépôts</a:t>
            </a:r>
            <a:r>
              <a:rPr lang="nl-BE" sz="1200" b="1" kern="1200" dirty="0" smtClean="0">
                <a:solidFill>
                  <a:schemeClr val="tx1"/>
                </a:solidFill>
                <a:effectLst/>
                <a:latin typeface="+mn-lt"/>
                <a:ea typeface="+mn-ea"/>
                <a:cs typeface="+mn-cs"/>
              </a:rPr>
              <a:t> : D18–C12 (</a:t>
            </a:r>
            <a:r>
              <a:rPr lang="nl-BE" sz="1200" b="1" kern="1200" dirty="0" err="1" smtClean="0">
                <a:solidFill>
                  <a:schemeClr val="tx1"/>
                </a:solidFill>
                <a:effectLst/>
                <a:latin typeface="+mn-lt"/>
                <a:ea typeface="+mn-ea"/>
                <a:cs typeface="+mn-cs"/>
              </a:rPr>
              <a:t>prio</a:t>
            </a:r>
            <a:r>
              <a:rPr lang="nl-BE" sz="1200" b="1" kern="1200" dirty="0" smtClean="0">
                <a:solidFill>
                  <a:schemeClr val="tx1"/>
                </a:solidFill>
                <a:effectLst/>
                <a:latin typeface="+mn-lt"/>
                <a:ea typeface="+mn-ea"/>
                <a:cs typeface="+mn-cs"/>
              </a:rPr>
              <a:t> </a:t>
            </a:r>
            <a:r>
              <a:rPr lang="nl-BE" sz="1200" b="1" kern="1200" dirty="0" err="1" smtClean="0">
                <a:solidFill>
                  <a:schemeClr val="tx1"/>
                </a:solidFill>
                <a:effectLst/>
                <a:latin typeface="+mn-lt"/>
                <a:ea typeface="+mn-ea"/>
                <a:cs typeface="+mn-cs"/>
              </a:rPr>
              <a:t>Environnement</a:t>
            </a:r>
            <a:r>
              <a:rPr lang="nl-BE" sz="1200" b="1" kern="1200" dirty="0" smtClean="0">
                <a:solidFill>
                  <a:schemeClr val="tx1"/>
                </a:solidFill>
                <a:effectLst/>
                <a:latin typeface="+mn-lt"/>
                <a:ea typeface="+mn-ea"/>
                <a:cs typeface="+mn-cs"/>
              </a:rPr>
              <a:t>)</a:t>
            </a:r>
            <a:endParaRPr lang="fr-BE" sz="1200" kern="1200" dirty="0" smtClean="0">
              <a:solidFill>
                <a:schemeClr val="tx1"/>
              </a:solidFill>
              <a:effectLst/>
              <a:latin typeface="+mn-lt"/>
              <a:ea typeface="+mn-ea"/>
              <a:cs typeface="+mn-cs"/>
            </a:endParaRPr>
          </a:p>
          <a:p>
            <a:pPr lvl="0"/>
            <a:r>
              <a:rPr lang="nl-BE" sz="1200" b="0" kern="1200" dirty="0" smtClean="0">
                <a:solidFill>
                  <a:schemeClr val="tx1"/>
                </a:solidFill>
                <a:effectLst/>
                <a:latin typeface="+mn-lt"/>
                <a:ea typeface="+mn-ea"/>
                <a:cs typeface="+mn-cs"/>
              </a:rPr>
              <a:t>-</a:t>
            </a:r>
            <a:r>
              <a:rPr lang="nl-BE" sz="1200" b="0" kern="1200" baseline="0" dirty="0" smtClean="0">
                <a:solidFill>
                  <a:schemeClr val="tx1"/>
                </a:solidFill>
                <a:effectLst/>
                <a:latin typeface="+mn-lt"/>
                <a:ea typeface="+mn-ea"/>
                <a:cs typeface="+mn-cs"/>
              </a:rPr>
              <a:t> </a:t>
            </a:r>
            <a:r>
              <a:rPr lang="nl-BE" sz="1200" b="1" kern="1200" dirty="0" err="1" smtClean="0">
                <a:solidFill>
                  <a:schemeClr val="tx1"/>
                </a:solidFill>
                <a:effectLst/>
                <a:latin typeface="+mn-lt"/>
                <a:ea typeface="+mn-ea"/>
                <a:cs typeface="+mn-cs"/>
              </a:rPr>
              <a:t>Bloc</a:t>
            </a:r>
            <a:r>
              <a:rPr lang="nl-BE" sz="1200" b="1" kern="1200" dirty="0" smtClean="0">
                <a:solidFill>
                  <a:schemeClr val="tx1"/>
                </a:solidFill>
                <a:effectLst/>
                <a:latin typeface="+mn-lt"/>
                <a:ea typeface="+mn-ea"/>
                <a:cs typeface="+mn-cs"/>
              </a:rPr>
              <a:t> </a:t>
            </a:r>
            <a:r>
              <a:rPr lang="nl-BE" sz="1200" b="1" kern="1200" dirty="0" err="1" smtClean="0">
                <a:solidFill>
                  <a:schemeClr val="tx1"/>
                </a:solidFill>
                <a:effectLst/>
                <a:latin typeface="+mn-lt"/>
                <a:ea typeface="+mn-ea"/>
                <a:cs typeface="+mn-cs"/>
              </a:rPr>
              <a:t>Dépôt</a:t>
            </a:r>
            <a:r>
              <a:rPr lang="nl-BE" sz="1200" b="1" kern="1200" dirty="0" smtClean="0">
                <a:solidFill>
                  <a:schemeClr val="tx1"/>
                </a:solidFill>
                <a:effectLst/>
                <a:latin typeface="+mn-lt"/>
                <a:ea typeface="+mn-ea"/>
                <a:cs typeface="+mn-cs"/>
              </a:rPr>
              <a:t> : </a:t>
            </a:r>
            <a:r>
              <a:rPr lang="nl-BE" sz="1200" b="1" kern="1200" dirty="0" err="1" smtClean="0">
                <a:solidFill>
                  <a:schemeClr val="tx1"/>
                </a:solidFill>
                <a:effectLst/>
                <a:latin typeface="+mn-lt"/>
                <a:ea typeface="+mn-ea"/>
                <a:cs typeface="+mn-cs"/>
              </a:rPr>
              <a:t>transbordement</a:t>
            </a:r>
            <a:r>
              <a:rPr lang="nl-BE" sz="1200" b="1" kern="1200" dirty="0" smtClean="0">
                <a:solidFill>
                  <a:schemeClr val="tx1"/>
                </a:solidFill>
                <a:effectLst/>
                <a:latin typeface="+mn-lt"/>
                <a:ea typeface="+mn-ea"/>
                <a:cs typeface="+mn-cs"/>
              </a:rPr>
              <a:t> </a:t>
            </a:r>
            <a:r>
              <a:rPr lang="nl-BE" sz="1200" b="1" kern="1200" dirty="0" err="1" smtClean="0">
                <a:solidFill>
                  <a:schemeClr val="tx1"/>
                </a:solidFill>
                <a:effectLst/>
                <a:latin typeface="+mn-lt"/>
                <a:ea typeface="+mn-ea"/>
                <a:cs typeface="+mn-cs"/>
              </a:rPr>
              <a:t>Kérosène</a:t>
            </a:r>
            <a:r>
              <a:rPr lang="nl-BE" sz="1200" b="1" kern="1200" dirty="0" smtClean="0">
                <a:solidFill>
                  <a:schemeClr val="tx1"/>
                </a:solidFill>
                <a:effectLst/>
                <a:latin typeface="+mn-lt"/>
                <a:ea typeface="+mn-ea"/>
                <a:cs typeface="+mn-cs"/>
              </a:rPr>
              <a:t> G67 (</a:t>
            </a:r>
            <a:r>
              <a:rPr lang="nl-BE" sz="1200" b="1" kern="1200" dirty="0" err="1" smtClean="0">
                <a:solidFill>
                  <a:schemeClr val="tx1"/>
                </a:solidFill>
                <a:effectLst/>
                <a:latin typeface="+mn-lt"/>
                <a:ea typeface="+mn-ea"/>
                <a:cs typeface="+mn-cs"/>
              </a:rPr>
              <a:t>prio</a:t>
            </a:r>
            <a:r>
              <a:rPr lang="nl-BE" sz="1200" b="1" kern="1200" dirty="0" smtClean="0">
                <a:solidFill>
                  <a:schemeClr val="tx1"/>
                </a:solidFill>
                <a:effectLst/>
                <a:latin typeface="+mn-lt"/>
                <a:ea typeface="+mn-ea"/>
                <a:cs typeface="+mn-cs"/>
              </a:rPr>
              <a:t> SLPPT)</a:t>
            </a:r>
            <a:endParaRPr lang="fr-BE" sz="1200" kern="1200" dirty="0" smtClean="0">
              <a:solidFill>
                <a:schemeClr val="tx1"/>
              </a:solidFill>
              <a:effectLst/>
              <a:latin typeface="+mn-lt"/>
              <a:ea typeface="+mn-ea"/>
              <a:cs typeface="+mn-cs"/>
            </a:endParaRPr>
          </a:p>
          <a:p>
            <a:r>
              <a:rPr lang="nl-BE" sz="1200" b="1" kern="1200" dirty="0" smtClean="0">
                <a:solidFill>
                  <a:schemeClr val="tx1"/>
                </a:solidFill>
                <a:effectLst/>
                <a:latin typeface="+mn-lt"/>
                <a:ea typeface="+mn-ea"/>
                <a:cs typeface="+mn-cs"/>
              </a:rPr>
              <a:t>- </a:t>
            </a:r>
            <a:r>
              <a:rPr lang="en-US" sz="1200" b="1" kern="1200" dirty="0" err="1" smtClean="0">
                <a:solidFill>
                  <a:schemeClr val="tx1"/>
                </a:solidFill>
                <a:effectLst/>
                <a:latin typeface="+mn-lt"/>
                <a:ea typeface="+mn-ea"/>
                <a:cs typeface="+mn-cs"/>
              </a:rPr>
              <a:t>Dépôt</a:t>
            </a:r>
            <a:r>
              <a:rPr lang="en-US" sz="1200" b="1" kern="1200" dirty="0" smtClean="0">
                <a:solidFill>
                  <a:schemeClr val="tx1"/>
                </a:solidFill>
                <a:effectLst/>
                <a:latin typeface="+mn-lt"/>
                <a:ea typeface="+mn-ea"/>
                <a:cs typeface="+mn-cs"/>
              </a:rPr>
              <a:t> POL F59 (</a:t>
            </a:r>
            <a:r>
              <a:rPr lang="en-US" sz="1200" b="1" kern="1200" dirty="0" err="1" smtClean="0">
                <a:solidFill>
                  <a:schemeClr val="tx1"/>
                </a:solidFill>
                <a:effectLst/>
                <a:latin typeface="+mn-lt"/>
                <a:ea typeface="+mn-ea"/>
                <a:cs typeface="+mn-cs"/>
              </a:rPr>
              <a:t>prio</a:t>
            </a:r>
            <a:r>
              <a:rPr lang="en-US" sz="1200" b="1" kern="1200" dirty="0" smtClean="0">
                <a:solidFill>
                  <a:schemeClr val="tx1"/>
                </a:solidFill>
                <a:effectLst/>
                <a:latin typeface="+mn-lt"/>
                <a:ea typeface="+mn-ea"/>
                <a:cs typeface="+mn-cs"/>
              </a:rPr>
              <a:t> SLPPT)</a:t>
            </a:r>
            <a:endParaRPr lang="fr-BE"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BE" sz="1200" b="1" kern="1200" dirty="0" smtClean="0">
                <a:solidFill>
                  <a:schemeClr val="tx1"/>
                </a:solidFill>
                <a:effectLst/>
                <a:latin typeface="+mn-lt"/>
                <a:ea typeface="+mn-ea"/>
                <a:cs typeface="+mn-cs"/>
              </a:rPr>
              <a:t>- Cab de </a:t>
            </a:r>
            <a:r>
              <a:rPr lang="nl-BE" sz="1200" b="1" kern="1200" dirty="0" err="1" smtClean="0">
                <a:solidFill>
                  <a:schemeClr val="tx1"/>
                </a:solidFill>
                <a:effectLst/>
                <a:latin typeface="+mn-lt"/>
                <a:ea typeface="+mn-ea"/>
                <a:cs typeface="+mn-cs"/>
              </a:rPr>
              <a:t>pulvérisation</a:t>
            </a:r>
            <a:r>
              <a:rPr lang="nl-BE" sz="1200" b="1" kern="1200" dirty="0" smtClean="0">
                <a:solidFill>
                  <a:schemeClr val="tx1"/>
                </a:solidFill>
                <a:effectLst/>
                <a:latin typeface="+mn-lt"/>
                <a:ea typeface="+mn-ea"/>
                <a:cs typeface="+mn-cs"/>
              </a:rPr>
              <a:t> G68 (</a:t>
            </a:r>
            <a:r>
              <a:rPr lang="nl-BE" sz="1200" b="1" kern="1200" dirty="0" err="1" smtClean="0">
                <a:solidFill>
                  <a:schemeClr val="tx1"/>
                </a:solidFill>
                <a:effectLst/>
                <a:latin typeface="+mn-lt"/>
                <a:ea typeface="+mn-ea"/>
                <a:cs typeface="+mn-cs"/>
              </a:rPr>
              <a:t>prio</a:t>
            </a:r>
            <a:r>
              <a:rPr lang="nl-BE" sz="1200" b="1" kern="1200" dirty="0" smtClean="0">
                <a:solidFill>
                  <a:schemeClr val="tx1"/>
                </a:solidFill>
                <a:effectLst/>
                <a:latin typeface="+mn-lt"/>
                <a:ea typeface="+mn-ea"/>
                <a:cs typeface="+mn-cs"/>
              </a:rPr>
              <a:t> SLPPT)</a:t>
            </a:r>
            <a:endParaRPr lang="fr-BE" sz="1200" kern="1200" dirty="0" smtClean="0">
              <a:solidFill>
                <a:schemeClr val="tx1"/>
              </a:solidFill>
              <a:effectLst/>
              <a:latin typeface="+mn-lt"/>
              <a:ea typeface="+mn-ea"/>
              <a:cs typeface="+mn-cs"/>
            </a:endParaRPr>
          </a:p>
          <a:p>
            <a:r>
              <a:rPr lang="fr-BE" sz="1200" kern="1200" dirty="0" smtClean="0">
                <a:solidFill>
                  <a:schemeClr val="tx1"/>
                </a:solidFill>
                <a:effectLst/>
                <a:latin typeface="+mn-lt"/>
                <a:ea typeface="+mn-ea"/>
                <a:cs typeface="+mn-cs"/>
              </a:rPr>
              <a:t>PRIO 2 :</a:t>
            </a:r>
          </a:p>
          <a:p>
            <a:pPr lvl="0"/>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Séparateur</a:t>
            </a:r>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d’hydrocarbures</a:t>
            </a:r>
            <a:r>
              <a:rPr lang="nl-BE" sz="1200" kern="1200" dirty="0" smtClean="0">
                <a:solidFill>
                  <a:schemeClr val="tx1"/>
                </a:solidFill>
                <a:effectLst/>
                <a:latin typeface="+mn-lt"/>
                <a:ea typeface="+mn-ea"/>
                <a:cs typeface="+mn-cs"/>
              </a:rPr>
              <a:t> D39 (fermé) </a:t>
            </a:r>
            <a:endParaRPr lang="fr-BE" sz="1200" kern="1200" dirty="0" smtClean="0">
              <a:solidFill>
                <a:schemeClr val="tx1"/>
              </a:solidFill>
              <a:effectLst/>
              <a:latin typeface="+mn-lt"/>
              <a:ea typeface="+mn-ea"/>
              <a:cs typeface="+mn-cs"/>
            </a:endParaRPr>
          </a:p>
          <a:p>
            <a:pPr lvl="0"/>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Séparateur</a:t>
            </a:r>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d’hydrocarbures</a:t>
            </a:r>
            <a:r>
              <a:rPr lang="nl-BE" sz="1200" kern="1200" dirty="0" smtClean="0">
                <a:solidFill>
                  <a:schemeClr val="tx1"/>
                </a:solidFill>
                <a:effectLst/>
                <a:latin typeface="+mn-lt"/>
                <a:ea typeface="+mn-ea"/>
                <a:cs typeface="+mn-cs"/>
              </a:rPr>
              <a:t> G35 (</a:t>
            </a:r>
            <a:r>
              <a:rPr lang="nl-BE" sz="1200" kern="1200" dirty="0" err="1" smtClean="0">
                <a:solidFill>
                  <a:schemeClr val="tx1"/>
                </a:solidFill>
                <a:effectLst/>
                <a:latin typeface="+mn-lt"/>
                <a:ea typeface="+mn-ea"/>
                <a:cs typeface="+mn-cs"/>
              </a:rPr>
              <a:t>ouvert</a:t>
            </a:r>
            <a:r>
              <a:rPr lang="nl-BE" sz="1200" kern="1200" dirty="0" smtClean="0">
                <a:solidFill>
                  <a:schemeClr val="tx1"/>
                </a:solidFill>
                <a:effectLst/>
                <a:latin typeface="+mn-lt"/>
                <a:ea typeface="+mn-ea"/>
                <a:cs typeface="+mn-cs"/>
              </a:rPr>
              <a:t>)</a:t>
            </a:r>
            <a:endParaRPr lang="fr-BE" sz="1200" kern="1200" dirty="0" smtClean="0">
              <a:solidFill>
                <a:schemeClr val="tx1"/>
              </a:solidFill>
              <a:effectLst/>
              <a:latin typeface="+mn-lt"/>
              <a:ea typeface="+mn-ea"/>
              <a:cs typeface="+mn-cs"/>
            </a:endParaRPr>
          </a:p>
          <a:p>
            <a:pPr lvl="0"/>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Salle</a:t>
            </a:r>
            <a:r>
              <a:rPr lang="nl-BE" sz="1200" kern="1200" dirty="0" smtClean="0">
                <a:solidFill>
                  <a:schemeClr val="tx1"/>
                </a:solidFill>
                <a:effectLst/>
                <a:latin typeface="+mn-lt"/>
                <a:ea typeface="+mn-ea"/>
                <a:cs typeface="+mn-cs"/>
              </a:rPr>
              <a:t> des </a:t>
            </a:r>
            <a:r>
              <a:rPr lang="nl-BE" sz="1200" kern="1200" dirty="0" err="1" smtClean="0">
                <a:solidFill>
                  <a:schemeClr val="tx1"/>
                </a:solidFill>
                <a:effectLst/>
                <a:latin typeface="+mn-lt"/>
                <a:ea typeface="+mn-ea"/>
                <a:cs typeface="+mn-cs"/>
              </a:rPr>
              <a:t>vannes</a:t>
            </a:r>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versant</a:t>
            </a:r>
            <a:r>
              <a:rPr lang="nl-BE" sz="1200" kern="1200" dirty="0" smtClean="0">
                <a:solidFill>
                  <a:schemeClr val="tx1"/>
                </a:solidFill>
                <a:effectLst/>
                <a:latin typeface="+mn-lt"/>
                <a:ea typeface="+mn-ea"/>
                <a:cs typeface="+mn-cs"/>
              </a:rPr>
              <a:t> Nord</a:t>
            </a:r>
            <a:endParaRPr lang="fr-BE" sz="1200" kern="1200" dirty="0" smtClean="0">
              <a:solidFill>
                <a:schemeClr val="tx1"/>
              </a:solidFill>
              <a:effectLst/>
              <a:latin typeface="+mn-lt"/>
              <a:ea typeface="+mn-ea"/>
              <a:cs typeface="+mn-cs"/>
            </a:endParaRPr>
          </a:p>
          <a:p>
            <a:pPr lvl="0"/>
            <a:r>
              <a:rPr lang="nl-BE" sz="1200" kern="1200" dirty="0" smtClean="0">
                <a:solidFill>
                  <a:schemeClr val="tx1"/>
                </a:solidFill>
                <a:effectLst/>
                <a:latin typeface="+mn-lt"/>
                <a:ea typeface="+mn-ea"/>
                <a:cs typeface="+mn-cs"/>
              </a:rPr>
              <a:t>- Hydrazine : G40</a:t>
            </a:r>
            <a:endParaRPr lang="fr-BE" sz="1200" kern="1200" dirty="0" smtClean="0">
              <a:solidFill>
                <a:schemeClr val="tx1"/>
              </a:solidFill>
              <a:effectLst/>
              <a:latin typeface="+mn-lt"/>
              <a:ea typeface="+mn-ea"/>
              <a:cs typeface="+mn-cs"/>
            </a:endParaRPr>
          </a:p>
          <a:p>
            <a:pPr lvl="0"/>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Banc</a:t>
            </a:r>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d’essai</a:t>
            </a:r>
            <a:r>
              <a:rPr lang="nl-BE" sz="1200" kern="1200" dirty="0" smtClean="0">
                <a:solidFill>
                  <a:schemeClr val="tx1"/>
                </a:solidFill>
                <a:effectLst/>
                <a:latin typeface="+mn-lt"/>
                <a:ea typeface="+mn-ea"/>
                <a:cs typeface="+mn-cs"/>
              </a:rPr>
              <a:t> : citerne</a:t>
            </a:r>
            <a:r>
              <a:rPr lang="nl-BE" sz="1200" kern="1200" baseline="0" dirty="0" smtClean="0">
                <a:solidFill>
                  <a:schemeClr val="tx1"/>
                </a:solidFill>
                <a:effectLst/>
                <a:latin typeface="+mn-lt"/>
                <a:ea typeface="+mn-ea"/>
                <a:cs typeface="+mn-cs"/>
              </a:rPr>
              <a:t> de </a:t>
            </a:r>
            <a:r>
              <a:rPr lang="nl-BE" sz="1200" kern="1200" dirty="0" smtClean="0">
                <a:solidFill>
                  <a:schemeClr val="tx1"/>
                </a:solidFill>
                <a:effectLst/>
                <a:latin typeface="+mn-lt"/>
                <a:ea typeface="+mn-ea"/>
                <a:cs typeface="+mn-cs"/>
              </a:rPr>
              <a:t>500000 C54</a:t>
            </a:r>
            <a:endParaRPr lang="fr-BE" sz="1200" kern="1200" dirty="0" smtClean="0">
              <a:solidFill>
                <a:schemeClr val="tx1"/>
              </a:solidFill>
              <a:effectLst/>
              <a:latin typeface="+mn-lt"/>
              <a:ea typeface="+mn-ea"/>
              <a:cs typeface="+mn-cs"/>
            </a:endParaRPr>
          </a:p>
          <a:p>
            <a:pPr lvl="0"/>
            <a:r>
              <a:rPr lang="nl-BE" sz="1200" kern="1200" dirty="0" smtClean="0">
                <a:solidFill>
                  <a:schemeClr val="tx1"/>
                </a:solidFill>
                <a:effectLst/>
                <a:latin typeface="+mn-lt"/>
                <a:ea typeface="+mn-ea"/>
                <a:cs typeface="+mn-cs"/>
              </a:rPr>
              <a:t>- Grand </a:t>
            </a:r>
            <a:r>
              <a:rPr lang="nl-BE" sz="1200" kern="1200" dirty="0" err="1" smtClean="0">
                <a:solidFill>
                  <a:schemeClr val="tx1"/>
                </a:solidFill>
                <a:effectLst/>
                <a:latin typeface="+mn-lt"/>
                <a:ea typeface="+mn-ea"/>
                <a:cs typeface="+mn-cs"/>
              </a:rPr>
              <a:t>entretien</a:t>
            </a:r>
            <a:r>
              <a:rPr lang="nl-BE" sz="1200" kern="1200" dirty="0" smtClean="0">
                <a:solidFill>
                  <a:schemeClr val="tx1"/>
                </a:solidFill>
                <a:effectLst/>
                <a:latin typeface="+mn-lt"/>
                <a:ea typeface="+mn-ea"/>
                <a:cs typeface="+mn-cs"/>
              </a:rPr>
              <a:t> F16 - B10 </a:t>
            </a:r>
            <a:endParaRPr lang="fr-BE" sz="1200" kern="1200" dirty="0" smtClean="0">
              <a:solidFill>
                <a:schemeClr val="tx1"/>
              </a:solidFill>
              <a:effectLst/>
              <a:latin typeface="+mn-lt"/>
              <a:ea typeface="+mn-ea"/>
              <a:cs typeface="+mn-cs"/>
            </a:endParaRPr>
          </a:p>
          <a:p>
            <a:pPr lvl="0"/>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Ligne</a:t>
            </a:r>
            <a:r>
              <a:rPr lang="nl-BE" sz="1200" kern="1200" dirty="0" smtClean="0">
                <a:solidFill>
                  <a:schemeClr val="tx1"/>
                </a:solidFill>
                <a:effectLst/>
                <a:latin typeface="+mn-lt"/>
                <a:ea typeface="+mn-ea"/>
                <a:cs typeface="+mn-cs"/>
              </a:rPr>
              <a:t> &amp; </a:t>
            </a:r>
            <a:r>
              <a:rPr lang="nl-BE" sz="1200" kern="1200" dirty="0" err="1" smtClean="0">
                <a:solidFill>
                  <a:schemeClr val="tx1"/>
                </a:solidFill>
                <a:effectLst/>
                <a:latin typeface="+mn-lt"/>
                <a:ea typeface="+mn-ea"/>
                <a:cs typeface="+mn-cs"/>
              </a:rPr>
              <a:t>Armt</a:t>
            </a:r>
            <a:r>
              <a:rPr lang="nl-BE" sz="1200" kern="1200" dirty="0" smtClean="0">
                <a:solidFill>
                  <a:schemeClr val="tx1"/>
                </a:solidFill>
                <a:effectLst/>
                <a:latin typeface="+mn-lt"/>
                <a:ea typeface="+mn-ea"/>
                <a:cs typeface="+mn-cs"/>
              </a:rPr>
              <a:t> G10 </a:t>
            </a:r>
            <a:endParaRPr lang="fr-BE" sz="1200" kern="1200" dirty="0" smtClean="0">
              <a:solidFill>
                <a:schemeClr val="tx1"/>
              </a:solidFill>
              <a:effectLst/>
              <a:latin typeface="+mn-lt"/>
              <a:ea typeface="+mn-ea"/>
              <a:cs typeface="+mn-cs"/>
            </a:endParaRPr>
          </a:p>
          <a:p>
            <a:pPr lvl="0"/>
            <a:r>
              <a:rPr lang="nl-BE" sz="1200" kern="1200" dirty="0" smtClean="0">
                <a:solidFill>
                  <a:schemeClr val="tx1"/>
                </a:solidFill>
                <a:effectLst/>
                <a:latin typeface="+mn-lt"/>
                <a:ea typeface="+mn-ea"/>
                <a:cs typeface="+mn-cs"/>
              </a:rPr>
              <a:t>- Atelier pour </a:t>
            </a:r>
            <a:r>
              <a:rPr lang="nl-BE" sz="1200" kern="1200" dirty="0" err="1" smtClean="0">
                <a:solidFill>
                  <a:schemeClr val="tx1"/>
                </a:solidFill>
                <a:effectLst/>
                <a:latin typeface="+mn-lt"/>
                <a:ea typeface="+mn-ea"/>
                <a:cs typeface="+mn-cs"/>
              </a:rPr>
              <a:t>Ground</a:t>
            </a:r>
            <a:r>
              <a:rPr lang="nl-BE" sz="1200" kern="1200" dirty="0" smtClean="0">
                <a:solidFill>
                  <a:schemeClr val="tx1"/>
                </a:solidFill>
                <a:effectLst/>
                <a:latin typeface="+mn-lt"/>
                <a:ea typeface="+mn-ea"/>
                <a:cs typeface="+mn-cs"/>
              </a:rPr>
              <a:t> Support</a:t>
            </a:r>
            <a:endParaRPr lang="fr-BE" sz="1200" kern="1200" dirty="0" smtClean="0">
              <a:solidFill>
                <a:schemeClr val="tx1"/>
              </a:solidFill>
              <a:effectLst/>
              <a:latin typeface="+mn-lt"/>
              <a:ea typeface="+mn-ea"/>
              <a:cs typeface="+mn-cs"/>
            </a:endParaRPr>
          </a:p>
          <a:p>
            <a:pPr lvl="0"/>
            <a:r>
              <a:rPr lang="nl-BE" sz="1200" kern="1200" dirty="0" smtClean="0">
                <a:solidFill>
                  <a:schemeClr val="tx1"/>
                </a:solidFill>
                <a:effectLst/>
                <a:latin typeface="+mn-lt"/>
                <a:ea typeface="+mn-ea"/>
                <a:cs typeface="+mn-cs"/>
              </a:rPr>
              <a:t>- Atelier UAV – F44</a:t>
            </a:r>
            <a:endParaRPr lang="fr-BE"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C41AE3F-CADB-473B-B645-18E12119140F}" type="slidenum">
              <a:rPr lang="fr-BE" smtClean="0"/>
              <a:t>14</a:t>
            </a:fld>
            <a:endParaRPr lang="fr-BE"/>
          </a:p>
        </p:txBody>
      </p:sp>
    </p:spTree>
    <p:extLst>
      <p:ext uri="{BB962C8B-B14F-4D97-AF65-F5344CB8AC3E}">
        <p14:creationId xmlns:p14="http://schemas.microsoft.com/office/powerpoint/2010/main" val="20467819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aseline="0" dirty="0" smtClean="0"/>
              <a:t>12 Dec 19 : Tâche effectuée sur contrat via WO, ceci est actuellement dans les mains du Capt d’Avi R. Marchal qui en fait le suivi récurrent, en substitution du contrat piste &amp; route. La suite des marquages sera effectuée via le contrat P&amp;R (pistes et Taxi) en fonction des budgets disponibles.</a:t>
            </a:r>
            <a:br>
              <a:rPr lang="fr-BE" baseline="0" dirty="0" smtClean="0"/>
            </a:br>
            <a:r>
              <a:rPr lang="fr-BE" baseline="0" dirty="0" smtClean="0"/>
              <a:t>04 Fev 2020 (Capt d’Avi R. MARCHAL) : Il reste le marquage des parkings, mais rien ne pourra être exécuté durant le 1</a:t>
            </a:r>
            <a:r>
              <a:rPr lang="fr-BE" baseline="30000" dirty="0" smtClean="0"/>
              <a:t>er</a:t>
            </a:r>
            <a:r>
              <a:rPr lang="fr-BE" baseline="0" dirty="0" smtClean="0"/>
              <a:t> semestre en raison de l’absence de budget pour ce poste. Prio a été donnée aux pistes/taxis.</a:t>
            </a:r>
          </a:p>
          <a:p>
            <a:r>
              <a:rPr lang="fr-BE" baseline="0" dirty="0" smtClean="0"/>
              <a:t>060852 Fev 2020 (Maj d’Avi J. LETE) : Diffusion AMU campagne AWSR relative au sommeil</a:t>
            </a:r>
          </a:p>
          <a:p>
            <a:r>
              <a:rPr lang="fr-BE" baseline="0" dirty="0" smtClean="0"/>
              <a:t>301023 Mar 2020 (Maj d’</a:t>
            </a:r>
            <a:r>
              <a:rPr lang="fr-BE" baseline="0" dirty="0" err="1" smtClean="0"/>
              <a:t>Avi</a:t>
            </a:r>
            <a:r>
              <a:rPr lang="fr-BE" baseline="0" dirty="0" smtClean="0"/>
              <a:t> J. LETE) : Diffusion AMU campagne AWSR relative à la vitesse face à la situation des hôpitaux en période Covid-19.</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13 Jun 2020 (Maj d’</a:t>
            </a:r>
            <a:r>
              <a:rPr lang="fr-BE" dirty="0" err="1" smtClean="0"/>
              <a:t>Avi</a:t>
            </a:r>
            <a:r>
              <a:rPr lang="fr-BE" dirty="0" smtClean="0"/>
              <a:t> J. LETE) : diffusion AMU</a:t>
            </a:r>
            <a:r>
              <a:rPr lang="fr-BE" baseline="0" dirty="0" smtClean="0"/>
              <a:t> de la nouvelle campagne AWSR sur le zéro alcool au volant suite au </a:t>
            </a:r>
            <a:r>
              <a:rPr lang="fr-BE" baseline="0" dirty="0" err="1" smtClean="0"/>
              <a:t>déconfinement</a:t>
            </a:r>
            <a:r>
              <a:rPr lang="fr-BE" baseline="0" dirty="0" smtClean="0"/>
              <a:t> progressif.</a:t>
            </a:r>
            <a:endParaRPr lang="fr-BE" dirty="0" smtClean="0"/>
          </a:p>
          <a:p>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15</a:t>
            </a:fld>
            <a:endParaRPr lang="fr-BE"/>
          </a:p>
        </p:txBody>
      </p:sp>
    </p:spTree>
    <p:extLst>
      <p:ext uri="{BB962C8B-B14F-4D97-AF65-F5344CB8AC3E}">
        <p14:creationId xmlns:p14="http://schemas.microsoft.com/office/powerpoint/2010/main" val="24907787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Armoires produits dangereux (Adjt S. Sluyers et Cdt R. Guillaume) :</a:t>
            </a:r>
          </a:p>
          <a:p>
            <a:pPr marL="171450" indent="-171450">
              <a:buFontTx/>
              <a:buChar char="-"/>
            </a:pPr>
            <a:r>
              <a:rPr lang="fr-BE" dirty="0" smtClean="0"/>
              <a:t>Toutes les armoires produits dangereux sur lesquelles il y avait une demande sont à présent en ordre. Exception de l’armoire du G68 (ateliers peinture) pour laquelle la DPCE n’a pas été reçue à ce jour et qui ne se trouvait pas dans la liste à modifier. Après discussion, la commande de l’Evac ATEX de celle-ci a été prise en charge par le 2Ech (POC : 1CplChef P. De Boeck). Elle sera placée en fonction des délais de commande et du budget disponible.</a:t>
            </a:r>
          </a:p>
          <a:p>
            <a:pPr marL="171450" indent="-171450">
              <a:buFontTx/>
              <a:buChar char="-"/>
            </a:pPr>
            <a:endParaRPr lang="fr-BE" dirty="0" smtClean="0"/>
          </a:p>
          <a:p>
            <a:pPr marL="0" indent="0">
              <a:buFontTx/>
              <a:buNone/>
            </a:pPr>
            <a:r>
              <a:rPr lang="fr-BE" dirty="0" smtClean="0"/>
              <a:t>05 Mar 2020 : Cdt</a:t>
            </a:r>
            <a:r>
              <a:rPr lang="fr-BE" baseline="0" dirty="0" smtClean="0"/>
              <a:t> R. Guillaume, toujours en attente de budget et de la DPCE à établir par SIPPT-MR (voir point 20-2W-04 - </a:t>
            </a:r>
            <a:r>
              <a:rPr kumimoji="0" lang="fr-BE" sz="1200" b="0" i="0" u="none" strike="noStrike" kern="1200" cap="none" normalizeH="0" baseline="0" dirty="0" smtClean="0">
                <a:ln>
                  <a:noFill/>
                </a:ln>
                <a:solidFill>
                  <a:srgbClr val="000018"/>
                </a:solidFill>
                <a:effectLst/>
                <a:latin typeface="+mn-lt"/>
                <a:ea typeface="+mn-ea"/>
                <a:cs typeface="+mn-cs"/>
              </a:rPr>
              <a:t>Installations présentant un risque d’explosion</a:t>
            </a:r>
            <a:r>
              <a:rPr lang="fr-BE" baseline="0" dirty="0" smtClean="0"/>
              <a:t>)</a:t>
            </a:r>
          </a:p>
          <a:p>
            <a:pPr marL="0" indent="0">
              <a:buFontTx/>
              <a:buNone/>
            </a:pPr>
            <a:r>
              <a:rPr lang="fr-BE" baseline="0" dirty="0" smtClean="0"/>
              <a:t>24 Avr 2020 : Cdt R. Guillaume, </a:t>
            </a:r>
            <a:r>
              <a:rPr lang="fr-BE" baseline="0" dirty="0" err="1" smtClean="0"/>
              <a:t>Sit</a:t>
            </a:r>
            <a:r>
              <a:rPr lang="fr-BE" baseline="0" dirty="0" smtClean="0"/>
              <a:t> inchangée.</a:t>
            </a:r>
          </a:p>
          <a:p>
            <a:pPr marL="0" indent="0">
              <a:buFontTx/>
              <a:buNone/>
            </a:pPr>
            <a:r>
              <a:rPr lang="fr-BE" baseline="0" dirty="0" smtClean="0"/>
              <a:t>29 Jun 2020 (Cdt R. Guillaume) : Concernant le raccordement l’évacuation ATEX de l’armoire POL du G68 (Peinture), suite à l’absence de solution au niveau des Gest Mat, l’Infra 2Ech a décidé de lancer une commande en achat local ce 29 Jun (SREQ 6679021). Dès livraison du matériel, la situation sera régularisée par l’Infra 2Ech.</a:t>
            </a:r>
          </a:p>
          <a:p>
            <a:pPr marL="0" indent="0">
              <a:buFontTx/>
              <a:buNone/>
            </a:pPr>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16</a:t>
            </a:fld>
            <a:endParaRPr lang="fr-BE"/>
          </a:p>
        </p:txBody>
      </p:sp>
    </p:spTree>
    <p:extLst>
      <p:ext uri="{BB962C8B-B14F-4D97-AF65-F5344CB8AC3E}">
        <p14:creationId xmlns:p14="http://schemas.microsoft.com/office/powerpoint/2010/main" val="21825447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28 Jan 2020</a:t>
            </a:r>
            <a:r>
              <a:rPr lang="fr-BE" baseline="0" dirty="0" smtClean="0"/>
              <a:t> : Processus relancé par Offr Synth auprès de l’Adjt Y. BERTRAND le 091120 Jan 2020</a:t>
            </a:r>
            <a:br>
              <a:rPr lang="fr-BE" baseline="0" dirty="0" smtClean="0"/>
            </a:br>
            <a:r>
              <a:rPr lang="fr-BE" baseline="0" dirty="0" smtClean="0"/>
              <a:t>241419 Avr 2020 (Cdt d’Avi S. VERAST) : Adjt Y. BERTRAND en AMS depuis début février suite à accident vie privée (retour 11 Mai normalement). Pas de documents de contrôle parvenus au SLPPT pour signature à ce jour. A relancer en </a:t>
            </a:r>
            <a:r>
              <a:rPr lang="fr-BE" baseline="0" dirty="0" err="1" smtClean="0"/>
              <a:t>Prio</a:t>
            </a:r>
            <a:r>
              <a:rPr lang="fr-BE" baseline="0" dirty="0" smtClean="0"/>
              <a:t> afin de respecter les délais précisés dans la note MRC-C&amp;I du 25 Avr 2020 (20-50076783 </a:t>
            </a:r>
            <a:r>
              <a:rPr lang="fr-BE" sz="1200" kern="1200" dirty="0" smtClean="0">
                <a:solidFill>
                  <a:schemeClr val="tx1"/>
                </a:solidFill>
                <a:effectLst/>
                <a:latin typeface="+mn-lt"/>
                <a:ea typeface="+mn-ea"/>
                <a:cs typeface="+mn-cs"/>
                <a:hlinkClick r:id="rId3"/>
              </a:rPr>
              <a:t>https://dekast.mil.intra/Records/ArchiefLijn/11/MRC&amp;I/2020/20200410_BU_20-50076783-Contr%C3%B4leAnnuel.docx</a:t>
            </a:r>
            <a:r>
              <a:rPr lang="fr-BE" sz="1200" kern="1200" dirty="0" smtClean="0">
                <a:solidFill>
                  <a:schemeClr val="tx1"/>
                </a:solidFill>
                <a:effectLst/>
                <a:latin typeface="+mn-lt"/>
                <a:ea typeface="+mn-ea"/>
                <a:cs typeface="+mn-cs"/>
              </a:rPr>
              <a:t>)</a:t>
            </a:r>
          </a:p>
          <a:p>
            <a:r>
              <a:rPr lang="fr-BE" sz="1200" kern="1200" baseline="0" dirty="0" smtClean="0">
                <a:solidFill>
                  <a:schemeClr val="tx1"/>
                </a:solidFill>
                <a:effectLst/>
                <a:latin typeface="+mn-lt"/>
                <a:ea typeface="+mn-ea"/>
                <a:cs typeface="+mn-cs"/>
              </a:rPr>
              <a:t>08 Mai 2020 (Adjt E. DUCHEMIN) : Cependant, plusieurs contrôles ont bien été réalisés (exemple : tous ceux du </a:t>
            </a:r>
            <a:r>
              <a:rPr lang="fr-BE" sz="1200" kern="1200" baseline="0" dirty="0" err="1" smtClean="0">
                <a:solidFill>
                  <a:schemeClr val="tx1"/>
                </a:solidFill>
                <a:effectLst/>
                <a:latin typeface="+mn-lt"/>
                <a:ea typeface="+mn-ea"/>
                <a:cs typeface="+mn-cs"/>
              </a:rPr>
              <a:t>GpM</a:t>
            </a:r>
            <a:r>
              <a:rPr lang="fr-BE" sz="1200" kern="1200" baseline="0" dirty="0" smtClean="0">
                <a:solidFill>
                  <a:schemeClr val="tx1"/>
                </a:solidFill>
                <a:effectLst/>
                <a:latin typeface="+mn-lt"/>
                <a:ea typeface="+mn-ea"/>
                <a:cs typeface="+mn-cs"/>
              </a:rPr>
              <a:t>), les dossiers sont prêts auprès des contrôleurs et doivent encore être apportés chez l’Adjt BERTRAND pour traitement. </a:t>
            </a:r>
            <a:r>
              <a:rPr lang="fr-BE" sz="1200" kern="1200" dirty="0" smtClean="0">
                <a:solidFill>
                  <a:schemeClr val="tx1"/>
                </a:solidFill>
                <a:effectLst/>
                <a:latin typeface="+mn-lt"/>
                <a:ea typeface="+mn-ea"/>
                <a:cs typeface="+mn-cs"/>
              </a:rPr>
              <a:t>L’Adjt Duchemin a réalisé les contrôles qui lui étaient confiés le 06/04, soit 12 bâtiments – les sources d’amiante contrôlées sont pour la plupart inaccessibles au Pers (chaufferie sous clef, toiture), en état (tablettes fenêtre) sauf au F37 : la niche d’un interrupteur se dégrade sous les conditions météo et le temps. Pas de nouvelles sources détectées.</a:t>
            </a:r>
            <a:endParaRPr lang="fr-BE" baseline="0" dirty="0" smtClean="0"/>
          </a:p>
          <a:p>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17</a:t>
            </a:fld>
            <a:endParaRPr lang="fr-BE"/>
          </a:p>
        </p:txBody>
      </p:sp>
    </p:spTree>
    <p:extLst>
      <p:ext uri="{BB962C8B-B14F-4D97-AF65-F5344CB8AC3E}">
        <p14:creationId xmlns:p14="http://schemas.microsoft.com/office/powerpoint/2010/main" val="5628414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28 Jan 2020 : Point suivi par SLPPT (Cdt d’Avi S. VERAST) à la demande</a:t>
            </a:r>
            <a:r>
              <a:rPr lang="fr-BE" baseline="0" dirty="0" smtClean="0"/>
              <a:t> du BCO</a:t>
            </a:r>
          </a:p>
          <a:p>
            <a:r>
              <a:rPr lang="fr-BE" baseline="0" dirty="0" smtClean="0"/>
              <a:t>21 Fev 2020 : G. DECHANY, note de réponse à ILE transmise pour la note spécifique liée à l’incident H70 du 09 Sep 19 (19-50282778) https://dekast.mil.intra/Records/ArchiefLijn/11/2%20W%20Tac/2020/20200219_BU</a:t>
            </a:r>
            <a:r>
              <a:rPr lang="fr-BE" b="1" baseline="0" dirty="0" smtClean="0"/>
              <a:t>_20-50035497</a:t>
            </a:r>
            <a:r>
              <a:rPr lang="fr-BE" baseline="0" dirty="0" smtClean="0"/>
              <a:t>-PlanActionSuiteIncidentH70du09Sep19.docx</a:t>
            </a:r>
          </a:p>
          <a:p>
            <a:r>
              <a:rPr lang="fr-BE" baseline="0" dirty="0" smtClean="0"/>
              <a:t>241419 Avr 2020 : S. VERAST – SLPPT a entamé ce 24 Avr la relecture de l’ACOT-GID-SAFETY-AEXC-805 relative à la manipulation H70 dans le cadre de sa révision périodique.</a:t>
            </a:r>
          </a:p>
          <a:p>
            <a:r>
              <a:rPr lang="fr-BE" baseline="0" dirty="0" smtClean="0"/>
              <a:t>06 Mai 2020 : Note 20-500 35157 (</a:t>
            </a:r>
            <a:r>
              <a:rPr lang="fr-BE" sz="1200" kern="1200" dirty="0" smtClean="0">
                <a:solidFill>
                  <a:schemeClr val="tx1"/>
                </a:solidFill>
                <a:effectLst/>
                <a:latin typeface="+mn-lt"/>
                <a:ea typeface="+mn-ea"/>
                <a:cs typeface="+mn-cs"/>
              </a:rPr>
              <a:t>Expression de besoin au profit du 2WTac : infrastructure en zone de purge H70) - https://dekast.mil.intra/Records/ArchiefLijn/11/2%20W%20Tac/2020/20200504_BU_20-50035157-2W-GMMA-ExpressionDeBesoin_InfrastrucutreDecontaminationH70.docx</a:t>
            </a:r>
          </a:p>
          <a:p>
            <a:r>
              <a:rPr lang="fr-BE" baseline="0" dirty="0" smtClean="0"/>
              <a:t>24 Jun 2020 (Cdt d’Avi S. VERAST) : réunion le 04/06 avec SIPPT MR (Cdt Dubois) pour la définition d'un ordre de priorité concernant les analyses de risques préparatoires pour la réalisation des documents de zonage confiés à une entreprise. Le G68 est dans les </a:t>
            </a:r>
            <a:r>
              <a:rPr lang="fr-BE" baseline="0" dirty="0" err="1" smtClean="0"/>
              <a:t>prio</a:t>
            </a:r>
            <a:r>
              <a:rPr lang="fr-BE" baseline="0" dirty="0" smtClean="0"/>
              <a:t> 1. (</a:t>
            </a:r>
            <a:r>
              <a:rPr lang="fr-BE" baseline="0" dirty="0" err="1" smtClean="0"/>
              <a:t>Cfr</a:t>
            </a:r>
            <a:r>
              <a:rPr lang="fr-BE" baseline="0" dirty="0" smtClean="0"/>
              <a:t> point 20-2W-04 – Risque ATEX)</a:t>
            </a:r>
          </a:p>
          <a:p>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18</a:t>
            </a:fld>
            <a:endParaRPr lang="fr-BE"/>
          </a:p>
        </p:txBody>
      </p:sp>
    </p:spTree>
    <p:extLst>
      <p:ext uri="{BB962C8B-B14F-4D97-AF65-F5344CB8AC3E}">
        <p14:creationId xmlns:p14="http://schemas.microsoft.com/office/powerpoint/2010/main" val="19260178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Demande de mise à jour faite le 281429 Jan 2020 par mail au Cdt d’Avi T. RUCQUOY</a:t>
            </a:r>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19</a:t>
            </a:fld>
            <a:endParaRPr lang="fr-BE"/>
          </a:p>
        </p:txBody>
      </p:sp>
    </p:spTree>
    <p:extLst>
      <p:ext uri="{BB962C8B-B14F-4D97-AF65-F5344CB8AC3E}">
        <p14:creationId xmlns:p14="http://schemas.microsoft.com/office/powerpoint/2010/main" val="17636009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05 Dec 19 (Cdt d’Avi T. RUCQUOY) – Présentation Sp PsySoc : Un prospectus reprenant les services concernant le Sp PsySoc a été développé et doit encore être imprimé puis mis à disposition à différents endroits de la base. La mise à jour de la page SharePoint reste à faire.</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28 Avr 20 (Cdt d’</a:t>
            </a:r>
            <a:r>
              <a:rPr lang="fr-BE" dirty="0" err="1" smtClean="0"/>
              <a:t>Avi</a:t>
            </a:r>
            <a:r>
              <a:rPr lang="fr-BE" dirty="0" smtClean="0"/>
              <a:t> T.RUCQUOY) – Les flyers ont été imprimés. Suite au confinement, ils n’ont pas encore pu être réceptionnés à EVERE. Dès réception, ils seront mis à la disposition du Pers FLO à différents endroits de la base.</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23 Jun 20 (Cdt d’Avi T. RUCQUOY) – Les f</a:t>
            </a:r>
            <a:r>
              <a:rPr lang="fr-BE" sz="1200" kern="1200" dirty="0" smtClean="0">
                <a:solidFill>
                  <a:schemeClr val="tx1"/>
                </a:solidFill>
                <a:effectLst/>
                <a:latin typeface="+mn-lt"/>
                <a:ea typeface="+mn-ea"/>
                <a:cs typeface="+mn-cs"/>
              </a:rPr>
              <a:t>lyers ont été réceptionnés. Ils sont déjà disponibles à l’AMT. Nous devons encore en mettre à différents endroits de la base, ce qui sera fait pour le 15 </a:t>
            </a:r>
            <a:r>
              <a:rPr lang="fr-BE" sz="1200" kern="1200" smtClean="0">
                <a:solidFill>
                  <a:schemeClr val="tx1"/>
                </a:solidFill>
                <a:effectLst/>
                <a:latin typeface="+mn-lt"/>
                <a:ea typeface="+mn-ea"/>
                <a:cs typeface="+mn-cs"/>
              </a:rPr>
              <a:t>Jul 20.</a:t>
            </a:r>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20</a:t>
            </a:fld>
            <a:endParaRPr lang="fr-BE"/>
          </a:p>
        </p:txBody>
      </p:sp>
    </p:spTree>
    <p:extLst>
      <p:ext uri="{BB962C8B-B14F-4D97-AF65-F5344CB8AC3E}">
        <p14:creationId xmlns:p14="http://schemas.microsoft.com/office/powerpoint/2010/main" val="10157416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05 Dec 19 (Cdt d’Avi T. RUCQUOY) – Prévention de comportements inadaptés : nous allons développer une campagne d’affichage dans le courant de l’année 2020. Le but est que cela se fasse au niveau de la Défense et que nous soyons les POC afin de distiller les informations au niveau du Pers.</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09 Mar 20 (Cdt d’Avi T. RUCQUOY) – Les évènements récents relatifs aux incidents au MALI ont fait que ce point n’a pas encore</a:t>
            </a:r>
            <a:r>
              <a:rPr lang="fr-BE" baseline="0" dirty="0" smtClean="0"/>
              <a:t> pu être discuté au sein de DG H&amp;WB. Des briefings peuvent être néanmoins dispensés à la demande de la LH.</a:t>
            </a:r>
            <a:endParaRPr lang="fr-BE" dirty="0" smtClean="0"/>
          </a:p>
          <a:p>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21</a:t>
            </a:fld>
            <a:endParaRPr lang="fr-BE"/>
          </a:p>
        </p:txBody>
      </p:sp>
    </p:spTree>
    <p:extLst>
      <p:ext uri="{BB962C8B-B14F-4D97-AF65-F5344CB8AC3E}">
        <p14:creationId xmlns:p14="http://schemas.microsoft.com/office/powerpoint/2010/main" val="2054545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POC :</a:t>
            </a:r>
            <a:r>
              <a:rPr lang="fr-BE" baseline="0" dirty="0" smtClean="0"/>
              <a:t> DGMR – Capt ANDRE, Ir</a:t>
            </a:r>
          </a:p>
          <a:p>
            <a:r>
              <a:rPr lang="fr-BE" baseline="0" dirty="0" smtClean="0"/>
              <a:t>24 Dec 19 : Note 19-50269137 (https://dekast.mil.intra/Records/ArchiefLijn/11/MRC&amp;I/2019/20191118_BU_19-50269137-Rappel_SPS_WDA.docx) MR-C&amp;I-I du 23/12/2019 (inventaire OK pour Florennes)</a:t>
            </a:r>
          </a:p>
          <a:p>
            <a:r>
              <a:rPr lang="fr-BE" baseline="0" dirty="0" smtClean="0"/>
              <a:t>301130 Jan 2020 : S. VERAST mail - Le dossier atelier étant une farde contenant tous les Docs de prévention (et d’environnement) relatifs à l’atelier concerné, le SLPPT a envoyé une liste des liens vers les Docs nécessaires (contrôles légaux, etc.) au GpM. Rappel à eux le 27/01/2020.</a:t>
            </a:r>
          </a:p>
          <a:p>
            <a:r>
              <a:rPr lang="fr-BE" baseline="0" dirty="0" smtClean="0"/>
              <a:t>051417 Mar 19 : S. SLUYERS mail – Concernant, l’élaboration des fiches d’ateliers pour la MAvn, le 1Ech Infra a fourni les explications nécessaires à l’Adjt O. </a:t>
            </a:r>
            <a:r>
              <a:rPr lang="fr-BE" baseline="0" dirty="0" err="1" smtClean="0"/>
              <a:t>Cavillot</a:t>
            </a:r>
            <a:r>
              <a:rPr lang="fr-BE" baseline="0" dirty="0" smtClean="0"/>
              <a:t> afin qu’il puisse trouver les renseignements souhaités sur le ShP Infra. Situation inchangée à cette date.</a:t>
            </a:r>
          </a:p>
          <a:p>
            <a:r>
              <a:rPr lang="fr-BE" baseline="0" dirty="0" smtClean="0"/>
              <a:t>241419 Avr 20 : S. VERAST mail – Par la voie du SLPPT, SIPPT-MR a demandé ce 24 Avr 20 à fournir NLT mi-mai, une </a:t>
            </a:r>
            <a:r>
              <a:rPr lang="fr-BE" baseline="0" dirty="0" err="1" smtClean="0"/>
              <a:t>Sit</a:t>
            </a:r>
            <a:r>
              <a:rPr lang="fr-BE" baseline="0" dirty="0" smtClean="0"/>
              <a:t> des dossiers ateliers pour les At reconnus. Les At Infra (1 Bois + 1 Métaux) sont en ordre. En attente des infos relatives aux At </a:t>
            </a:r>
            <a:r>
              <a:rPr lang="fr-BE" baseline="0" dirty="0" err="1" smtClean="0"/>
              <a:t>GpM</a:t>
            </a:r>
            <a:r>
              <a:rPr lang="fr-BE" baseline="0" dirty="0" smtClean="0"/>
              <a:t>.</a:t>
            </a:r>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4</a:t>
            </a:fld>
            <a:endParaRPr lang="fr-BE"/>
          </a:p>
        </p:txBody>
      </p:sp>
    </p:spTree>
    <p:extLst>
      <p:ext uri="{BB962C8B-B14F-4D97-AF65-F5344CB8AC3E}">
        <p14:creationId xmlns:p14="http://schemas.microsoft.com/office/powerpoint/2010/main" val="21975015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POC : DG-H&amp;WB – LtCol BUEKENHOUT, </a:t>
            </a:r>
            <a:r>
              <a:rPr lang="fr-BE" dirty="0" err="1" smtClean="0"/>
              <a:t>Ing</a:t>
            </a:r>
            <a:endParaRPr lang="fr-BE" dirty="0" smtClean="0"/>
          </a:p>
          <a:p>
            <a:r>
              <a:rPr lang="fr-BE" dirty="0" smtClean="0"/>
              <a:t>12</a:t>
            </a:r>
            <a:r>
              <a:rPr lang="fr-BE" baseline="0" dirty="0" smtClean="0"/>
              <a:t> Dec 19 : 180 fiches de poste de travail et 185 fiches de fonction avaient nécessité une mise à jour en 2019</a:t>
            </a:r>
          </a:p>
          <a:p>
            <a:r>
              <a:rPr lang="fr-BE" baseline="0" dirty="0" smtClean="0"/>
              <a:t>28 Jan 20 : Rappel quant au besoin de mise à jour effectué le 281335 Jan 2020 par Offr Synth</a:t>
            </a:r>
          </a:p>
          <a:p>
            <a:r>
              <a:rPr lang="fr-BE" baseline="0" dirty="0" smtClean="0"/>
              <a:t>Fiches et tableau de suivi disponibles ici : N:\FLS\00.COMMON\08.BIEN-ETRE\07.SLPPT\08.FICHE_DE_FONCTIONS</a:t>
            </a:r>
          </a:p>
          <a:p>
            <a:r>
              <a:rPr lang="fr-BE" dirty="0" smtClean="0"/>
              <a:t>241419</a:t>
            </a:r>
            <a:r>
              <a:rPr lang="fr-BE" baseline="0" dirty="0" smtClean="0"/>
              <a:t> Avr </a:t>
            </a:r>
            <a:r>
              <a:rPr lang="fr-BE" dirty="0" smtClean="0"/>
              <a:t>20</a:t>
            </a:r>
            <a:r>
              <a:rPr lang="fr-BE" baseline="0" dirty="0" smtClean="0"/>
              <a:t> : S. VERAST – Malgré le télétravail, il y a eu plusieurs échanges d’info sur les FP/FF avec les Esc (questions/réponses). Tableau sera présenté au CCB du 11 Mai.</a:t>
            </a:r>
            <a:endParaRPr lang="pl-PL"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04 Mai 20 : 1</a:t>
            </a:r>
            <a:r>
              <a:rPr lang="fr-BE" baseline="0" dirty="0" smtClean="0"/>
              <a:t> FP </a:t>
            </a:r>
            <a:r>
              <a:rPr lang="fr-BE" baseline="0" dirty="0" err="1" smtClean="0"/>
              <a:t>GpM</a:t>
            </a:r>
            <a:r>
              <a:rPr lang="fr-BE" baseline="0" dirty="0" smtClean="0"/>
              <a:t> + 4 FF </a:t>
            </a:r>
            <a:r>
              <a:rPr lang="fr-BE" dirty="0" smtClean="0"/>
              <a:t>Infra </a:t>
            </a:r>
            <a:r>
              <a:rPr lang="pl-PL" dirty="0" smtClean="0"/>
              <a:t>1Ech</a:t>
            </a:r>
            <a:r>
              <a:rPr lang="fr-BE" dirty="0" smtClean="0"/>
              <a:t> ont subi une modification</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24</a:t>
            </a:r>
            <a:r>
              <a:rPr lang="fr-BE" baseline="0" dirty="0" smtClean="0"/>
              <a:t> Jun 2020 (Cdt d’Avi S. VERAST)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Plusieurs fiches Esc </a:t>
            </a:r>
            <a:r>
              <a:rPr lang="fr-BE" baseline="0" dirty="0" err="1" smtClean="0"/>
              <a:t>Mavn</a:t>
            </a:r>
            <a:r>
              <a:rPr lang="fr-BE" baseline="0" dirty="0" smtClean="0"/>
              <a:t> renvoyées pour correction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Plusieurs fiches de </a:t>
            </a:r>
            <a:r>
              <a:rPr lang="fr-BE" baseline="0" dirty="0" err="1" smtClean="0"/>
              <a:t>l’Esc</a:t>
            </a:r>
            <a:r>
              <a:rPr lang="fr-BE" baseline="0" dirty="0" smtClean="0"/>
              <a:t> Sp transmises à l’AMT</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Quelques fiches Infra renvoyées pour ajout des phases H et P (relatives aux produits chimiques)</a:t>
            </a:r>
            <a:endParaRPr lang="fr-BE" dirty="0" smtClean="0"/>
          </a:p>
          <a:p>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5</a:t>
            </a:fld>
            <a:endParaRPr lang="fr-BE"/>
          </a:p>
        </p:txBody>
      </p:sp>
    </p:spTree>
    <p:extLst>
      <p:ext uri="{BB962C8B-B14F-4D97-AF65-F5344CB8AC3E}">
        <p14:creationId xmlns:p14="http://schemas.microsoft.com/office/powerpoint/2010/main" val="38263705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POC :</a:t>
            </a:r>
            <a:r>
              <a:rPr lang="fr-BE" baseline="0" dirty="0" smtClean="0"/>
              <a:t> DG-H&amp;WB – LtCol Psy AERENS</a:t>
            </a:r>
            <a:endParaRPr lang="fr-BE" dirty="0" smtClean="0"/>
          </a:p>
          <a:p>
            <a:r>
              <a:rPr lang="fr-BE" dirty="0" smtClean="0"/>
              <a:t>12</a:t>
            </a:r>
            <a:r>
              <a:rPr lang="fr-BE" baseline="0" dirty="0" smtClean="0"/>
              <a:t> Dec 19 : Effort continu, structure en place, suivi en visite DMP à l’AMT</a:t>
            </a:r>
          </a:p>
          <a:p>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6</a:t>
            </a:fld>
            <a:endParaRPr lang="fr-BE"/>
          </a:p>
        </p:txBody>
      </p:sp>
    </p:spTree>
    <p:extLst>
      <p:ext uri="{BB962C8B-B14F-4D97-AF65-F5344CB8AC3E}">
        <p14:creationId xmlns:p14="http://schemas.microsoft.com/office/powerpoint/2010/main" val="29633194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POC</a:t>
            </a:r>
            <a:r>
              <a:rPr lang="fr-BE" baseline="0" dirty="0" smtClean="0"/>
              <a:t> : DGMR – LtCol IMM PLOVIE</a:t>
            </a:r>
            <a:endParaRPr lang="fr-BE" dirty="0" smtClean="0"/>
          </a:p>
          <a:p>
            <a:r>
              <a:rPr lang="fr-BE" dirty="0" smtClean="0"/>
              <a:t>25 Nov 19 (Cdt d’Avi S. VERAST) : ILE lors de son audit 23 Oct 2019 a signalé en « hot debrief » que les zones de danger électromagnétique (distance autour des antennes et radars) soient signalées de manière physique (panneaux) afin de prévenir le Pers non informé qui se déplace dans la zone.</a:t>
            </a:r>
          </a:p>
          <a:p>
            <a:r>
              <a:rPr lang="fr-BE" dirty="0" smtClean="0"/>
              <a:t>05</a:t>
            </a:r>
            <a:r>
              <a:rPr lang="fr-BE" baseline="0" dirty="0" smtClean="0"/>
              <a:t> Mar 20 (Cdt d’Avi S. VERAST) : M</a:t>
            </a:r>
            <a:r>
              <a:rPr lang="fr-BE" dirty="0" smtClean="0"/>
              <a:t>esure reprise au</a:t>
            </a:r>
            <a:r>
              <a:rPr lang="fr-BE" baseline="0" dirty="0" smtClean="0"/>
              <a:t> </a:t>
            </a:r>
            <a:r>
              <a:rPr lang="fr-BE" dirty="0" smtClean="0"/>
              <a:t>rapport ILE (inspection </a:t>
            </a:r>
            <a:r>
              <a:rPr lang="fr-BE" dirty="0" err="1" smtClean="0"/>
              <a:t>Oct</a:t>
            </a:r>
            <a:r>
              <a:rPr lang="fr-BE" dirty="0" smtClean="0"/>
              <a:t> 19) –</a:t>
            </a:r>
            <a:r>
              <a:rPr lang="fr-BE" baseline="0" dirty="0" smtClean="0"/>
              <a:t> Réaliser des analyses de risques. Celles-ci devant être réalisées par SIPPT-MR conjointement avec l’ERM.</a:t>
            </a:r>
          </a:p>
          <a:p>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7</a:t>
            </a:fld>
            <a:endParaRPr lang="fr-BE"/>
          </a:p>
        </p:txBody>
      </p:sp>
    </p:spTree>
    <p:extLst>
      <p:ext uri="{BB962C8B-B14F-4D97-AF65-F5344CB8AC3E}">
        <p14:creationId xmlns:p14="http://schemas.microsoft.com/office/powerpoint/2010/main" val="22848878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 – Cdt</a:t>
            </a:r>
            <a:r>
              <a:rPr lang="fr-BE" baseline="0" dirty="0" smtClean="0"/>
              <a:t> d’Avi FANNES</a:t>
            </a:r>
            <a:endParaRPr lang="fr-BE"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12</a:t>
            </a:r>
            <a:r>
              <a:rPr lang="fr-BE" baseline="0" dirty="0" smtClean="0"/>
              <a:t> Dec 19 : </a:t>
            </a:r>
            <a:r>
              <a:rPr lang="fr-BE" dirty="0" smtClean="0"/>
              <a:t>En ordre</a:t>
            </a:r>
            <a:r>
              <a:rPr lang="fr-BE" baseline="0" dirty="0" smtClean="0"/>
              <a:t> (inventaire réalisé)</a:t>
            </a:r>
            <a:r>
              <a:rPr lang="fr-BE" dirty="0" smtClean="0"/>
              <a:t> voir PV Sep 19 (info du Maj d’Avi E. DEWAEL)</a:t>
            </a:r>
          </a:p>
          <a:p>
            <a:r>
              <a:rPr lang="fr-BE" sz="1200" kern="1200" dirty="0" smtClean="0">
                <a:solidFill>
                  <a:schemeClr val="tx1"/>
                </a:solidFill>
                <a:effectLst/>
                <a:latin typeface="+mn-lt"/>
                <a:ea typeface="+mn-ea"/>
                <a:cs typeface="+mn-cs"/>
              </a:rPr>
              <a:t>Les notes servant de référence sont les 2 suivantes :</a:t>
            </a:r>
          </a:p>
          <a:p>
            <a:pPr lvl="0"/>
            <a:r>
              <a:rPr lang="fr-BE" sz="1200" u="sng" kern="1200" dirty="0" smtClean="0">
                <a:solidFill>
                  <a:schemeClr val="tx1"/>
                </a:solidFill>
                <a:effectLst/>
                <a:latin typeface="+mn-lt"/>
                <a:ea typeface="+mn-ea"/>
                <a:cs typeface="+mn-cs"/>
                <a:hlinkClick r:id="rId3"/>
              </a:rPr>
              <a:t>18-50038561</a:t>
            </a:r>
            <a:r>
              <a:rPr lang="fr-BE" sz="1200" kern="1200" dirty="0" smtClean="0">
                <a:solidFill>
                  <a:schemeClr val="tx1"/>
                </a:solidFill>
                <a:effectLst/>
                <a:latin typeface="+mn-lt"/>
                <a:ea typeface="+mn-ea"/>
                <a:cs typeface="+mn-cs"/>
              </a:rPr>
              <a:t> (datée du 07 Aou 2018) - https://dekast.mil.intra/Records/ArchiefLijn/689/2018/20180807_BU_18-50038561-S%C3%A9curit%C3%A9%20des%20machines.docx</a:t>
            </a:r>
          </a:p>
          <a:p>
            <a:r>
              <a:rPr lang="fr-BE" sz="1200" u="sng" kern="1200" dirty="0" smtClean="0">
                <a:solidFill>
                  <a:schemeClr val="tx1"/>
                </a:solidFill>
                <a:effectLst/>
                <a:latin typeface="+mn-lt"/>
                <a:ea typeface="+mn-ea"/>
                <a:cs typeface="+mn-cs"/>
                <a:hlinkClick r:id="rId4"/>
              </a:rPr>
              <a:t>19-50267247</a:t>
            </a:r>
            <a:r>
              <a:rPr lang="fr-BE" sz="1200" kern="1200" dirty="0" smtClean="0">
                <a:solidFill>
                  <a:schemeClr val="tx1"/>
                </a:solidFill>
                <a:effectLst/>
                <a:latin typeface="+mn-lt"/>
                <a:ea typeface="+mn-ea"/>
                <a:cs typeface="+mn-cs"/>
              </a:rPr>
              <a:t> (reçue ce 20 Dec 2019) - https://dekast.mil.intra/Records/ArchiefLijn/689/2019/20191129_BU_19-50267247-Machineveiligheid_StaVaZa.docx</a:t>
            </a:r>
            <a:br>
              <a:rPr lang="fr-BE" sz="1200" kern="1200" dirty="0" smtClean="0">
                <a:solidFill>
                  <a:schemeClr val="tx1"/>
                </a:solidFill>
                <a:effectLst/>
                <a:latin typeface="+mn-lt"/>
                <a:ea typeface="+mn-ea"/>
                <a:cs typeface="+mn-cs"/>
              </a:rPr>
            </a:br>
            <a:r>
              <a:rPr lang="fr-BE" sz="1200" kern="1200" dirty="0" smtClean="0">
                <a:solidFill>
                  <a:schemeClr val="tx1"/>
                </a:solidFill>
                <a:effectLst/>
                <a:latin typeface="+mn-lt"/>
                <a:ea typeface="+mn-ea"/>
                <a:cs typeface="+mn-cs"/>
              </a:rPr>
              <a:t>SLPPT (17 Dec 19) :</a:t>
            </a:r>
            <a:br>
              <a:rPr lang="fr-BE" sz="1200" kern="1200" dirty="0" smtClean="0">
                <a:solidFill>
                  <a:schemeClr val="tx1"/>
                </a:solidFill>
                <a:effectLst/>
                <a:latin typeface="+mn-lt"/>
                <a:ea typeface="+mn-ea"/>
                <a:cs typeface="+mn-cs"/>
              </a:rPr>
            </a:br>
            <a:r>
              <a:rPr lang="fr-BE" sz="1200" kern="1200" dirty="0" smtClean="0">
                <a:solidFill>
                  <a:schemeClr val="tx1"/>
                </a:solidFill>
                <a:effectLst/>
                <a:latin typeface="+mn-lt"/>
                <a:ea typeface="+mn-ea"/>
                <a:cs typeface="+mn-cs"/>
              </a:rPr>
              <a:t>Les risques liés aux machines-outils du travail du métal ont été analysés à plusieurs reprises. </a:t>
            </a:r>
          </a:p>
          <a:p>
            <a:pPr lvl="0"/>
            <a:r>
              <a:rPr lang="fr-BE" sz="1200" kern="1200" dirty="0" smtClean="0">
                <a:solidFill>
                  <a:schemeClr val="tx1"/>
                </a:solidFill>
                <a:effectLst/>
                <a:latin typeface="+mn-lt"/>
                <a:ea typeface="+mn-ea"/>
                <a:cs typeface="+mn-cs"/>
              </a:rPr>
              <a:t>En raison du déménagement des ateliers fers dans le F66 (anciennement pompiers), le SLPPT a donné son avis sur la mise en Sv du F66 en Oct 2018. Certaines remarques concernent les machines (local trop petit pour la sableuse, stabilité des machines car au-dessus d’un vide ventilé, absence de mode d’emploi). </a:t>
            </a:r>
          </a:p>
          <a:p>
            <a:pPr lvl="0"/>
            <a:r>
              <a:rPr lang="fr-BE" sz="1200" kern="1200" dirty="0" smtClean="0">
                <a:solidFill>
                  <a:schemeClr val="tx1"/>
                </a:solidFill>
                <a:effectLst/>
                <a:latin typeface="+mn-lt"/>
                <a:ea typeface="+mn-ea"/>
                <a:cs typeface="+mn-cs"/>
              </a:rPr>
              <a:t>SIPPT MR a réalisé en mars 2019 une analyse des risques lié à la présence de chrome 6 sur les machines du F66. </a:t>
            </a:r>
          </a:p>
          <a:p>
            <a:pPr lvl="0"/>
            <a:r>
              <a:rPr lang="fr-BE" sz="1200" kern="1200" dirty="0" smtClean="0">
                <a:solidFill>
                  <a:schemeClr val="tx1"/>
                </a:solidFill>
                <a:effectLst/>
                <a:latin typeface="+mn-lt"/>
                <a:ea typeface="+mn-ea"/>
                <a:cs typeface="+mn-cs"/>
              </a:rPr>
              <a:t>Le SLPPT a réalisé une visite de lieux de travail du F66 en février 2019. Les risques liés aux machines sont abordés à plusieurs reprises dans ce rapport.  </a:t>
            </a:r>
          </a:p>
          <a:p>
            <a:r>
              <a:rPr lang="fr-BE" sz="1200" kern="1200" dirty="0" smtClean="0">
                <a:solidFill>
                  <a:schemeClr val="tx1"/>
                </a:solidFill>
                <a:effectLst/>
                <a:latin typeface="+mn-lt"/>
                <a:ea typeface="+mn-ea"/>
                <a:cs typeface="+mn-cs"/>
              </a:rPr>
              <a:t>Documents dans un dossier accessible à tous : </a:t>
            </a:r>
            <a:r>
              <a:rPr lang="fr-BE" sz="1200" u="sng" kern="1200" dirty="0" smtClean="0">
                <a:solidFill>
                  <a:schemeClr val="tx1"/>
                </a:solidFill>
                <a:effectLst/>
                <a:latin typeface="+mn-lt"/>
                <a:ea typeface="+mn-ea"/>
                <a:cs typeface="+mn-cs"/>
                <a:hlinkClick r:id="rId5"/>
              </a:rPr>
              <a:t>P:\FLS\00.COMMON\08.BIEN-ETRE\07.SLPPT\01.CCB\CCB 2019\DEC19\Ateliers fer</a:t>
            </a:r>
            <a:endParaRPr lang="fr-BE" dirty="0" smtClean="0"/>
          </a:p>
          <a:p>
            <a:endParaRPr lang="fr-BE" dirty="0" smtClean="0"/>
          </a:p>
          <a:p>
            <a:r>
              <a:rPr lang="fr-BE" dirty="0" smtClean="0"/>
              <a:t>OST (23 Dec 19):</a:t>
            </a:r>
            <a:br>
              <a:rPr lang="fr-BE" dirty="0" smtClean="0"/>
            </a:br>
            <a:r>
              <a:rPr lang="fr-BE" sz="1200" kern="1200" dirty="0" smtClean="0">
                <a:solidFill>
                  <a:schemeClr val="tx1"/>
                </a:solidFill>
                <a:effectLst/>
                <a:latin typeface="+mn-lt"/>
                <a:ea typeface="+mn-ea"/>
                <a:cs typeface="+mn-cs"/>
              </a:rPr>
              <a:t>Sylvain évoque des analyses de risque spécifiques, mais la demande du Gest Mat, qui a été rappelée par la voie des syndicats et à présent par une note MRSys-S en EDT, vise à faire réaliser par les Unités un inventaire exhaustif des machines-outils existantes.</a:t>
            </a:r>
          </a:p>
          <a:p>
            <a:r>
              <a:rPr lang="fr-BE" sz="1200" kern="1200" dirty="0" smtClean="0">
                <a:solidFill>
                  <a:schemeClr val="tx1"/>
                </a:solidFill>
                <a:effectLst/>
                <a:latin typeface="+mn-lt"/>
                <a:ea typeface="+mn-ea"/>
                <a:cs typeface="+mn-cs"/>
              </a:rPr>
              <a:t>Le 2WTac a déjà complété le fichier demandé (il suffit d’ouvrir sur le lien rappelé dans la note pour s’en rendre compte), mais je constate que le statut de notre Unité reste « </a:t>
            </a:r>
            <a:r>
              <a:rPr lang="fr-BE" sz="1200" i="1" kern="1200" dirty="0" smtClean="0">
                <a:solidFill>
                  <a:schemeClr val="tx1"/>
                </a:solidFill>
                <a:effectLst/>
                <a:latin typeface="+mn-lt"/>
                <a:ea typeface="+mn-ea"/>
                <a:cs typeface="+mn-cs"/>
              </a:rPr>
              <a:t>in </a:t>
            </a:r>
            <a:r>
              <a:rPr lang="fr-BE" sz="1200" i="1" kern="1200" dirty="0" err="1" smtClean="0">
                <a:solidFill>
                  <a:schemeClr val="tx1"/>
                </a:solidFill>
                <a:effectLst/>
                <a:latin typeface="+mn-lt"/>
                <a:ea typeface="+mn-ea"/>
                <a:cs typeface="+mn-cs"/>
              </a:rPr>
              <a:t>progress</a:t>
            </a:r>
            <a:r>
              <a:rPr lang="fr-BE" sz="1200" kern="1200" dirty="0" smtClean="0">
                <a:solidFill>
                  <a:schemeClr val="tx1"/>
                </a:solidFill>
                <a:effectLst/>
                <a:latin typeface="+mn-lt"/>
                <a:ea typeface="+mn-ea"/>
                <a:cs typeface="+mn-cs"/>
              </a:rPr>
              <a:t> » dans la note de rappel qui vient d’être envoyée par le Gest Mat. Dès lors, je vais vérifier avec mes 5 </a:t>
            </a:r>
            <a:r>
              <a:rPr lang="fr-BE" sz="1200" kern="1200" dirty="0" err="1" smtClean="0">
                <a:solidFill>
                  <a:schemeClr val="tx1"/>
                </a:solidFill>
                <a:effectLst/>
                <a:latin typeface="+mn-lt"/>
                <a:ea typeface="+mn-ea"/>
                <a:cs typeface="+mn-cs"/>
              </a:rPr>
              <a:t>CO’s</a:t>
            </a:r>
            <a:r>
              <a:rPr lang="fr-BE" sz="1200" kern="1200" dirty="0" smtClean="0">
                <a:solidFill>
                  <a:schemeClr val="tx1"/>
                </a:solidFill>
                <a:effectLst/>
                <a:latin typeface="+mn-lt"/>
                <a:ea typeface="+mn-ea"/>
                <a:cs typeface="+mn-cs"/>
              </a:rPr>
              <a:t> : </a:t>
            </a:r>
          </a:p>
          <a:p>
            <a:pPr lvl="0"/>
            <a:r>
              <a:rPr lang="fr-BE" sz="1200" kern="1200" dirty="0" smtClean="0">
                <a:solidFill>
                  <a:schemeClr val="tx1"/>
                </a:solidFill>
                <a:effectLst/>
                <a:latin typeface="+mn-lt"/>
                <a:ea typeface="+mn-ea"/>
                <a:cs typeface="+mn-cs"/>
              </a:rPr>
              <a:t>Pourquoi notre statut est toujours « </a:t>
            </a:r>
            <a:r>
              <a:rPr lang="fr-BE" sz="1200" i="1" kern="1200" dirty="0" smtClean="0">
                <a:solidFill>
                  <a:schemeClr val="tx1"/>
                </a:solidFill>
                <a:effectLst/>
                <a:latin typeface="+mn-lt"/>
                <a:ea typeface="+mn-ea"/>
                <a:cs typeface="+mn-cs"/>
              </a:rPr>
              <a:t>in </a:t>
            </a:r>
            <a:r>
              <a:rPr lang="fr-BE" sz="1200" i="1" kern="1200" dirty="0" err="1" smtClean="0">
                <a:solidFill>
                  <a:schemeClr val="tx1"/>
                </a:solidFill>
                <a:effectLst/>
                <a:latin typeface="+mn-lt"/>
                <a:ea typeface="+mn-ea"/>
                <a:cs typeface="+mn-cs"/>
              </a:rPr>
              <a:t>progress</a:t>
            </a:r>
            <a:r>
              <a:rPr lang="fr-BE" sz="1200" kern="1200" dirty="0" smtClean="0">
                <a:solidFill>
                  <a:schemeClr val="tx1"/>
                </a:solidFill>
                <a:effectLst/>
                <a:latin typeface="+mn-lt"/>
                <a:ea typeface="+mn-ea"/>
                <a:cs typeface="+mn-cs"/>
              </a:rPr>
              <a:t> » (j’avoue que je pensais que nous avions répondu exhaustivement =&gt; je vais donc le vérifier)</a:t>
            </a:r>
          </a:p>
          <a:p>
            <a:pPr lvl="0"/>
            <a:r>
              <a:rPr lang="fr-BE" sz="1200" kern="1200" dirty="0" smtClean="0">
                <a:solidFill>
                  <a:schemeClr val="tx1"/>
                </a:solidFill>
                <a:effectLst/>
                <a:latin typeface="+mn-lt"/>
                <a:ea typeface="+mn-ea"/>
                <a:cs typeface="+mn-cs"/>
              </a:rPr>
              <a:t>Si notre réponse n’a pas été exhaustive, il nous reste donc 1 an pour la compléter (01 Jan 2021 pour les Unités disposant de plus de 100 machines-outils, ce qui est notre cas). Nous allons donc nous y atteler.</a:t>
            </a:r>
          </a:p>
          <a:p>
            <a:pPr lvl="0"/>
            <a:endParaRPr lang="fr-BE" sz="1200" kern="1200" dirty="0" smtClean="0">
              <a:solidFill>
                <a:schemeClr val="tx1"/>
              </a:solidFill>
              <a:effectLst/>
              <a:latin typeface="+mn-lt"/>
              <a:ea typeface="+mn-ea"/>
              <a:cs typeface="+mn-cs"/>
            </a:endParaRPr>
          </a:p>
          <a:p>
            <a:r>
              <a:rPr lang="fr-BE" sz="1200" kern="1200" dirty="0" smtClean="0">
                <a:solidFill>
                  <a:schemeClr val="tx1"/>
                </a:solidFill>
                <a:effectLst/>
                <a:latin typeface="+mn-lt"/>
                <a:ea typeface="+mn-ea"/>
                <a:cs typeface="+mn-cs"/>
              </a:rPr>
              <a:t>301302 Jan 2020</a:t>
            </a:r>
            <a:r>
              <a:rPr lang="fr-BE" sz="1200" kern="1200" baseline="0" dirty="0" smtClean="0">
                <a:solidFill>
                  <a:schemeClr val="tx1"/>
                </a:solidFill>
                <a:effectLst/>
                <a:latin typeface="+mn-lt"/>
                <a:ea typeface="+mn-ea"/>
                <a:cs typeface="+mn-cs"/>
              </a:rPr>
              <a:t> : Mail OST - </a:t>
            </a:r>
            <a:r>
              <a:rPr lang="en-US" sz="1200" kern="1200" dirty="0" smtClean="0">
                <a:solidFill>
                  <a:schemeClr val="tx1"/>
                </a:solidFill>
                <a:effectLst/>
                <a:latin typeface="+mn-lt"/>
                <a:ea typeface="+mn-ea"/>
                <a:cs typeface="+mn-cs"/>
              </a:rPr>
              <a:t>Ref 1 : </a:t>
            </a:r>
            <a:r>
              <a:rPr lang="en-US" sz="1200" u="sng" kern="1200" dirty="0" smtClean="0">
                <a:solidFill>
                  <a:schemeClr val="tx1"/>
                </a:solidFill>
                <a:effectLst/>
                <a:latin typeface="+mn-lt"/>
                <a:ea typeface="+mn-ea"/>
                <a:cs typeface="+mn-cs"/>
                <a:hlinkClick r:id="rId3"/>
              </a:rPr>
              <a:t>18-50038561</a:t>
            </a:r>
            <a:r>
              <a:rPr lang="en-US" sz="1200" kern="1200" dirty="0" smtClean="0">
                <a:solidFill>
                  <a:schemeClr val="tx1"/>
                </a:solidFill>
                <a:effectLst/>
                <a:latin typeface="+mn-lt"/>
                <a:ea typeface="+mn-ea"/>
                <a:cs typeface="+mn-cs"/>
              </a:rPr>
              <a:t>. + Ref 2 : </a:t>
            </a:r>
            <a:r>
              <a:rPr lang="en-US" sz="1200" u="sng" kern="1200" dirty="0" smtClean="0">
                <a:solidFill>
                  <a:schemeClr val="tx1"/>
                </a:solidFill>
                <a:effectLst/>
                <a:latin typeface="+mn-lt"/>
                <a:ea typeface="+mn-ea"/>
                <a:cs typeface="+mn-cs"/>
                <a:hlinkClick r:id="rId4"/>
              </a:rPr>
              <a:t>https://dekast.mil.intra/Records/ArchiefLijn/689/2019/20191129_BU_19-50267247-Machineveiligheid_StaVaZa.docx</a:t>
            </a:r>
            <a:r>
              <a:rPr lang="en-US" sz="1200" kern="1200" dirty="0" smtClean="0">
                <a:solidFill>
                  <a:schemeClr val="tx1"/>
                </a:solidFill>
                <a:effectLst/>
                <a:latin typeface="+mn-lt"/>
                <a:ea typeface="+mn-ea"/>
                <a:cs typeface="+mn-cs"/>
              </a:rPr>
              <a:t> </a:t>
            </a:r>
            <a:endParaRPr lang="fr-BE" sz="1200" kern="1200" dirty="0" smtClean="0">
              <a:solidFill>
                <a:schemeClr val="tx1"/>
              </a:solidFill>
              <a:effectLst/>
              <a:latin typeface="+mn-lt"/>
              <a:ea typeface="+mn-ea"/>
              <a:cs typeface="+mn-cs"/>
            </a:endParaRPr>
          </a:p>
          <a:p>
            <a:r>
              <a:rPr lang="fr-BE" sz="1200" kern="1200" dirty="0" smtClean="0">
                <a:solidFill>
                  <a:schemeClr val="tx1"/>
                </a:solidFill>
                <a:effectLst/>
                <a:latin typeface="+mn-lt"/>
                <a:ea typeface="+mn-ea"/>
                <a:cs typeface="+mn-cs"/>
              </a:rPr>
              <a:t>Le travail déjà réalisé par le 2W est très complet. Nous cherchons donc à savoir auprès du Gest Mat pourquoi notre statut présenté en Ann A de la Ref 2 est « </a:t>
            </a:r>
            <a:r>
              <a:rPr lang="fr-BE" sz="1200" i="1" kern="1200" dirty="0" smtClean="0">
                <a:solidFill>
                  <a:schemeClr val="tx1"/>
                </a:solidFill>
                <a:effectLst/>
                <a:latin typeface="+mn-lt"/>
                <a:ea typeface="+mn-ea"/>
                <a:cs typeface="+mn-cs"/>
              </a:rPr>
              <a:t>in </a:t>
            </a:r>
            <a:r>
              <a:rPr lang="fr-BE" sz="1200" i="1" kern="1200" dirty="0" err="1" smtClean="0">
                <a:solidFill>
                  <a:schemeClr val="tx1"/>
                </a:solidFill>
                <a:effectLst/>
                <a:latin typeface="+mn-lt"/>
                <a:ea typeface="+mn-ea"/>
                <a:cs typeface="+mn-cs"/>
              </a:rPr>
              <a:t>progress</a:t>
            </a:r>
            <a:r>
              <a:rPr lang="fr-BE" sz="1200" kern="1200" dirty="0" smtClean="0">
                <a:solidFill>
                  <a:schemeClr val="tx1"/>
                </a:solidFill>
                <a:effectLst/>
                <a:latin typeface="+mn-lt"/>
                <a:ea typeface="+mn-ea"/>
                <a:cs typeface="+mn-cs"/>
              </a:rPr>
              <a:t> » : quelles sont les éventuelles infos manquantes ou actions complémentaires attendues de nous ? Je t’informerai de l’évolution pour le prochain CCB.</a:t>
            </a:r>
          </a:p>
          <a:p>
            <a:endParaRPr lang="fr-BE" dirty="0" smtClean="0"/>
          </a:p>
          <a:p>
            <a:r>
              <a:rPr lang="fr-BE" dirty="0" smtClean="0"/>
              <a:t>051051 Mar 2020 : Mail S. VERAST</a:t>
            </a:r>
            <a:endParaRPr lang="fr-BE" baseline="0" dirty="0" smtClean="0"/>
          </a:p>
          <a:p>
            <a:pPr marL="171450" indent="-171450">
              <a:buFontTx/>
              <a:buChar char="-"/>
            </a:pPr>
            <a:r>
              <a:rPr lang="fr-BE" baseline="0" dirty="0" smtClean="0"/>
              <a:t>10 Fev 2020 : Visite au F66 (ateliers fer) par le CC Infra (en présence du SLPPT) pour le Ctl de l’efficacité des extracteurs de fumées de soudage &gt;&gt;&gt; extraction SUFFISANTE, pas d’action CC Infra.</a:t>
            </a:r>
          </a:p>
          <a:p>
            <a:pPr marL="171450" indent="-171450">
              <a:buFontTx/>
              <a:buChar char="-"/>
            </a:pPr>
            <a:r>
              <a:rPr lang="fr-BE" baseline="0" dirty="0" smtClean="0"/>
              <a:t>11 Fev 2020 : Visite des lieux de travail du SLPPT au F66 (rapport de visite envoyé au Comd Esc le 13 Fev 2020 avec plusieurs propositions d’amélioration) : http://units.mil.intra/sites/DGHWB/SIPPT_IDPBW_Risk_Management/LDPBW_SLPPT10/Rondgangen%20per%20Eenheid/2020/Visite%20des%20lieux%20de%20travail%20F66%20tournage%20et%20forge.doc</a:t>
            </a:r>
          </a:p>
          <a:p>
            <a:pPr marL="0" indent="0">
              <a:buFontTx/>
              <a:buNone/>
            </a:pPr>
            <a:r>
              <a:rPr lang="fr-BE" baseline="0" dirty="0" smtClean="0"/>
              <a:t>07 Mai 2020 : Concernant l’inventorisation, l’OST a eu contact avec </a:t>
            </a:r>
            <a:r>
              <a:rPr lang="fr-BE" baseline="0" dirty="0" err="1" smtClean="0"/>
              <a:t>Gest</a:t>
            </a:r>
            <a:r>
              <a:rPr lang="fr-BE" baseline="0" dirty="0" smtClean="0"/>
              <a:t> Mat qui a confirmé que tout était en ordre pour le 2 W Tac.</a:t>
            </a:r>
          </a:p>
          <a:p>
            <a:pPr marL="0" indent="0">
              <a:buFontTx/>
              <a:buNone/>
            </a:pPr>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8</a:t>
            </a:fld>
            <a:endParaRPr lang="fr-BE"/>
          </a:p>
        </p:txBody>
      </p:sp>
    </p:spTree>
    <p:extLst>
      <p:ext uri="{BB962C8B-B14F-4D97-AF65-F5344CB8AC3E}">
        <p14:creationId xmlns:p14="http://schemas.microsoft.com/office/powerpoint/2010/main" val="26898248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DG-H&amp;WB – Maj Psy REMACLE</a:t>
            </a:r>
          </a:p>
          <a:p>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9</a:t>
            </a:fld>
            <a:endParaRPr lang="fr-BE"/>
          </a:p>
        </p:txBody>
      </p:sp>
    </p:spTree>
    <p:extLst>
      <p:ext uri="{BB962C8B-B14F-4D97-AF65-F5344CB8AC3E}">
        <p14:creationId xmlns:p14="http://schemas.microsoft.com/office/powerpoint/2010/main" val="38841368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301051</a:t>
            </a:r>
            <a:r>
              <a:rPr lang="fr-BE" baseline="0" dirty="0" smtClean="0"/>
              <a:t> Jan 2020 : S. VERAST communique report au 2</a:t>
            </a:r>
            <a:r>
              <a:rPr lang="fr-BE" baseline="30000" dirty="0" smtClean="0"/>
              <a:t>ème</a:t>
            </a:r>
            <a:r>
              <a:rPr lang="fr-BE" baseline="0" dirty="0" smtClean="0"/>
              <a:t> trimestre la VLT F79 et F80 (Fl Sim) pour raison d’indisponibilité du Pers (à nouveau reporté à au moins juin 2020 suite à travaux)</a:t>
            </a:r>
          </a:p>
          <a:p>
            <a:r>
              <a:rPr lang="fr-BE" baseline="0" dirty="0" smtClean="0"/>
              <a:t>031130 Mar 2020 : S. VERAST communique nouveau planning 2</a:t>
            </a:r>
            <a:r>
              <a:rPr lang="fr-BE" baseline="30000" dirty="0" smtClean="0"/>
              <a:t>ème</a:t>
            </a:r>
            <a:r>
              <a:rPr lang="fr-BE" baseline="0" dirty="0" smtClean="0"/>
              <a:t> </a:t>
            </a:r>
            <a:r>
              <a:rPr lang="fr-BE" baseline="0" dirty="0" err="1" smtClean="0"/>
              <a:t>Trim</a:t>
            </a:r>
            <a:r>
              <a:rPr lang="fr-BE" baseline="0" dirty="0" smtClean="0"/>
              <a:t> VLT + report D60 au 3</a:t>
            </a:r>
            <a:r>
              <a:rPr lang="fr-BE" baseline="30000" dirty="0" smtClean="0"/>
              <a:t>ème</a:t>
            </a:r>
            <a:r>
              <a:rPr lang="fr-BE" baseline="0" dirty="0" smtClean="0"/>
              <a:t> </a:t>
            </a:r>
            <a:r>
              <a:rPr lang="fr-BE" baseline="0" dirty="0" err="1" smtClean="0"/>
              <a:t>Trim</a:t>
            </a:r>
            <a:r>
              <a:rPr lang="fr-BE" baseline="0" dirty="0" smtClean="0"/>
              <a:t> vu absence Pers pour TACEVAL</a:t>
            </a:r>
          </a:p>
          <a:p>
            <a:r>
              <a:rPr lang="fr-BE" baseline="0" dirty="0" smtClean="0"/>
              <a:t>051051 Mar 2020 : S. VERAST – Rapport des VLT transmis vers ligne hiérarchique et concernés par e-mail (Comd Gp, Esc, Syndicats participants) et dispo sur </a:t>
            </a:r>
            <a:r>
              <a:rPr lang="fr-BE" baseline="0" dirty="0" err="1" smtClean="0"/>
              <a:t>ShP</a:t>
            </a:r>
            <a:endParaRPr lang="fr-BE" baseline="0" dirty="0" smtClean="0"/>
          </a:p>
          <a:p>
            <a:r>
              <a:rPr lang="fr-BE" baseline="0" dirty="0" smtClean="0"/>
              <a:t>241419 Avr 2020 : S. VERAST – VLT à l’arrêt suite à Covid-19. Planning à revoir. Cependant, des visites dans les lieux occupés par du Pers ont été faites les 10, 16 et 23 Avr par l’Adjt POCHET afin de vérifier le respect des mesures </a:t>
            </a:r>
            <a:r>
              <a:rPr lang="fr-BE" baseline="0" dirty="0" err="1" smtClean="0"/>
              <a:t>Covid</a:t>
            </a:r>
            <a:r>
              <a:rPr lang="fr-BE" baseline="0" dirty="0" smtClean="0"/>
              <a:t>. Il y a également eu visite au Pers déployé dans les Maisons de Repos par le Cdt VERAST. Un rapport de visite a ensuite été remis aux différents responsables.</a:t>
            </a:r>
          </a:p>
          <a:p>
            <a:r>
              <a:rPr lang="fr-BE" dirty="0" smtClean="0"/>
              <a:t>27 Avr : S. VERAST - VLT suspendues (CO 2W sur avis DG-H&amp;WB) mais maintien des visites SLPPT pour contrôle du respect des mesures COVID.</a:t>
            </a:r>
          </a:p>
          <a:p>
            <a:r>
              <a:rPr lang="fr-BE" dirty="0" smtClean="0"/>
              <a:t>241401 Jun 2020 (S. VERAST) :</a:t>
            </a:r>
          </a:p>
          <a:p>
            <a:r>
              <a:rPr lang="fr-BE" sz="1200" kern="1200" dirty="0" smtClean="0">
                <a:solidFill>
                  <a:schemeClr val="tx1"/>
                </a:solidFill>
                <a:effectLst/>
                <a:latin typeface="+mn-lt"/>
                <a:ea typeface="+mn-ea"/>
                <a:cs typeface="+mn-cs"/>
              </a:rPr>
              <a:t>Visite du 14 mai : 36 BM contrôlés, 10 BM avec remarques portant sur l’absence de désinfectant et de papier essuie tout pour l’hygiène des mains. </a:t>
            </a:r>
          </a:p>
          <a:p>
            <a:r>
              <a:rPr lang="fr-BE" sz="1200" kern="1200" dirty="0" smtClean="0">
                <a:solidFill>
                  <a:schemeClr val="tx1"/>
                </a:solidFill>
                <a:effectLst/>
                <a:latin typeface="+mn-lt"/>
                <a:ea typeface="+mn-ea"/>
                <a:cs typeface="+mn-cs"/>
              </a:rPr>
              <a:t>Visite du 04 juin : 36 BM contrôlés, 4 BM avec remarques portant sur l’absence de désinfectant et de papier essuie tout pour l’hygiène des mains. </a:t>
            </a:r>
          </a:p>
          <a:p>
            <a:r>
              <a:rPr lang="fr-BE" sz="1200" kern="1200" dirty="0" smtClean="0">
                <a:solidFill>
                  <a:schemeClr val="tx1"/>
                </a:solidFill>
                <a:effectLst/>
                <a:latin typeface="+mn-lt"/>
                <a:ea typeface="+mn-ea"/>
                <a:cs typeface="+mn-cs"/>
              </a:rPr>
              <a:t>Une des remarque du 04 juin concerne l’absence de masques pour les chauffeurs </a:t>
            </a:r>
            <a:r>
              <a:rPr lang="fr-BE" sz="1200" kern="1200" dirty="0" err="1" smtClean="0">
                <a:solidFill>
                  <a:schemeClr val="tx1"/>
                </a:solidFill>
                <a:effectLst/>
                <a:latin typeface="+mn-lt"/>
                <a:ea typeface="+mn-ea"/>
                <a:cs typeface="+mn-cs"/>
              </a:rPr>
              <a:t>bowsers</a:t>
            </a:r>
            <a:r>
              <a:rPr lang="fr-BE" sz="1200" kern="1200" dirty="0" smtClean="0">
                <a:solidFill>
                  <a:schemeClr val="tx1"/>
                </a:solidFill>
                <a:effectLst/>
                <a:latin typeface="+mn-lt"/>
                <a:ea typeface="+mn-ea"/>
                <a:cs typeface="+mn-cs"/>
              </a:rPr>
              <a:t> lors de leur intervention sur la ligne (distanciation difficile). Elle a fait l’objet d’un échange d’emails avec le BCO auquel le Comd Gp M a répondu (distanciation possible et masques disponibles au besoin).</a:t>
            </a:r>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11</a:t>
            </a:fld>
            <a:endParaRPr lang="fr-BE"/>
          </a:p>
        </p:txBody>
      </p:sp>
    </p:spTree>
    <p:extLst>
      <p:ext uri="{BB962C8B-B14F-4D97-AF65-F5344CB8AC3E}">
        <p14:creationId xmlns:p14="http://schemas.microsoft.com/office/powerpoint/2010/main" val="37073479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IED = Inspecteur Engins Dangereux</a:t>
            </a:r>
          </a:p>
          <a:p>
            <a:r>
              <a:rPr lang="fr-BE" dirty="0" smtClean="0"/>
              <a:t>25 Nov 19 (Cdt d’Avi S. VERAST) : La SABCA/SONACA s’occupe personnellement des contrôles si ceux-ci doivent être réalisés (donc, pas pour Adjt E. Duchemin)</a:t>
            </a:r>
          </a:p>
          <a:p>
            <a:r>
              <a:rPr lang="fr-BE" dirty="0" smtClean="0"/>
              <a:t>28 Nov 19 (Adjt E. DUCHEMIN) : contrôles des engins de levage par BTI connus pour 2020 (durée 3 jours) : 08/01/2020 - 07/04/2020 - 27/07/2020 - 06/10/2020</a:t>
            </a:r>
          </a:p>
          <a:p>
            <a:r>
              <a:rPr lang="fr-BE" dirty="0" smtClean="0"/>
              <a:t>110753</a:t>
            </a:r>
            <a:r>
              <a:rPr lang="fr-BE" baseline="0" dirty="0" smtClean="0"/>
              <a:t> Mar 2020 (Adjt E. DUCHEMIN) :</a:t>
            </a:r>
          </a:p>
          <a:p>
            <a:pPr marL="171450" indent="-171450">
              <a:buFontTx/>
              <a:buChar char="-"/>
            </a:pPr>
            <a:r>
              <a:rPr lang="fr-BE" baseline="0" dirty="0" smtClean="0"/>
              <a:t>08 Jan 2020 (3 Jrs) : Ctl BTI comme prévu</a:t>
            </a:r>
          </a:p>
          <a:p>
            <a:pPr marL="171450" indent="-171450">
              <a:buFontTx/>
              <a:buChar char="-"/>
            </a:pPr>
            <a:r>
              <a:rPr lang="fr-BE" baseline="0" dirty="0" smtClean="0"/>
              <a:t>10 Jan 2020 : Ctl MR-Mgt</a:t>
            </a:r>
          </a:p>
          <a:p>
            <a:pPr marL="171450" indent="-171450">
              <a:buFontTx/>
              <a:buChar char="-"/>
            </a:pPr>
            <a:r>
              <a:rPr lang="fr-BE" baseline="0" dirty="0" smtClean="0"/>
              <a:t>11 Fev 2020 : Ctl MR-Mgt à la demande du Wing pour les FAK missions &amp; </a:t>
            </a:r>
            <a:r>
              <a:rPr lang="fr-BE" baseline="0" dirty="0" err="1" smtClean="0"/>
              <a:t>TacEval</a:t>
            </a:r>
            <a:endParaRPr lang="fr-BE" baseline="0" dirty="0" smtClean="0"/>
          </a:p>
          <a:p>
            <a:pPr marL="0" indent="0">
              <a:buFontTx/>
              <a:buNone/>
            </a:pPr>
            <a:r>
              <a:rPr lang="fr-BE" baseline="0" dirty="0" smtClean="0"/>
              <a:t>050956 Mai 2020 (Adjt E. DUCHEMIN)</a:t>
            </a:r>
          </a:p>
          <a:p>
            <a:pPr marL="171450" indent="-171450">
              <a:buFontTx/>
              <a:buChar char="-"/>
            </a:pPr>
            <a:r>
              <a:rPr lang="fr-BE" baseline="0" dirty="0" smtClean="0"/>
              <a:t>07 Avr 2020 (3 Jrs) : </a:t>
            </a:r>
            <a:r>
              <a:rPr lang="fr-BE" baseline="0" dirty="0" err="1" smtClean="0"/>
              <a:t>Ctl</a:t>
            </a:r>
            <a:r>
              <a:rPr lang="fr-BE" baseline="0" dirty="0" smtClean="0"/>
              <a:t> BTI comme prévu (aucun problème rencontré)</a:t>
            </a:r>
          </a:p>
          <a:p>
            <a:pPr marL="171450" indent="-171450">
              <a:buFontTx/>
              <a:buChar char="-"/>
            </a:pPr>
            <a:r>
              <a:rPr lang="fr-BE" baseline="0" dirty="0" err="1" smtClean="0"/>
              <a:t>Next</a:t>
            </a:r>
            <a:r>
              <a:rPr lang="fr-BE" baseline="0" dirty="0" smtClean="0"/>
              <a:t> les 27 </a:t>
            </a:r>
            <a:r>
              <a:rPr lang="fr-BE" baseline="0" dirty="0" err="1" smtClean="0"/>
              <a:t>Jul</a:t>
            </a:r>
            <a:r>
              <a:rPr lang="fr-BE" baseline="0" dirty="0" smtClean="0"/>
              <a:t> et 06 </a:t>
            </a:r>
            <a:r>
              <a:rPr lang="fr-BE" baseline="0" dirty="0" err="1" smtClean="0"/>
              <a:t>Oct</a:t>
            </a:r>
            <a:r>
              <a:rPr lang="fr-BE" baseline="0" dirty="0" smtClean="0"/>
              <a:t> (</a:t>
            </a:r>
            <a:r>
              <a:rPr lang="fr-BE" baseline="0" dirty="0" err="1" smtClean="0"/>
              <a:t>Ctl</a:t>
            </a:r>
            <a:r>
              <a:rPr lang="fr-BE" baseline="0" dirty="0" smtClean="0"/>
              <a:t> 3 Jrs)</a:t>
            </a:r>
          </a:p>
          <a:p>
            <a:pPr marL="171450" indent="-171450">
              <a:buFontTx/>
              <a:buChar char="-"/>
            </a:pPr>
            <a:r>
              <a:rPr lang="fr-BE" baseline="0" dirty="0" smtClean="0"/>
              <a:t>Concernant les </a:t>
            </a:r>
            <a:r>
              <a:rPr lang="fr-BE" baseline="0" dirty="0" err="1" smtClean="0"/>
              <a:t>Eqt</a:t>
            </a:r>
            <a:r>
              <a:rPr lang="fr-BE" baseline="0" dirty="0" smtClean="0"/>
              <a:t> de travail, les inspections prévues en Mar/Avr ont pris du retard en raison des horaires mis en place suite à la </a:t>
            </a:r>
            <a:r>
              <a:rPr lang="fr-BE" baseline="0" dirty="0" err="1" smtClean="0"/>
              <a:t>Sit</a:t>
            </a:r>
            <a:r>
              <a:rPr lang="fr-BE" baseline="0" dirty="0" smtClean="0"/>
              <a:t> Covid-19</a:t>
            </a:r>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12</a:t>
            </a:fld>
            <a:endParaRPr lang="fr-BE"/>
          </a:p>
        </p:txBody>
      </p:sp>
    </p:spTree>
    <p:extLst>
      <p:ext uri="{BB962C8B-B14F-4D97-AF65-F5344CB8AC3E}">
        <p14:creationId xmlns:p14="http://schemas.microsoft.com/office/powerpoint/2010/main" val="39988794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B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BE"/>
          </a:p>
        </p:txBody>
      </p:sp>
      <p:sp>
        <p:nvSpPr>
          <p:cNvPr id="4" name="Date Placeholder 3"/>
          <p:cNvSpPr>
            <a:spLocks noGrp="1"/>
          </p:cNvSpPr>
          <p:nvPr>
            <p:ph type="dt" sz="half" idx="10"/>
          </p:nvPr>
        </p:nvSpPr>
        <p:spPr/>
        <p:txBody>
          <a:bodyPr/>
          <a:lstStyle/>
          <a:p>
            <a:fld id="{CE69E2F7-54BD-448A-B026-AB63EDFD628A}" type="datetime1">
              <a:rPr lang="fr-BE" smtClean="0"/>
              <a:t>07/07/2020</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CC28852-9865-425A-AD48-1BA01D57BEBA}" type="slidenum">
              <a:rPr lang="fr-BE" smtClean="0"/>
              <a:t>‹#›</a:t>
            </a:fld>
            <a:endParaRPr lang="fr-BE"/>
          </a:p>
        </p:txBody>
      </p:sp>
      <p:pic>
        <p:nvPicPr>
          <p:cNvPr id="7"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4152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B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12642C-7A55-4878-8CBD-C16DB92CC94D}" type="datetime1">
              <a:rPr lang="fr-BE" smtClean="0"/>
              <a:t>07/07/2020</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8CC28852-9865-425A-AD48-1BA01D57BEBA}" type="slidenum">
              <a:rPr lang="fr-BE" smtClean="0"/>
              <a:t>‹#›</a:t>
            </a:fld>
            <a:endParaRPr lang="fr-BE"/>
          </a:p>
        </p:txBody>
      </p:sp>
      <p:pic>
        <p:nvPicPr>
          <p:cNvPr id="8"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33630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Date Placeholder 3"/>
          <p:cNvSpPr>
            <a:spLocks noGrp="1"/>
          </p:cNvSpPr>
          <p:nvPr>
            <p:ph type="dt" sz="half" idx="10"/>
          </p:nvPr>
        </p:nvSpPr>
        <p:spPr/>
        <p:txBody>
          <a:bodyPr/>
          <a:lstStyle/>
          <a:p>
            <a:fld id="{AC9788DB-A683-4775-9908-9F676FADF511}" type="datetime1">
              <a:rPr lang="fr-BE" smtClean="0"/>
              <a:t>07/07/2020</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CC28852-9865-425A-AD48-1BA01D57BEBA}" type="slidenum">
              <a:rPr lang="fr-BE" smtClean="0"/>
              <a:t>‹#›</a:t>
            </a:fld>
            <a:endParaRPr lang="fr-BE"/>
          </a:p>
        </p:txBody>
      </p:sp>
      <p:pic>
        <p:nvPicPr>
          <p:cNvPr id="7"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02441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B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Date Placeholder 3"/>
          <p:cNvSpPr>
            <a:spLocks noGrp="1"/>
          </p:cNvSpPr>
          <p:nvPr>
            <p:ph type="dt" sz="half" idx="10"/>
          </p:nvPr>
        </p:nvSpPr>
        <p:spPr/>
        <p:txBody>
          <a:bodyPr/>
          <a:lstStyle/>
          <a:p>
            <a:fld id="{26C8B73E-3E68-404D-8D6B-50349F05108A}" type="datetime1">
              <a:rPr lang="fr-BE" smtClean="0"/>
              <a:t>07/07/2020</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CC28852-9865-425A-AD48-1BA01D57BEBA}" type="slidenum">
              <a:rPr lang="fr-BE" smtClean="0"/>
              <a:t>‹#›</a:t>
            </a:fld>
            <a:endParaRPr lang="fr-BE"/>
          </a:p>
        </p:txBody>
      </p:sp>
      <p:pic>
        <p:nvPicPr>
          <p:cNvPr id="7"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1091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Date Placeholder 3"/>
          <p:cNvSpPr>
            <a:spLocks noGrp="1"/>
          </p:cNvSpPr>
          <p:nvPr>
            <p:ph type="dt" sz="half" idx="10"/>
          </p:nvPr>
        </p:nvSpPr>
        <p:spPr/>
        <p:txBody>
          <a:bodyPr/>
          <a:lstStyle/>
          <a:p>
            <a:fld id="{F743EFD0-F2C4-4C3D-B38E-E84CAB018A1F}" type="datetime1">
              <a:rPr lang="fr-BE" smtClean="0"/>
              <a:t>07/07/2020</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CC28852-9865-425A-AD48-1BA01D57BEBA}" type="slidenum">
              <a:rPr lang="fr-BE" smtClean="0"/>
              <a:t>‹#›</a:t>
            </a:fld>
            <a:endParaRPr lang="fr-BE"/>
          </a:p>
        </p:txBody>
      </p:sp>
      <p:pic>
        <p:nvPicPr>
          <p:cNvPr id="7"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5101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B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BF8C7B-0091-4018-8293-D2A3E6DACFB9}" type="datetime1">
              <a:rPr lang="fr-BE" smtClean="0"/>
              <a:t>07/07/2020</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CC28852-9865-425A-AD48-1BA01D57BEBA}" type="slidenum">
              <a:rPr lang="fr-BE" smtClean="0"/>
              <a:t>‹#›</a:t>
            </a:fld>
            <a:endParaRPr lang="fr-BE"/>
          </a:p>
        </p:txBody>
      </p:sp>
      <p:pic>
        <p:nvPicPr>
          <p:cNvPr id="7"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8427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5" name="Date Placeholder 4"/>
          <p:cNvSpPr>
            <a:spLocks noGrp="1"/>
          </p:cNvSpPr>
          <p:nvPr>
            <p:ph type="dt" sz="half" idx="10"/>
          </p:nvPr>
        </p:nvSpPr>
        <p:spPr/>
        <p:txBody>
          <a:bodyPr/>
          <a:lstStyle/>
          <a:p>
            <a:fld id="{006FE3BB-A6B9-4A1F-8D84-21D580525029}" type="datetime1">
              <a:rPr lang="fr-BE" smtClean="0"/>
              <a:t>07/07/2020</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8CC28852-9865-425A-AD48-1BA01D57BEBA}" type="slidenum">
              <a:rPr lang="fr-BE" smtClean="0"/>
              <a:t>‹#›</a:t>
            </a:fld>
            <a:endParaRPr lang="fr-BE"/>
          </a:p>
        </p:txBody>
      </p:sp>
      <p:pic>
        <p:nvPicPr>
          <p:cNvPr id="8"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6761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B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7" name="Date Placeholder 6"/>
          <p:cNvSpPr>
            <a:spLocks noGrp="1"/>
          </p:cNvSpPr>
          <p:nvPr>
            <p:ph type="dt" sz="half" idx="10"/>
          </p:nvPr>
        </p:nvSpPr>
        <p:spPr/>
        <p:txBody>
          <a:bodyPr/>
          <a:lstStyle/>
          <a:p>
            <a:fld id="{B277FA99-7B71-4DA8-927E-3B930B028486}" type="datetime1">
              <a:rPr lang="fr-BE" smtClean="0"/>
              <a:t>07/07/2020</a:t>
            </a:fld>
            <a:endParaRPr lang="fr-BE"/>
          </a:p>
        </p:txBody>
      </p:sp>
      <p:sp>
        <p:nvSpPr>
          <p:cNvPr id="8" name="Footer Placeholder 7"/>
          <p:cNvSpPr>
            <a:spLocks noGrp="1"/>
          </p:cNvSpPr>
          <p:nvPr>
            <p:ph type="ftr" sz="quarter" idx="11"/>
          </p:nvPr>
        </p:nvSpPr>
        <p:spPr/>
        <p:txBody>
          <a:bodyPr/>
          <a:lstStyle/>
          <a:p>
            <a:endParaRPr lang="fr-BE"/>
          </a:p>
        </p:txBody>
      </p:sp>
      <p:sp>
        <p:nvSpPr>
          <p:cNvPr id="9" name="Slide Number Placeholder 8"/>
          <p:cNvSpPr>
            <a:spLocks noGrp="1"/>
          </p:cNvSpPr>
          <p:nvPr>
            <p:ph type="sldNum" sz="quarter" idx="12"/>
          </p:nvPr>
        </p:nvSpPr>
        <p:spPr/>
        <p:txBody>
          <a:bodyPr/>
          <a:lstStyle/>
          <a:p>
            <a:fld id="{8CC28852-9865-425A-AD48-1BA01D57BEBA}" type="slidenum">
              <a:rPr lang="fr-BE" smtClean="0"/>
              <a:t>‹#›</a:t>
            </a:fld>
            <a:endParaRPr lang="fr-BE"/>
          </a:p>
        </p:txBody>
      </p:sp>
      <p:pic>
        <p:nvPicPr>
          <p:cNvPr id="10"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8988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Date Placeholder 2"/>
          <p:cNvSpPr>
            <a:spLocks noGrp="1"/>
          </p:cNvSpPr>
          <p:nvPr>
            <p:ph type="dt" sz="half" idx="10"/>
          </p:nvPr>
        </p:nvSpPr>
        <p:spPr/>
        <p:txBody>
          <a:bodyPr/>
          <a:lstStyle/>
          <a:p>
            <a:fld id="{E731EB0A-D46A-49B9-A0B9-179D47C2BD23}" type="datetime1">
              <a:rPr lang="fr-BE" smtClean="0"/>
              <a:t>07/07/2020</a:t>
            </a:fld>
            <a:endParaRPr lang="fr-BE"/>
          </a:p>
        </p:txBody>
      </p:sp>
      <p:sp>
        <p:nvSpPr>
          <p:cNvPr id="4" name="Footer Placeholder 3"/>
          <p:cNvSpPr>
            <a:spLocks noGrp="1"/>
          </p:cNvSpPr>
          <p:nvPr>
            <p:ph type="ftr" sz="quarter" idx="11"/>
          </p:nvPr>
        </p:nvSpPr>
        <p:spPr/>
        <p:txBody>
          <a:bodyPr/>
          <a:lstStyle/>
          <a:p>
            <a:endParaRPr lang="fr-BE"/>
          </a:p>
        </p:txBody>
      </p:sp>
      <p:sp>
        <p:nvSpPr>
          <p:cNvPr id="5" name="Slide Number Placeholder 4"/>
          <p:cNvSpPr>
            <a:spLocks noGrp="1"/>
          </p:cNvSpPr>
          <p:nvPr>
            <p:ph type="sldNum" sz="quarter" idx="12"/>
          </p:nvPr>
        </p:nvSpPr>
        <p:spPr/>
        <p:txBody>
          <a:bodyPr/>
          <a:lstStyle/>
          <a:p>
            <a:fld id="{8CC28852-9865-425A-AD48-1BA01D57BEBA}" type="slidenum">
              <a:rPr lang="fr-BE" smtClean="0"/>
              <a:t>‹#›</a:t>
            </a:fld>
            <a:endParaRPr lang="fr-BE"/>
          </a:p>
        </p:txBody>
      </p:sp>
      <p:pic>
        <p:nvPicPr>
          <p:cNvPr id="6"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92284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846718-FAB0-44E8-A750-F9C4B34F0339}" type="datetime1">
              <a:rPr lang="fr-BE" smtClean="0"/>
              <a:t>07/07/2020</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8CC28852-9865-425A-AD48-1BA01D57BEBA}" type="slidenum">
              <a:rPr lang="fr-BE" smtClean="0"/>
              <a:t>‹#›</a:t>
            </a:fld>
            <a:endParaRPr lang="fr-BE"/>
          </a:p>
        </p:txBody>
      </p:sp>
      <p:pic>
        <p:nvPicPr>
          <p:cNvPr id="5" name="Picture 9"/>
          <p:cNvPicPr>
            <a:picLocks noChangeAspect="1" noChangeArrowheads="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04248" y="2554991"/>
            <a:ext cx="756679" cy="1162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332557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846718-FAB0-44E8-A750-F9C4B34F0339}" type="datetime1">
              <a:rPr lang="fr-BE" smtClean="0"/>
              <a:t>07/07/2020</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8CC28852-9865-425A-AD48-1BA01D57BEBA}" type="slidenum">
              <a:rPr lang="fr-BE" smtClean="0"/>
              <a:t>‹#›</a:t>
            </a:fld>
            <a:endParaRPr lang="fr-BE"/>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43808" y="2564904"/>
            <a:ext cx="3384376" cy="3384376"/>
          </a:xfrm>
          <a:prstGeom prst="rect">
            <a:avLst/>
          </a:prstGeom>
        </p:spPr>
      </p:pic>
      <p:sp>
        <p:nvSpPr>
          <p:cNvPr id="10" name="Title 1"/>
          <p:cNvSpPr txBox="1">
            <a:spLocks/>
          </p:cNvSpPr>
          <p:nvPr userDrawn="1"/>
        </p:nvSpPr>
        <p:spPr bwMode="auto">
          <a:xfrm>
            <a:off x="457200" y="274638"/>
            <a:ext cx="8229600" cy="1143000"/>
          </a:xfrm>
          <a:prstGeom prst="rect">
            <a:avLst/>
          </a:prstGeom>
        </p:spPr>
        <p:txBody>
          <a:bodyPr vert="horz" lIns="91440" tIns="45720" rIns="91440" bIns="45720" rtlCol="0" anchor="ctr">
            <a:normAutofit/>
          </a:bodyPr>
          <a:lstStyle>
            <a:lvl1pPr algn="ctr">
              <a:spcBef>
                <a:spcPct val="0"/>
              </a:spcBef>
              <a:buNone/>
              <a:defRPr sz="4400">
                <a:latin typeface="+mj-lt"/>
                <a:ea typeface="+mj-ea"/>
                <a:cs typeface="+mj-cs"/>
              </a:defRPr>
            </a:lvl1pPr>
          </a:lstStyle>
          <a:p>
            <a:pPr lvl="0"/>
            <a:r>
              <a:rPr lang="fr-BE" dirty="0" smtClean="0"/>
              <a:t>Questions</a:t>
            </a:r>
            <a:endParaRPr lang="nl-BE" dirty="0"/>
          </a:p>
        </p:txBody>
      </p:sp>
      <p:pic>
        <p:nvPicPr>
          <p:cNvPr id="7" name="Picture 9"/>
          <p:cNvPicPr>
            <a:picLocks noChangeAspect="1" noChangeArrowheads="1"/>
          </p:cNvPicPr>
          <p:nvPr userDrawn="1"/>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2726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B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26A38B-554D-47B9-B004-EFB4E55F3409}" type="datetime1">
              <a:rPr lang="fr-BE" smtClean="0"/>
              <a:t>07/07/2020</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8CC28852-9865-425A-AD48-1BA01D57BEBA}" type="slidenum">
              <a:rPr lang="fr-BE" smtClean="0"/>
              <a:t>‹#›</a:t>
            </a:fld>
            <a:endParaRPr lang="fr-BE"/>
          </a:p>
        </p:txBody>
      </p:sp>
      <p:pic>
        <p:nvPicPr>
          <p:cNvPr id="8"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61473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B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fld id="{9862029A-3C00-4FAC-B384-6C5D398D3B19}" type="datetime1">
              <a:rPr lang="fr-BE" smtClean="0"/>
              <a:pPr/>
              <a:t>07/07/2020</a:t>
            </a:fld>
            <a:endParaRPr lang="fr-B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fr-BE"/>
          </a:p>
        </p:txBody>
      </p:sp>
      <p:sp>
        <p:nvSpPr>
          <p:cNvPr id="6" name="Slide Number Placeholder 5"/>
          <p:cNvSpPr>
            <a:spLocks noGrp="1"/>
          </p:cNvSpPr>
          <p:nvPr>
            <p:ph type="sldNum" sz="quarter" idx="4"/>
          </p:nvPr>
        </p:nvSpPr>
        <p:spPr>
          <a:xfrm>
            <a:off x="6553200" y="6356350"/>
            <a:ext cx="1763216" cy="365125"/>
          </a:xfrm>
          <a:prstGeom prst="rect">
            <a:avLst/>
          </a:prstGeom>
        </p:spPr>
        <p:txBody>
          <a:bodyPr vert="horz" lIns="91440" tIns="45720" rIns="91440" bIns="45720" rtlCol="0" anchor="ctr"/>
          <a:lstStyle>
            <a:lvl1pPr algn="r">
              <a:defRPr sz="2400">
                <a:solidFill>
                  <a:schemeClr val="tx1"/>
                </a:solidFill>
              </a:defRPr>
            </a:lvl1pPr>
          </a:lstStyle>
          <a:p>
            <a:fld id="{8CC28852-9865-425A-AD48-1BA01D57BEBA}" type="slidenum">
              <a:rPr lang="fr-BE" smtClean="0"/>
              <a:pPr/>
              <a:t>‹#›</a:t>
            </a:fld>
            <a:endParaRPr lang="fr-BE"/>
          </a:p>
        </p:txBody>
      </p:sp>
    </p:spTree>
    <p:extLst>
      <p:ext uri="{BB962C8B-B14F-4D97-AF65-F5344CB8AC3E}">
        <p14:creationId xmlns:p14="http://schemas.microsoft.com/office/powerpoint/2010/main" val="19027953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units.mil.intra/sites/DGHWB/SIPPT_IDPBW_Risk_Management/LDPBW_SLPPT10/Documents/VISITES%20LIEUX%20DE%20TRAVAIL%20jan%20mar%202020.docx" TargetMode="External"/><Relationship Id="rId7" Type="http://schemas.openxmlformats.org/officeDocument/2006/relationships/hyperlink" Target="http://units.mil.intra/sites/DGHWB/SIPPT_IDPBW_Risk_Management/LDPBW_SLPPT10/Rondgangen%20per%20Eenheid/Forms/AllItems.aspx?RootFolder=%2Fsites%2FDGHWB%2FSIPPT%5FIDPBW%5FRisk%5FManagement%2FLDPBW%5FSLPPT10%2FRondgangen%20per%20Eenheid%2F2020&amp;FolderCTID=0x012000EC92D0B372A8414F833C54E570DC8DE3&amp;View=%7bD8B5CC49-3978-4DF2-A24D-10ED900DE78F%7d"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units.mil.intra/sites/DGHWB/SIPPT_IDPBW_Risk_Management/LDPBW_SLPPT10/Pages/home.aspx" TargetMode="External"/><Relationship Id="rId5" Type="http://schemas.openxmlformats.org/officeDocument/2006/relationships/hyperlink" Target="file:///\\idcn.mil.intra\UnitData\2WTAC\FLS\00.COMMON\08.BIEN-ETRE\07.SLPPT\01.CCB\CCB%202020\CCB%2015%20JUL%2020\VISITES%20LIEUX%20DE%20TRAVAIL%20Jui-Aou-Sep%2020.docx" TargetMode="External"/><Relationship Id="rId4" Type="http://schemas.openxmlformats.org/officeDocument/2006/relationships/hyperlink" Target="http://units.mil.intra/sites/DGHWB/SIPPT_IDPBW_Risk_Management/LDPBW_SLPPT10/Documents/VISITES%20LIEUX%20DE%20TRAVAIL%20avr%20juin%202020%20%20.docx"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file:///\\idcn.mil.intra\UnitData\2WTAC\FLS\00.COMMON\08.BIEN-ETRE\07.SLPPT\01.CCB\CCB%202020\CCB%2011%20mAI%202020\Rap%20Trim%20CC%20Infra%201trim.pdf" TargetMode="External"/><Relationship Id="rId3" Type="http://schemas.openxmlformats.org/officeDocument/2006/relationships/hyperlink" Target="file:///\\idcn.mil.intra\UnitData\2WTAC\FLS\00.COMMON\08.BIEN-ETRE\07.SLPPT\01.CCB\CCB%202020\CCB%2011%20mAI%202020\rapport%20annuel%20SLPPT%2010%20%202019.doc" TargetMode="External"/><Relationship Id="rId7" Type="http://schemas.openxmlformats.org/officeDocument/2006/relationships/hyperlink" Target="file:///\\idcn.mil.intra\UnitData\2WTAC\FLS\00.COMMON\08.BIEN-ETRE\07.SLPPT\01.CCB\CCB%202020\CCB%2011%20mAI%202020\Rap%20trim.%20Sabca%20trim%201.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file:///\\idcn.mil.intra\UnitData\2WTAC\FLS\00.COMMON\08.BIEN-ETRE\07.SLPPT\01.CCB\CCB%202019\SEP%2019\rapport%20trimestriel%20MCU.pdf" TargetMode="External"/><Relationship Id="rId5" Type="http://schemas.openxmlformats.org/officeDocument/2006/relationships/hyperlink" Target="file:///\\idcn.mil.intra\UnitData\2WTAC\FLS\00.COMMON\08.BIEN-ETRE\07.SLPPT\01.CCB\CCB%202020\CCB%2011%20mAI%202020\Rap%20Trim%2080UAV%201TRIM.pdf" TargetMode="External"/><Relationship Id="rId4" Type="http://schemas.openxmlformats.org/officeDocument/2006/relationships/hyperlink" Target="file:///\\idcn.mil.intra\UnitData\2WTAC\FLS\00.COMMON\08.BIEN-ETRE\07.SLPPT\01.CCB\CCB%202020\CCB%2011%20mAI%202020\Rap%20Trim%202W%201Trim.pdf"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file:///\\idcn.mil.intra\UnitData\2WTAC\FLS\00.COMMON\07.SAFETY\05.ANTI-FEU_DOMESTIQUE\EXERCICE%20EVAC\exercices%202020\Sit%20Ex%20Incendie%202020.xlsx"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dekast.mil.intra/Records/ArchiefLijn/11/MRC&amp;I/2020/20200410_BU_20-50076783-Contr%C3%B4leAnnuel.doc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dekast.mil.intra/Records/ArchiefLijn/11/MRC&amp;I/2020/20200410_BU_20-50076634-FmnLHAmiante.docx"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dekast.mil.intra/Records/ArchiefLijn/965/2019/?activation=TzoyMjoicm1zXHJmaVxBY3RpdmF0aW9uQ29kZSI6Mjp7czo0OiJwYXRoIjtzOjEyNToiL1JlY29yZHMvQXJjaGllZkxpam4vOTY1LzIwMTkvMjAxOTEyMDZfQlJfMTktNTAyODk5MzVfRmxvcmVubmVzIC0gMlcgVGFjIC0gaW5zcGVjdGlvbiBwcm9hY3RpZXZlIGR1IGJpZW4gw6p0cmUgYXUgdHJhdmFpbC5wZGYiO3M6Mzoia2V5IjtzOjQwOiIyODkwODVkOTMxMTNhMWIzMzljYzI4MjZlNzdkYmM3NjIzNDIzOWRhIjt9"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hyperlink" Target="file:///\\idcn.mil.intra\UnitData\2WTAC\FLS\00.COMMON\08.BIEN-ETRE\07.SLPPT\Suivi%20actions%20ILE\Suivi%20Audit%20ILE%202019%20et%20incident%20H70.xlsx" TargetMode="External"/><Relationship Id="rId4" Type="http://schemas.openxmlformats.org/officeDocument/2006/relationships/hyperlink" Target="file:///\\idcn.mil.intra\UnitData\2WTAC\FLS\00.COMMON\08.BIEN-ETRE\07.SLPPT\Suivi%20actions%20ILE"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dekast.mil.intra/Records/ArchiefLijn/152/2019/20191205_BU_19-50274690%20GPP2019_2023_JAP2020_F_V_2_0.docx?fromSearch=19-50274690"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intranet.mil.intra/sites/EDir/ACOSWB/Documents%20Convertis/Directives/SPS/ACWB-SPS-WRKPR-009_F.doc"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intranet.mil.intra/sites/Mat/Infra/MRCI/3DLog/Pages/Ateliers.aspx"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units.mil.intra/sites/2WTac/Pages/Environnement.aspx?RootFolder=%2Fsites%2F2WTac%2FDocuments%2FEnvironnement%2F22%2DDossier%20d%27atelier&amp;FolderCTID=0x012000A84F6A95850A274DB3127A9B03DF12C1&amp;View=%7b1A7E4ABD-33F4-43B2-BE10-CE6051518E4F%7d" TargetMode="External"/><Relationship Id="rId4" Type="http://schemas.openxmlformats.org/officeDocument/2006/relationships/hyperlink" Target="https://shpapps.mil.intra/sites/EDR/Publications/DGMR-SPS-DSINFR-IDXX-002_F_E001_R000.PDF"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file:///\\idcn.mil.intra\UnitData\2WTAC\FLS\00.COMMON\08.BIEN-ETRE\07.SLPPT\08.FICHE_DE_FONCTIONS\Situation%2024%20juin%202020%20FPT%20FF.xlsx"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CC28852-9865-425A-AD48-1BA01D57BEBA}" type="slidenum">
              <a:rPr lang="fr-BE" smtClean="0"/>
              <a:t>1</a:t>
            </a:fld>
            <a:endParaRPr lang="fr-BE"/>
          </a:p>
        </p:txBody>
      </p:sp>
      <p:sp>
        <p:nvSpPr>
          <p:cNvPr id="7" name="Text Box 4"/>
          <p:cNvSpPr txBox="1">
            <a:spLocks noChangeArrowheads="1"/>
          </p:cNvSpPr>
          <p:nvPr/>
        </p:nvSpPr>
        <p:spPr bwMode="auto">
          <a:xfrm>
            <a:off x="2069331" y="1772816"/>
            <a:ext cx="5771854" cy="523220"/>
          </a:xfrm>
          <a:prstGeom prst="rect">
            <a:avLst/>
          </a:prstGeom>
          <a:noFill/>
          <a:ln w="9525">
            <a:noFill/>
            <a:miter lim="800000"/>
            <a:headEnd/>
            <a:tailEnd/>
          </a:ln>
        </p:spPr>
        <p:txBody>
          <a:bodyPr wrap="square">
            <a:spAutoFit/>
          </a:bodyPr>
          <a:lstStyle/>
          <a:p>
            <a:pPr algn="ctr">
              <a:spcBef>
                <a:spcPct val="50000"/>
              </a:spcBef>
            </a:pPr>
            <a:r>
              <a:rPr lang="en-GB" sz="2800" b="1" dirty="0" smtClean="0">
                <a:solidFill>
                  <a:srgbClr val="000000"/>
                </a:solidFill>
                <a:latin typeface="Courier New" pitchFamily="49" charset="0"/>
              </a:rPr>
              <a:t>Plan Local de </a:t>
            </a:r>
            <a:r>
              <a:rPr lang="en-GB" sz="2800" b="1" dirty="0" err="1" smtClean="0">
                <a:solidFill>
                  <a:srgbClr val="000000"/>
                </a:solidFill>
                <a:latin typeface="Courier New" pitchFamily="49" charset="0"/>
              </a:rPr>
              <a:t>Prévention</a:t>
            </a:r>
            <a:endParaRPr lang="en-GB" sz="2800" b="1" dirty="0">
              <a:solidFill>
                <a:srgbClr val="000000"/>
              </a:solidFill>
              <a:latin typeface="Courier New" pitchFamily="49" charset="0"/>
            </a:endParaRPr>
          </a:p>
        </p:txBody>
      </p:sp>
      <p:sp>
        <p:nvSpPr>
          <p:cNvPr id="8" name="Text Box 5"/>
          <p:cNvSpPr txBox="1">
            <a:spLocks noChangeArrowheads="1"/>
          </p:cNvSpPr>
          <p:nvPr/>
        </p:nvSpPr>
        <p:spPr bwMode="auto">
          <a:xfrm>
            <a:off x="2069331" y="2644126"/>
            <a:ext cx="4225107" cy="661720"/>
          </a:xfrm>
          <a:prstGeom prst="rect">
            <a:avLst/>
          </a:prstGeom>
          <a:noFill/>
          <a:ln w="9525">
            <a:noFill/>
            <a:miter lim="800000"/>
            <a:headEnd/>
            <a:tailEnd/>
          </a:ln>
        </p:spPr>
        <p:txBody>
          <a:bodyPr wrap="square">
            <a:spAutoFit/>
          </a:bodyPr>
          <a:lstStyle/>
          <a:p>
            <a:pPr>
              <a:spcBef>
                <a:spcPct val="50000"/>
              </a:spcBef>
            </a:pPr>
            <a:r>
              <a:rPr lang="fr-BE" sz="1600" b="1" dirty="0" smtClean="0">
                <a:solidFill>
                  <a:srgbClr val="000000"/>
                </a:solidFill>
                <a:latin typeface="Courier New" pitchFamily="49" charset="0"/>
              </a:rPr>
              <a:t>Vincent DEFLEUR </a:t>
            </a:r>
            <a:r>
              <a:rPr lang="fr-BE" sz="1600" dirty="0" smtClean="0">
                <a:solidFill>
                  <a:srgbClr val="000000"/>
                </a:solidFill>
                <a:latin typeface="Courier New" pitchFamily="49" charset="0"/>
              </a:rPr>
              <a:t>Cdt d’Avi</a:t>
            </a:r>
            <a:r>
              <a:rPr lang="fr-BE" sz="1600" b="1" dirty="0" smtClean="0">
                <a:solidFill>
                  <a:srgbClr val="000000"/>
                </a:solidFill>
                <a:latin typeface="Courier New" pitchFamily="49" charset="0"/>
              </a:rPr>
              <a:t> </a:t>
            </a:r>
          </a:p>
          <a:p>
            <a:pPr>
              <a:spcBef>
                <a:spcPct val="50000"/>
              </a:spcBef>
            </a:pPr>
            <a:r>
              <a:rPr lang="fr-BE" sz="1400" dirty="0" smtClean="0">
                <a:solidFill>
                  <a:srgbClr val="000000"/>
                </a:solidFill>
                <a:latin typeface="Courier New" pitchFamily="49" charset="0"/>
              </a:rPr>
              <a:t>2 W Tac (Offr Synth)</a:t>
            </a:r>
            <a:endParaRPr lang="fr-BE" sz="1400" dirty="0">
              <a:solidFill>
                <a:srgbClr val="000000"/>
              </a:solidFill>
              <a:latin typeface="Courier New" pitchFamily="49" charset="0"/>
              <a:sym typeface="Wingdings" pitchFamily="2" charset="2"/>
            </a:endParaRPr>
          </a:p>
        </p:txBody>
      </p:sp>
      <p:sp>
        <p:nvSpPr>
          <p:cNvPr id="9" name="Text Box 6"/>
          <p:cNvSpPr txBox="1">
            <a:spLocks noChangeArrowheads="1"/>
          </p:cNvSpPr>
          <p:nvPr/>
        </p:nvSpPr>
        <p:spPr bwMode="auto">
          <a:xfrm>
            <a:off x="2027238" y="3496155"/>
            <a:ext cx="4267200" cy="336550"/>
          </a:xfrm>
          <a:prstGeom prst="rect">
            <a:avLst/>
          </a:prstGeom>
          <a:noFill/>
          <a:ln w="9525">
            <a:noFill/>
            <a:miter lim="800000"/>
            <a:headEnd/>
            <a:tailEnd/>
          </a:ln>
        </p:spPr>
        <p:txBody>
          <a:bodyPr>
            <a:spAutoFit/>
          </a:bodyPr>
          <a:lstStyle/>
          <a:p>
            <a:pPr>
              <a:spcBef>
                <a:spcPct val="50000"/>
              </a:spcBef>
            </a:pPr>
            <a:r>
              <a:rPr lang="nl-BE" sz="1600" dirty="0" smtClean="0">
                <a:solidFill>
                  <a:srgbClr val="000000"/>
                </a:solidFill>
                <a:latin typeface="Courier New" pitchFamily="49" charset="0"/>
              </a:rPr>
              <a:t>15/07/2020</a:t>
            </a:r>
            <a:endParaRPr lang="en-GB" sz="1600" dirty="0">
              <a:solidFill>
                <a:srgbClr val="000000"/>
              </a:solidFill>
              <a:latin typeface="Courier New" pitchFamily="49" charset="0"/>
            </a:endParaRPr>
          </a:p>
        </p:txBody>
      </p:sp>
    </p:spTree>
    <p:extLst>
      <p:ext uri="{BB962C8B-B14F-4D97-AF65-F5344CB8AC3E}">
        <p14:creationId xmlns:p14="http://schemas.microsoft.com/office/powerpoint/2010/main" val="3854856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BE" dirty="0" smtClean="0"/>
              <a:t>Volet B</a:t>
            </a:r>
            <a:endParaRPr lang="fr-BE" dirty="0"/>
          </a:p>
        </p:txBody>
      </p:sp>
      <p:sp>
        <p:nvSpPr>
          <p:cNvPr id="5" name="Subtitle 4"/>
          <p:cNvSpPr>
            <a:spLocks noGrp="1"/>
          </p:cNvSpPr>
          <p:nvPr>
            <p:ph type="subTitle" idx="1"/>
          </p:nvPr>
        </p:nvSpPr>
        <p:spPr/>
        <p:txBody>
          <a:bodyPr/>
          <a:lstStyle/>
          <a:p>
            <a:endParaRPr lang="fr-BE"/>
          </a:p>
        </p:txBody>
      </p:sp>
      <p:sp>
        <p:nvSpPr>
          <p:cNvPr id="4" name="Slide Number Placeholder 3"/>
          <p:cNvSpPr>
            <a:spLocks noGrp="1"/>
          </p:cNvSpPr>
          <p:nvPr>
            <p:ph type="sldNum" sz="quarter" idx="12"/>
          </p:nvPr>
        </p:nvSpPr>
        <p:spPr/>
        <p:txBody>
          <a:bodyPr/>
          <a:lstStyle/>
          <a:p>
            <a:fld id="{8CC28852-9865-425A-AD48-1BA01D57BEBA}" type="slidenum">
              <a:rPr lang="fr-BE" smtClean="0"/>
              <a:t>10</a:t>
            </a:fld>
            <a:endParaRPr lang="fr-BE"/>
          </a:p>
        </p:txBody>
      </p:sp>
    </p:spTree>
    <p:extLst>
      <p:ext uri="{BB962C8B-B14F-4D97-AF65-F5344CB8AC3E}">
        <p14:creationId xmlns:p14="http://schemas.microsoft.com/office/powerpoint/2010/main" val="2097344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20-2W-01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9277479"/>
              </p:ext>
            </p:extLst>
          </p:nvPr>
        </p:nvGraphicFramePr>
        <p:xfrm>
          <a:off x="457200" y="1600201"/>
          <a:ext cx="8229600" cy="4851831"/>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573185">
                <a:tc>
                  <a:txBody>
                    <a:bodyPr/>
                    <a:lstStyle/>
                    <a:p>
                      <a:r>
                        <a:rPr lang="fr-BE" sz="1400" dirty="0" smtClean="0"/>
                        <a:t>20-2W-01 - Visites annuelles des lieux de travail (VLT)</a:t>
                      </a:r>
                    </a:p>
                  </a:txBody>
                  <a:tcPr/>
                </a:tc>
                <a:tc>
                  <a:txBody>
                    <a:bodyPr/>
                    <a:lstStyle/>
                    <a:p>
                      <a:r>
                        <a:rPr lang="fr-BE" sz="1400" dirty="0" smtClean="0"/>
                        <a:t>Conformément aux prescrits légaux, chaque lieu de travail doit faire l’objet d’une visite annuelle</a:t>
                      </a:r>
                    </a:p>
                  </a:txBody>
                  <a:tcPr/>
                </a:tc>
                <a:tc>
                  <a:txBody>
                    <a:bodyPr/>
                    <a:lstStyle/>
                    <a:p>
                      <a:r>
                        <a:rPr lang="fr-BE" sz="1400" b="1" dirty="0" smtClean="0">
                          <a:solidFill>
                            <a:srgbClr val="FF0000"/>
                          </a:solidFill>
                        </a:rPr>
                        <a:t>38%</a:t>
                      </a:r>
                      <a:r>
                        <a:rPr lang="fr-BE" sz="1400" dirty="0" smtClean="0"/>
                        <a:t> lieux de travail</a:t>
                      </a:r>
                    </a:p>
                    <a:p>
                      <a:r>
                        <a:rPr lang="fr-BE" sz="1400" dirty="0" smtClean="0"/>
                        <a:t>(</a:t>
                      </a:r>
                      <a:r>
                        <a:rPr lang="fr-BE" sz="1400" b="1" dirty="0" smtClean="0">
                          <a:solidFill>
                            <a:srgbClr val="FF0000"/>
                          </a:solidFill>
                        </a:rPr>
                        <a:t>18 </a:t>
                      </a:r>
                      <a:r>
                        <a:rPr lang="fr-BE" sz="1400" dirty="0" smtClean="0"/>
                        <a:t>VLT réalisées)</a:t>
                      </a:r>
                    </a:p>
                    <a:p>
                      <a:endParaRPr lang="fr-BE" sz="1400" dirty="0" smtClean="0"/>
                    </a:p>
                    <a:p>
                      <a:r>
                        <a:rPr lang="fr-BE" sz="1400" dirty="0" smtClean="0">
                          <a:hlinkClick r:id="rId3"/>
                        </a:rPr>
                        <a:t>Planning pour le 1er trimestre 2020 </a:t>
                      </a:r>
                      <a:r>
                        <a:rPr lang="fr-BE" sz="1400" dirty="0" smtClean="0"/>
                        <a:t>(SLPPT)</a:t>
                      </a:r>
                    </a:p>
                    <a:p>
                      <a:endParaRPr lang="fr-BE" sz="1400" dirty="0" smtClean="0"/>
                    </a:p>
                    <a:p>
                      <a:r>
                        <a:rPr lang="fr-BE" sz="1400" kern="1200" dirty="0" smtClean="0">
                          <a:solidFill>
                            <a:schemeClr val="dk1"/>
                          </a:solidFill>
                          <a:latin typeface="+mn-lt"/>
                          <a:ea typeface="+mn-ea"/>
                          <a:cs typeface="+mn-cs"/>
                        </a:rPr>
                        <a:t>Planning pour le </a:t>
                      </a:r>
                      <a:r>
                        <a:rPr lang="fr-BE" sz="1400" dirty="0" smtClean="0">
                          <a:hlinkClick r:id="rId4"/>
                        </a:rPr>
                        <a:t>2</a:t>
                      </a:r>
                      <a:r>
                        <a:rPr lang="fr-BE" sz="1400" baseline="30000" dirty="0" smtClean="0">
                          <a:hlinkClick r:id="rId4"/>
                        </a:rPr>
                        <a:t>ème</a:t>
                      </a:r>
                      <a:r>
                        <a:rPr lang="fr-BE" sz="1400" dirty="0" smtClean="0">
                          <a:hlinkClick r:id="rId4"/>
                        </a:rPr>
                        <a:t> trimestre 2020</a:t>
                      </a:r>
                      <a:r>
                        <a:rPr lang="fr-BE" sz="1400" dirty="0" smtClean="0"/>
                        <a:t> (SLPPT)</a:t>
                      </a:r>
                    </a:p>
                    <a:p>
                      <a:endParaRPr lang="fr-BE" sz="1400" dirty="0" smtClean="0"/>
                    </a:p>
                    <a:p>
                      <a:r>
                        <a:rPr lang="fr-BE" sz="1400" dirty="0" smtClean="0">
                          <a:solidFill>
                            <a:srgbClr val="FF0000"/>
                          </a:solidFill>
                        </a:rPr>
                        <a:t>Planning </a:t>
                      </a:r>
                      <a:r>
                        <a:rPr lang="fr-BE" sz="1400" baseline="0" dirty="0" smtClean="0">
                          <a:solidFill>
                            <a:srgbClr val="FF0000"/>
                          </a:solidFill>
                        </a:rPr>
                        <a:t>pour le </a:t>
                      </a:r>
                      <a:r>
                        <a:rPr lang="fr-BE" sz="1400" baseline="0" dirty="0" smtClean="0">
                          <a:solidFill>
                            <a:srgbClr val="FF0000"/>
                          </a:solidFill>
                          <a:hlinkClick r:id="rId5" action="ppaction://hlinkfile"/>
                        </a:rPr>
                        <a:t>3</a:t>
                      </a:r>
                      <a:r>
                        <a:rPr lang="fr-BE" sz="1400" baseline="30000" dirty="0" smtClean="0">
                          <a:solidFill>
                            <a:srgbClr val="FF0000"/>
                          </a:solidFill>
                          <a:hlinkClick r:id="rId5" action="ppaction://hlinkfile"/>
                        </a:rPr>
                        <a:t>ème</a:t>
                      </a:r>
                      <a:r>
                        <a:rPr lang="fr-BE" sz="1400" baseline="0" dirty="0" smtClean="0">
                          <a:solidFill>
                            <a:srgbClr val="FF0000"/>
                          </a:solidFill>
                          <a:hlinkClick r:id="rId5" action="ppaction://hlinkfile"/>
                        </a:rPr>
                        <a:t> trimestre</a:t>
                      </a:r>
                      <a:r>
                        <a:rPr lang="fr-BE" sz="1400" baseline="0" dirty="0" smtClean="0">
                          <a:solidFill>
                            <a:srgbClr val="FF0000"/>
                          </a:solidFill>
                        </a:rPr>
                        <a:t> établi (2 par jour) avec 17 VLT prévues.</a:t>
                      </a:r>
                    </a:p>
                    <a:p>
                      <a:r>
                        <a:rPr lang="fr-BE" sz="1400" baseline="0" dirty="0" smtClean="0">
                          <a:solidFill>
                            <a:srgbClr val="FF0000"/>
                          </a:solidFill>
                        </a:rPr>
                        <a:t>L’UTE se joindra aux VLT pour éviter 2 visites par Sv</a:t>
                      </a:r>
                      <a:endParaRPr lang="fr-BE" sz="1400" dirty="0" smtClean="0">
                        <a:solidFill>
                          <a:srgbClr val="FF0000"/>
                        </a:solidFill>
                      </a:endParaRPr>
                    </a:p>
                    <a:p>
                      <a:endParaRPr lang="fr-BE" sz="1400" dirty="0" smtClean="0"/>
                    </a:p>
                    <a:p>
                      <a:endParaRPr lang="fr-BE" sz="1400" dirty="0" smtClean="0"/>
                    </a:p>
                  </a:txBody>
                  <a:tcPr/>
                </a:tc>
                <a:tc>
                  <a:txBody>
                    <a:bodyPr/>
                    <a:lstStyle/>
                    <a:p>
                      <a:r>
                        <a:rPr lang="fr-BE" sz="1400" dirty="0" smtClean="0">
                          <a:hlinkClick r:id="rId6"/>
                        </a:rPr>
                        <a:t>VLT</a:t>
                      </a:r>
                      <a:endParaRPr lang="fr-BE" sz="1400" dirty="0" smtClean="0"/>
                    </a:p>
                    <a:p>
                      <a:endParaRPr lang="fr-BE" sz="1400" dirty="0" smtClean="0"/>
                    </a:p>
                    <a:p>
                      <a:r>
                        <a:rPr lang="fr-BE" sz="1400" dirty="0" smtClean="0">
                          <a:hlinkClick r:id="rId7"/>
                        </a:rPr>
                        <a:t>Rapports</a:t>
                      </a:r>
                      <a:endParaRPr lang="fr-BE" sz="1400" dirty="0" smtClean="0"/>
                    </a:p>
                    <a:p>
                      <a:endParaRPr lang="fr-BE" sz="14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dirty="0" smtClean="0">
                          <a:solidFill>
                            <a:srgbClr val="FF0000"/>
                          </a:solidFill>
                          <a:latin typeface="+mn-lt"/>
                          <a:ea typeface="+mn-ea"/>
                          <a:cs typeface="+mn-cs"/>
                        </a:rPr>
                        <a:t>2 visites</a:t>
                      </a:r>
                      <a:r>
                        <a:rPr lang="fr-BE" sz="1400" kern="1200" baseline="0" dirty="0" smtClean="0">
                          <a:solidFill>
                            <a:srgbClr val="FF0000"/>
                          </a:solidFill>
                          <a:latin typeface="+mn-lt"/>
                          <a:ea typeface="+mn-ea"/>
                          <a:cs typeface="+mn-cs"/>
                        </a:rPr>
                        <a:t> du respect des mesures </a:t>
                      </a:r>
                      <a:r>
                        <a:rPr lang="fr-BE" sz="1400" kern="1200" baseline="0" dirty="0" err="1" smtClean="0">
                          <a:solidFill>
                            <a:srgbClr val="FF0000"/>
                          </a:solidFill>
                          <a:latin typeface="+mn-lt"/>
                          <a:ea typeface="+mn-ea"/>
                          <a:cs typeface="+mn-cs"/>
                        </a:rPr>
                        <a:t>Covid</a:t>
                      </a:r>
                      <a:r>
                        <a:rPr lang="fr-BE" sz="1400" kern="1200" baseline="0" dirty="0" smtClean="0">
                          <a:solidFill>
                            <a:srgbClr val="FF0000"/>
                          </a:solidFill>
                          <a:latin typeface="+mn-lt"/>
                          <a:ea typeface="+mn-ea"/>
                          <a:cs typeface="+mn-cs"/>
                        </a:rPr>
                        <a:t> effectuées (14 Mai et 04 Jun), rapport a été transmis à la ligne hiérarchique avec mesures correctives prises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kern="1200" baseline="0" dirty="0" smtClean="0">
                        <a:solidFill>
                          <a:srgbClr val="FF0000"/>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baseline="0" dirty="0" smtClean="0">
                          <a:solidFill>
                            <a:srgbClr val="FF0000"/>
                          </a:solidFill>
                          <a:latin typeface="+mn-lt"/>
                          <a:ea typeface="+mn-ea"/>
                          <a:cs typeface="+mn-cs"/>
                        </a:rPr>
                        <a:t>SLPPT propose 2 visites par jour (mardi)</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kern="1200" dirty="0" smtClean="0">
                        <a:solidFill>
                          <a:schemeClr val="tx1"/>
                        </a:solidFill>
                        <a:latin typeface="+mn-lt"/>
                        <a:ea typeface="+mn-ea"/>
                        <a:cs typeface="+mn-cs"/>
                      </a:endParaRPr>
                    </a:p>
                    <a:p>
                      <a:endParaRPr lang="fr-BE" sz="1400" dirty="0" smtClean="0"/>
                    </a:p>
                  </a:txBody>
                  <a:tcPr/>
                </a:tc>
                <a:tc>
                  <a:txBody>
                    <a:bodyPr/>
                    <a:lstStyle/>
                    <a:p>
                      <a:r>
                        <a:rPr lang="fr-BE" sz="1400" dirty="0" smtClean="0"/>
                        <a:t>Comd Gp/Esc/Fl, CCB, SLPPT, Cel AMT</a:t>
                      </a:r>
                    </a:p>
                  </a:txBody>
                  <a:tcPr/>
                </a:tc>
                <a:tc>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11</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32974675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20-2W-02</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232330289"/>
              </p:ext>
            </p:extLst>
          </p:nvPr>
        </p:nvGraphicFramePr>
        <p:xfrm>
          <a:off x="457200" y="1600201"/>
          <a:ext cx="8229600" cy="4493096"/>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573185">
                <a:tc>
                  <a:txBody>
                    <a:bodyPr/>
                    <a:lstStyle/>
                    <a:p>
                      <a:r>
                        <a:rPr lang="fr-BE" sz="1400" dirty="0" smtClean="0"/>
                        <a:t>20-2W-02 - Suivi de la réalisation des contrôles réglementaires par un Service Externe de Contrôle Technique (SECT)</a:t>
                      </a:r>
                    </a:p>
                  </a:txBody>
                  <a:tcPr/>
                </a:tc>
                <a:tc>
                  <a:txBody>
                    <a:bodyPr/>
                    <a:lstStyle/>
                    <a:p>
                      <a:r>
                        <a:rPr lang="fr-BE" sz="1400" dirty="0" smtClean="0"/>
                        <a:t>Veiller à garantir le contrôle de tout le matériel concerné</a:t>
                      </a:r>
                    </a:p>
                  </a:txBody>
                  <a:tcPr/>
                </a:tc>
                <a:tc>
                  <a:txBody>
                    <a:bodyPr/>
                    <a:lstStyle/>
                    <a:p>
                      <a:r>
                        <a:rPr lang="fr-BE" sz="1400" dirty="0" smtClean="0"/>
                        <a:t>3 contrôles trim. (durée = 3 jours) +</a:t>
                      </a:r>
                    </a:p>
                    <a:p>
                      <a:endParaRPr lang="fr-BE" sz="1400" dirty="0" smtClean="0"/>
                    </a:p>
                    <a:p>
                      <a:r>
                        <a:rPr lang="fr-BE" sz="1400" dirty="0" smtClean="0"/>
                        <a:t>1 contrôle annuel (durée = 4 jours) +</a:t>
                      </a:r>
                    </a:p>
                    <a:p>
                      <a:endParaRPr lang="fr-BE" sz="1400" dirty="0" smtClean="0"/>
                    </a:p>
                    <a:p>
                      <a:r>
                        <a:rPr lang="fr-BE" sz="1400" dirty="0" smtClean="0"/>
                        <a:t>Les mises et remises en service</a:t>
                      </a:r>
                    </a:p>
                    <a:p>
                      <a:endParaRPr lang="fr-BE" sz="1400" dirty="0" smtClean="0"/>
                    </a:p>
                    <a:p>
                      <a:r>
                        <a:rPr lang="fr-BE" sz="1400" dirty="0" smtClean="0"/>
                        <a:t>Compte-rendu annuel disponible dans le </a:t>
                      </a:r>
                      <a:r>
                        <a:rPr lang="fr-BE" sz="1400" dirty="0" smtClean="0">
                          <a:hlinkClick r:id="rId3" action="ppaction://hlinkfile"/>
                        </a:rPr>
                        <a:t>rapport annuel SLPPT</a:t>
                      </a:r>
                      <a:endParaRPr lang="fr-BE" sz="1400" dirty="0" smtClean="0"/>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rPr>
                        <a:t>Rapports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rPr>
                        <a:t>Trimestriels :</a:t>
                      </a:r>
                      <a:b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rPr>
                      </a:br>
                      <a: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hlinkClick r:id="rId4" action="ppaction://hlinkfile"/>
                        </a:rPr>
                        <a:t>2WTac</a:t>
                      </a:r>
                      <a: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rPr>
                        <a:t/>
                      </a:r>
                      <a:b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rPr>
                      </a:br>
                      <a: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hlinkClick r:id="rId5" action="ppaction://hlinkfile"/>
                        </a:rPr>
                        <a:t>80 UAV</a:t>
                      </a:r>
                      <a:endPar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hlinkClick r:id="rId6" action="ppaction://hlinkfile"/>
                        </a:rPr>
                        <a:t>MCU NAMUR</a:t>
                      </a:r>
                      <a: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rPr>
                        <a:t/>
                      </a:r>
                      <a:b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rPr>
                      </a:br>
                      <a: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hlinkClick r:id="rId7" action="ppaction://hlinkfile"/>
                        </a:rPr>
                        <a:t>SABCA-SONACA</a:t>
                      </a:r>
                      <a:endPar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hlinkClick r:id="rId8" action="ppaction://hlinkfile"/>
                        </a:rPr>
                        <a:t>CC Infra</a:t>
                      </a:r>
                      <a:endPar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FF0000"/>
                          </a:solidFill>
                          <a:effectLst/>
                          <a:latin typeface="Calibri" panose="020F0502020204030204" pitchFamily="34" charset="0"/>
                          <a:cs typeface="Calibri" panose="020F0502020204030204" pitchFamily="34" charset="0"/>
                        </a:rPr>
                        <a:t>Prochain contrôle le 27 Jul</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FF0000"/>
                        </a:solidFill>
                        <a:effectLst/>
                        <a:latin typeface="Calibri" panose="020F0502020204030204" pitchFamily="34" charset="0"/>
                        <a:cs typeface="Calibri" panose="020F0502020204030204" pitchFamily="34"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FF0000"/>
                          </a:solidFill>
                          <a:effectLst/>
                          <a:latin typeface="Calibri" panose="020F0502020204030204" pitchFamily="34" charset="0"/>
                          <a:cs typeface="Calibri" panose="020F0502020204030204" pitchFamily="34" charset="0"/>
                        </a:rPr>
                        <a:t>Révision terminée de la directive locale sur les Ctl Eng levages et Protections antichute effectuée</a:t>
                      </a:r>
                    </a:p>
                  </a:txBody>
                  <a:tcPr/>
                </a:tc>
                <a:tc>
                  <a:txBody>
                    <a:bodyPr/>
                    <a:lstStyle/>
                    <a:p>
                      <a:r>
                        <a:rPr lang="fr-BE" sz="1400" dirty="0" smtClean="0"/>
                        <a:t>Adjt E. Duchemin (BQM GpM – IED)</a:t>
                      </a:r>
                    </a:p>
                  </a:txBody>
                  <a:tcPr/>
                </a:tc>
                <a:tc>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12</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29826880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20-2W-03</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689379197"/>
              </p:ext>
            </p:extLst>
          </p:nvPr>
        </p:nvGraphicFramePr>
        <p:xfrm>
          <a:off x="107503" y="1417639"/>
          <a:ext cx="8928994" cy="493871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20-2W-03 - Prévention anti-feu domestique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Assurer la réactivité du personnel face à un incendie</a:t>
                      </a:r>
                      <a:endParaRPr kumimoji="0" lang="en-US" sz="1400" b="0" i="0" u="none" strike="noStrike" cap="none" normalizeH="0" baseline="0" dirty="0" smtClean="0">
                        <a:ln>
                          <a:noFill/>
                        </a:ln>
                        <a:solidFill>
                          <a:srgbClr val="000018"/>
                        </a:solidFill>
                        <a:effectLst/>
                        <a:latin typeface="+mn-lt"/>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Répartition des responsabilités</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Mise à jour des dossiers conformément à la directive locale</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Visite approfondie des lieux de travail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a:t>
                      </a:r>
                      <a:r>
                        <a:rPr kumimoji="0" lang="fr-BE" sz="1400" b="0" i="0" u="none" strike="noStrike" cap="none" normalizeH="0" baseline="0" dirty="0" smtClean="0">
                          <a:ln>
                            <a:noFill/>
                          </a:ln>
                          <a:solidFill>
                            <a:srgbClr val="000018"/>
                          </a:solidFill>
                          <a:effectLst/>
                          <a:latin typeface="+mn-lt"/>
                          <a:hlinkClick r:id="rId3" action="ppaction://hlinkfile"/>
                        </a:rPr>
                        <a:t>Anti-feu Sit Ex Incendie 2020.xlsx</a:t>
                      </a: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Formations </a:t>
                      </a:r>
                      <a:r>
                        <a:rPr kumimoji="0" lang="fr-BE" sz="1400" b="0" i="0" u="none" strike="noStrike" cap="none" normalizeH="0" baseline="0" dirty="0" err="1" smtClean="0">
                          <a:ln>
                            <a:noFill/>
                          </a:ln>
                          <a:solidFill>
                            <a:srgbClr val="000018"/>
                          </a:solidFill>
                          <a:effectLst/>
                          <a:latin typeface="+mn-lt"/>
                        </a:rPr>
                        <a:t>Niv</a:t>
                      </a:r>
                      <a:r>
                        <a:rPr kumimoji="0" lang="fr-BE" sz="1400" b="0" i="0" u="none" strike="noStrike" cap="none" normalizeH="0" baseline="0" dirty="0" smtClean="0">
                          <a:ln>
                            <a:noFill/>
                          </a:ln>
                          <a:solidFill>
                            <a:srgbClr val="000018"/>
                          </a:solidFill>
                          <a:effectLst/>
                          <a:latin typeface="+mn-lt"/>
                        </a:rPr>
                        <a:t> 1</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400" b="0" i="0" u="none" strike="noStrike" cap="none" normalizeH="0" baseline="0" dirty="0" smtClean="0">
                          <a:ln>
                            <a:noFill/>
                          </a:ln>
                          <a:solidFill>
                            <a:srgbClr val="000018"/>
                          </a:solidFill>
                          <a:effectLst/>
                          <a:latin typeface="+mn-lt"/>
                        </a:rPr>
                        <a:t> AR </a:t>
                      </a:r>
                      <a:r>
                        <a:rPr kumimoji="0" lang="en-US" sz="1400" b="0" i="0" u="none" strike="noStrike" cap="none" normalizeH="0" baseline="0" dirty="0" err="1" smtClean="0">
                          <a:ln>
                            <a:noFill/>
                          </a:ln>
                          <a:solidFill>
                            <a:srgbClr val="000018"/>
                          </a:solidFill>
                          <a:effectLst/>
                          <a:latin typeface="+mn-lt"/>
                        </a:rPr>
                        <a:t>incendie</a:t>
                      </a:r>
                      <a:r>
                        <a:rPr kumimoji="0" lang="en-US" sz="1400" b="0" i="0" u="none" strike="noStrike" cap="none" normalizeH="0" baseline="0" dirty="0" smtClean="0">
                          <a:ln>
                            <a:noFill/>
                          </a:ln>
                          <a:solidFill>
                            <a:srgbClr val="000018"/>
                          </a:solidFill>
                          <a:effectLst/>
                          <a:latin typeface="+mn-lt"/>
                        </a:rPr>
                        <a:t>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400" b="0" i="0" u="none" strike="noStrike" cap="none" normalizeH="0" baseline="0" dirty="0" smtClean="0">
                          <a:ln>
                            <a:noFill/>
                          </a:ln>
                          <a:solidFill>
                            <a:srgbClr val="000018"/>
                          </a:solidFill>
                          <a:effectLst/>
                          <a:latin typeface="+mn-lt"/>
                        </a:rPr>
                        <a:t> Situation </a:t>
                      </a:r>
                      <a:r>
                        <a:rPr kumimoji="0" lang="en-US" sz="1400" b="0" i="0" u="none" strike="noStrike" cap="none" normalizeH="0" baseline="0" dirty="0" err="1" smtClean="0">
                          <a:ln>
                            <a:noFill/>
                          </a:ln>
                          <a:solidFill>
                            <a:srgbClr val="000018"/>
                          </a:solidFill>
                          <a:effectLst/>
                          <a:latin typeface="+mn-lt"/>
                        </a:rPr>
                        <a:t>extincteurs</a:t>
                      </a:r>
                      <a:endParaRPr kumimoji="0" lang="en-US" sz="1400" b="0" i="0" u="none" strike="noStrike" cap="none" normalizeH="0" baseline="0" dirty="0" smtClean="0">
                        <a:ln>
                          <a:noFill/>
                        </a:ln>
                        <a:solidFill>
                          <a:srgbClr val="FF0000"/>
                        </a:solidFill>
                        <a:effectLst/>
                        <a:latin typeface="+mn-lt"/>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Coordinateur de prévention de l’incendie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400" b="0" i="0" u="none" strike="noStrike" cap="none" normalizeH="0" baseline="0" dirty="0" smtClean="0">
                          <a:ln>
                            <a:noFill/>
                          </a:ln>
                          <a:solidFill>
                            <a:srgbClr val="FF0000"/>
                          </a:solidFill>
                          <a:effectLst/>
                          <a:latin typeface="+mn-lt"/>
                        </a:rPr>
                        <a:t>Ctl </a:t>
                      </a:r>
                      <a:r>
                        <a:rPr kumimoji="0" lang="en-US" sz="1400" b="0" i="0" u="none" strike="noStrike" cap="none" normalizeH="0" baseline="0" dirty="0" err="1" smtClean="0">
                          <a:ln>
                            <a:noFill/>
                          </a:ln>
                          <a:solidFill>
                            <a:srgbClr val="FF0000"/>
                          </a:solidFill>
                          <a:effectLst/>
                          <a:latin typeface="+mn-lt"/>
                        </a:rPr>
                        <a:t>extincteurs</a:t>
                      </a:r>
                      <a:r>
                        <a:rPr kumimoji="0" lang="en-US" sz="1400" b="0" i="0" u="none" strike="noStrike" cap="none" normalizeH="0" baseline="0" dirty="0" smtClean="0">
                          <a:ln>
                            <a:noFill/>
                          </a:ln>
                          <a:solidFill>
                            <a:srgbClr val="FF0000"/>
                          </a:solidFill>
                          <a:effectLst/>
                          <a:latin typeface="+mn-lt"/>
                        </a:rPr>
                        <a:t> </a:t>
                      </a:r>
                      <a:r>
                        <a:rPr kumimoji="0" lang="en-US" sz="1400" b="0" i="0" u="none" strike="noStrike" cap="none" normalizeH="0" baseline="0" dirty="0" smtClean="0">
                          <a:ln>
                            <a:noFill/>
                          </a:ln>
                          <a:solidFill>
                            <a:srgbClr val="FF0000"/>
                          </a:solidFill>
                          <a:effectLst/>
                          <a:latin typeface="+mn-lt"/>
                        </a:rPr>
                        <a:t>du </a:t>
                      </a:r>
                      <a:r>
                        <a:rPr kumimoji="0" lang="en-US" sz="1400" b="0" i="0" u="none" strike="noStrike" cap="none" normalizeH="0" baseline="0" dirty="0" smtClean="0">
                          <a:ln>
                            <a:noFill/>
                          </a:ln>
                          <a:solidFill>
                            <a:srgbClr val="FF0000"/>
                          </a:solidFill>
                          <a:effectLst/>
                          <a:latin typeface="+mn-lt"/>
                        </a:rPr>
                        <a:t>18 </a:t>
                      </a:r>
                      <a:r>
                        <a:rPr kumimoji="0" lang="en-US" sz="1400" b="0" i="0" u="none" strike="noStrike" cap="none" normalizeH="0" baseline="0" dirty="0" smtClean="0">
                          <a:ln>
                            <a:noFill/>
                          </a:ln>
                          <a:solidFill>
                            <a:srgbClr val="FF0000"/>
                          </a:solidFill>
                          <a:effectLst/>
                          <a:latin typeface="+mn-lt"/>
                        </a:rPr>
                        <a:t>au </a:t>
                      </a:r>
                      <a:r>
                        <a:rPr kumimoji="0" lang="en-US" sz="1400" b="0" i="0" u="none" strike="noStrike" cap="none" normalizeH="0" baseline="0" dirty="0" smtClean="0">
                          <a:ln>
                            <a:noFill/>
                          </a:ln>
                          <a:solidFill>
                            <a:srgbClr val="FF0000"/>
                          </a:solidFill>
                          <a:effectLst/>
                          <a:latin typeface="+mn-lt"/>
                        </a:rPr>
                        <a:t>30 </a:t>
                      </a:r>
                      <a:r>
                        <a:rPr kumimoji="0" lang="en-US" sz="1400" b="0" i="0" u="none" strike="noStrike" cap="none" normalizeH="0" baseline="0" dirty="0" smtClean="0">
                          <a:ln>
                            <a:noFill/>
                          </a:ln>
                          <a:solidFill>
                            <a:srgbClr val="FF0000"/>
                          </a:solidFill>
                          <a:effectLst/>
                          <a:latin typeface="+mn-lt"/>
                        </a:rPr>
                        <a:t>Jun (tout </a:t>
                      </a:r>
                      <a:r>
                        <a:rPr kumimoji="0" lang="en-US" sz="1400" b="0" i="0" u="none" strike="noStrike" cap="none" normalizeH="0" baseline="0" dirty="0" err="1" smtClean="0">
                          <a:ln>
                            <a:noFill/>
                          </a:ln>
                          <a:solidFill>
                            <a:srgbClr val="FF0000"/>
                          </a:solidFill>
                          <a:effectLst/>
                          <a:latin typeface="+mn-lt"/>
                        </a:rPr>
                        <a:t>est</a:t>
                      </a:r>
                      <a:r>
                        <a:rPr kumimoji="0" lang="en-US" sz="1400" b="0" i="0" u="none" strike="noStrike" cap="none" normalizeH="0" baseline="0" dirty="0" smtClean="0">
                          <a:ln>
                            <a:noFill/>
                          </a:ln>
                          <a:solidFill>
                            <a:srgbClr val="FF0000"/>
                          </a:solidFill>
                          <a:effectLst/>
                          <a:latin typeface="+mn-lt"/>
                        </a:rPr>
                        <a:t> </a:t>
                      </a:r>
                      <a:r>
                        <a:rPr kumimoji="0" lang="en-US" sz="1400" b="0" i="0" u="none" strike="noStrike" cap="none" normalizeH="0" baseline="0" dirty="0" err="1" smtClean="0">
                          <a:ln>
                            <a:noFill/>
                          </a:ln>
                          <a:solidFill>
                            <a:srgbClr val="FF0000"/>
                          </a:solidFill>
                          <a:effectLst/>
                          <a:latin typeface="+mn-lt"/>
                        </a:rPr>
                        <a:t>en</a:t>
                      </a:r>
                      <a:r>
                        <a:rPr kumimoji="0" lang="en-US" sz="1400" b="0" i="0" u="none" strike="noStrike" cap="none" normalizeH="0" baseline="0" dirty="0" smtClean="0">
                          <a:ln>
                            <a:noFill/>
                          </a:ln>
                          <a:solidFill>
                            <a:srgbClr val="FF0000"/>
                          </a:solidFill>
                          <a:effectLst/>
                          <a:latin typeface="+mn-lt"/>
                        </a:rPr>
                        <a:t> </a:t>
                      </a:r>
                      <a:r>
                        <a:rPr kumimoji="0" lang="en-US" sz="1400" b="0" i="0" u="none" strike="noStrike" cap="none" normalizeH="0" baseline="0" dirty="0" err="1" smtClean="0">
                          <a:ln>
                            <a:noFill/>
                          </a:ln>
                          <a:solidFill>
                            <a:srgbClr val="FF0000"/>
                          </a:solidFill>
                          <a:effectLst/>
                          <a:latin typeface="+mn-lt"/>
                        </a:rPr>
                        <a:t>ordre</a:t>
                      </a:r>
                      <a:r>
                        <a:rPr kumimoji="0" lang="en-US" sz="1400" b="0" i="0" u="none" strike="noStrike" cap="none" normalizeH="0" baseline="0" dirty="0" smtClean="0">
                          <a:ln>
                            <a:noFill/>
                          </a:ln>
                          <a:solidFill>
                            <a:srgbClr val="FF0000"/>
                          </a:solidFill>
                          <a:effectLst/>
                          <a:latin typeface="+mn-lt"/>
                        </a:rPr>
                        <a:t>)</a:t>
                      </a:r>
                      <a:endParaRPr kumimoji="0" lang="en-US" sz="1400" b="0" i="0" u="none" strike="noStrike" cap="none" normalizeH="0" baseline="0" dirty="0" smtClean="0">
                        <a:ln>
                          <a:noFill/>
                        </a:ln>
                        <a:solidFill>
                          <a:srgbClr val="FF0000"/>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chemeClr val="tx1"/>
                          </a:solidFill>
                          <a:effectLst/>
                          <a:latin typeface="+mn-lt"/>
                        </a:rPr>
                        <a:t>Ex Evacuation : </a:t>
                      </a:r>
                      <a:r>
                        <a:rPr kumimoji="0" lang="fr-BE" sz="1400" b="0" i="0" u="none" strike="noStrike" cap="none" normalizeH="0" baseline="0" dirty="0" smtClean="0">
                          <a:ln>
                            <a:noFill/>
                          </a:ln>
                          <a:solidFill>
                            <a:srgbClr val="FF0000"/>
                          </a:solidFill>
                          <a:effectLst/>
                          <a:latin typeface="+mn-lt"/>
                        </a:rPr>
                        <a:t>46% (25/54 BM)</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1. Comd Gp/Esc/Fl</a:t>
                      </a:r>
                      <a:br>
                        <a:rPr kumimoji="0" lang="fr-BE" sz="1400" b="0" i="0" u="none" strike="noStrike" cap="none" normalizeH="0" baseline="0" dirty="0" smtClean="0">
                          <a:ln>
                            <a:noFill/>
                          </a:ln>
                          <a:solidFill>
                            <a:srgbClr val="000018"/>
                          </a:solidFill>
                          <a:effectLst/>
                          <a:latin typeface="+mn-lt"/>
                        </a:rPr>
                      </a:br>
                      <a:r>
                        <a:rPr kumimoji="0" lang="fr-BE" sz="1400" b="0" i="0" u="none" strike="noStrike" cap="none" normalizeH="0" baseline="0" dirty="0" smtClean="0">
                          <a:ln>
                            <a:noFill/>
                          </a:ln>
                          <a:solidFill>
                            <a:srgbClr val="000018"/>
                          </a:solidFill>
                          <a:effectLst/>
                          <a:latin typeface="+mn-lt"/>
                        </a:rPr>
                        <a:t>2. Resp AFA Esc</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3. Coord de Prev de l’incendie/</a:t>
                      </a:r>
                      <a:br>
                        <a:rPr kumimoji="0" lang="fr-BE" sz="1400" b="0" i="0" u="none" strike="noStrike" cap="none" normalizeH="0" baseline="0" dirty="0" smtClean="0">
                          <a:ln>
                            <a:noFill/>
                          </a:ln>
                          <a:solidFill>
                            <a:srgbClr val="000018"/>
                          </a:solidFill>
                          <a:effectLst/>
                          <a:latin typeface="+mn-lt"/>
                        </a:rPr>
                      </a:br>
                      <a:r>
                        <a:rPr kumimoji="0" lang="fr-BE" sz="1400" b="0" i="0" u="none" strike="noStrike" cap="none" normalizeH="0" baseline="0" dirty="0" smtClean="0">
                          <a:ln>
                            <a:noFill/>
                          </a:ln>
                          <a:solidFill>
                            <a:srgbClr val="000018"/>
                          </a:solidFill>
                          <a:effectLst/>
                          <a:latin typeface="+mn-lt"/>
                        </a:rPr>
                        <a:t>SLPPT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4. Adjt Yves BERTRAND</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5. Coord de Prev de l’incendie + Sec AFA</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6. CPI + SLPPT</a:t>
                      </a: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400" b="0" i="0" u="none" strike="noStrike" kern="1200" cap="none" normalizeH="0" baseline="0" dirty="0" smtClean="0">
                          <a:ln>
                            <a:noFill/>
                          </a:ln>
                          <a:solidFill>
                            <a:srgbClr val="000018"/>
                          </a:solidFill>
                          <a:effectLst/>
                          <a:latin typeface="+mn-lt"/>
                          <a:ea typeface="+mn-ea"/>
                          <a:cs typeface="+mn-cs"/>
                          <a:sym typeface="Zapf Dingbats"/>
                        </a:rPr>
                        <a:t>EC</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13</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19089307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20-2W-04</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34417351"/>
              </p:ext>
            </p:extLst>
          </p:nvPr>
        </p:nvGraphicFramePr>
        <p:xfrm>
          <a:off x="107503" y="1417639"/>
          <a:ext cx="8928994" cy="493871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20-2W-04 - Installations présentant un risque d’explosion</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FF0000"/>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Minimiser les risques liés au travail dans ce type d’installations</a:t>
                      </a:r>
                      <a:endParaRPr kumimoji="0" lang="en-US" sz="1400" b="0" i="0" u="none" strike="noStrike" kern="1200" cap="none" normalizeH="0" baseline="0" dirty="0" smtClean="0">
                        <a:ln>
                          <a:noFill/>
                        </a:ln>
                        <a:solidFill>
                          <a:srgbClr val="000018"/>
                        </a:solidFill>
                        <a:effectLst/>
                        <a:latin typeface="+mn-lt"/>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Envoi des demandes de zonage</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Réalisation des dossiers de zonage</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Etablissement et affichage des consignes de sécurité</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 (+SLPPT)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CC Infra</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FF0000"/>
                          </a:solidFill>
                          <a:effectLst/>
                          <a:latin typeface="+mn-lt"/>
                          <a:ea typeface="+mn-ea"/>
                          <a:cs typeface="+mn-cs"/>
                        </a:rPr>
                        <a:t>Réunion SIPPT MR / SLPPT du 04 Jun</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 (+SLPPT)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CC Infra</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Erik DUCHEMIN BQM GpM</a:t>
                      </a: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kern="1200" cap="none" normalizeH="0" baseline="0" dirty="0" smtClean="0">
                          <a:ln>
                            <a:noFill/>
                          </a:ln>
                          <a:solidFill>
                            <a:srgbClr val="000018"/>
                          </a:solidFill>
                          <a:effectLst/>
                          <a:latin typeface="+mn-lt"/>
                          <a:ea typeface="+mn-ea"/>
                          <a:cs typeface="+mn-cs"/>
                        </a:rPr>
                        <a:t>EC</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14</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33045770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20-2W-05</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508115973"/>
              </p:ext>
            </p:extLst>
          </p:nvPr>
        </p:nvGraphicFramePr>
        <p:xfrm>
          <a:off x="107503" y="1417639"/>
          <a:ext cx="8928994" cy="493871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20-2W-05 - Sécurité routière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Réduction significative de 25% du nombre d’accidents, endéans les cinq ans</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Renouvellement des marquages (passages pour piétons, etc.)</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Contrat pistes &amp; routes (pistes &amp; taxis)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To do: marquage des parkings (NBT 2</a:t>
                      </a:r>
                      <a:r>
                        <a:rPr kumimoji="0" lang="fr-BE" sz="1400" b="0" i="0" u="none" strike="noStrike" kern="1200" cap="none" normalizeH="0" baseline="30000" dirty="0" smtClean="0">
                          <a:ln>
                            <a:noFill/>
                          </a:ln>
                          <a:solidFill>
                            <a:schemeClr val="tx1"/>
                          </a:solidFill>
                          <a:effectLst/>
                          <a:latin typeface="+mn-lt"/>
                          <a:ea typeface="+mn-ea"/>
                          <a:cs typeface="+mn-cs"/>
                        </a:rPr>
                        <a:t>ème</a:t>
                      </a:r>
                      <a:r>
                        <a:rPr kumimoji="0" lang="fr-BE" sz="1400" b="0" i="0" u="none" strike="noStrike" kern="1200" cap="none" normalizeH="0" baseline="0" dirty="0" smtClean="0">
                          <a:ln>
                            <a:noFill/>
                          </a:ln>
                          <a:solidFill>
                            <a:schemeClr val="tx1"/>
                          </a:solidFill>
                          <a:effectLst/>
                          <a:latin typeface="+mn-lt"/>
                          <a:ea typeface="+mn-ea"/>
                          <a:cs typeface="+mn-cs"/>
                        </a:rPr>
                        <a:t> Semestre)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FF0000"/>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Campagne AWSR (somnolence) + (vitesse Vs Covid-19)</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FF0000"/>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FF0000"/>
                          </a:solidFill>
                          <a:effectLst/>
                          <a:latin typeface="+mn-lt"/>
                          <a:ea typeface="+mn-ea"/>
                          <a:cs typeface="+mn-cs"/>
                        </a:rPr>
                        <a:t>Campagne AWSR « alcool au volant Vs </a:t>
                      </a:r>
                      <a:r>
                        <a:rPr kumimoji="0" lang="fr-BE" sz="1400" b="0" i="0" u="none" strike="noStrike" kern="1200" cap="none" normalizeH="0" baseline="0" dirty="0" err="1" smtClean="0">
                          <a:ln>
                            <a:noFill/>
                          </a:ln>
                          <a:solidFill>
                            <a:srgbClr val="FF0000"/>
                          </a:solidFill>
                          <a:effectLst/>
                          <a:latin typeface="+mn-lt"/>
                          <a:ea typeface="+mn-ea"/>
                          <a:cs typeface="+mn-cs"/>
                        </a:rPr>
                        <a:t>déconfinement</a:t>
                      </a:r>
                      <a:r>
                        <a:rPr kumimoji="0" lang="fr-BE" sz="1400" b="0" i="0" u="none" strike="noStrike" kern="1200" cap="none" normalizeH="0" baseline="0" dirty="0" smtClean="0">
                          <a:ln>
                            <a:noFill/>
                          </a:ln>
                          <a:solidFill>
                            <a:srgbClr val="FF0000"/>
                          </a:solidFill>
                          <a:effectLst/>
                          <a:latin typeface="+mn-lt"/>
                          <a:ea typeface="+mn-ea"/>
                          <a:cs typeface="+mn-cs"/>
                        </a:rPr>
                        <a:t> »</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1Ech Infra / Capt d’Avi R. Marchal</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kern="1200" cap="none" normalizeH="0" baseline="0" dirty="0" smtClean="0">
                          <a:ln>
                            <a:noFill/>
                          </a:ln>
                          <a:solidFill>
                            <a:srgbClr val="000018"/>
                          </a:solidFill>
                          <a:effectLst/>
                          <a:latin typeface="+mn-lt"/>
                          <a:ea typeface="+mn-ea"/>
                          <a:cs typeface="+mn-cs"/>
                          <a:sym typeface="Zapf Dingbats"/>
                        </a:rPr>
                        <a:t>EC</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15</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21789990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20-2W-06</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775652128"/>
              </p:ext>
            </p:extLst>
          </p:nvPr>
        </p:nvGraphicFramePr>
        <p:xfrm>
          <a:off x="107503" y="1417639"/>
          <a:ext cx="8928994" cy="493871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20-2W-06 - Armoires produits dangereux  </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Mise en conformité</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Mise en conformité suivant le plan d’actions</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 1 Ech Infra</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FF0000"/>
                          </a:solidFill>
                          <a:effectLst/>
                          <a:latin typeface="+mn-lt"/>
                          <a:ea typeface="+mn-ea"/>
                          <a:cs typeface="+mn-cs"/>
                        </a:rPr>
                        <a:t>Reste G68</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FF0000"/>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FF0000"/>
                          </a:solidFill>
                          <a:effectLst/>
                          <a:latin typeface="+mn-lt"/>
                          <a:ea typeface="+mn-ea"/>
                          <a:cs typeface="+mn-cs"/>
                        </a:rPr>
                        <a:t>Solution achat local (SREQ : 6679021)</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a:t>
                      </a: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kern="1200" cap="none" normalizeH="0" baseline="0" dirty="0" smtClean="0">
                          <a:ln>
                            <a:noFill/>
                          </a:ln>
                          <a:solidFill>
                            <a:srgbClr val="000018"/>
                          </a:solidFill>
                          <a:effectLst/>
                          <a:latin typeface="+mn-lt"/>
                          <a:ea typeface="+mn-ea"/>
                          <a:cs typeface="+mn-cs"/>
                          <a:sym typeface="Zapf Dingbats"/>
                        </a:rPr>
                        <a:t>EC</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16</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26241118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20-2W-07</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802138890"/>
              </p:ext>
            </p:extLst>
          </p:nvPr>
        </p:nvGraphicFramePr>
        <p:xfrm>
          <a:off x="107503" y="1417639"/>
          <a:ext cx="8928994" cy="493871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20-2W-07 - Contrôles visuels amiante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Réaliser les contrôles visuels des sources en amiante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FF0000"/>
                          </a:solidFill>
                          <a:effectLst/>
                          <a:latin typeface="+mn-lt"/>
                          <a:ea typeface="+mn-ea"/>
                          <a:cs typeface="+mn-cs"/>
                        </a:rPr>
                        <a:t>100 %</a:t>
                      </a:r>
                      <a:r>
                        <a:rPr kumimoji="0" lang="fr-BE" sz="1400" b="0" i="0" u="none" strike="noStrike" kern="1200" cap="none" normalizeH="0" baseline="0" dirty="0" smtClean="0">
                          <a:ln>
                            <a:noFill/>
                          </a:ln>
                          <a:solidFill>
                            <a:srgbClr val="000018"/>
                          </a:solidFill>
                          <a:effectLst/>
                          <a:latin typeface="+mn-lt"/>
                          <a:ea typeface="+mn-ea"/>
                          <a:cs typeface="+mn-cs"/>
                        </a:rPr>
                        <a:t> des Ctl visuels réalisés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Voir aussi note MR-C&amp;I </a:t>
                      </a:r>
                      <a:r>
                        <a:rPr kumimoji="0" lang="fr-BE" sz="1400" b="0" i="0" u="none" strike="noStrike" kern="1200" cap="none" normalizeH="0" baseline="0" dirty="0" smtClean="0">
                          <a:ln>
                            <a:noFill/>
                          </a:ln>
                          <a:solidFill>
                            <a:srgbClr val="000018"/>
                          </a:solidFill>
                          <a:effectLst/>
                          <a:latin typeface="+mn-lt"/>
                          <a:ea typeface="+mn-ea"/>
                          <a:cs typeface="+mn-cs"/>
                          <a:hlinkClick r:id="rId3"/>
                        </a:rPr>
                        <a:t>20-50076783</a:t>
                      </a:r>
                      <a:r>
                        <a:rPr kumimoji="0" lang="fr-BE" sz="1400" b="0" i="0" u="none" strike="noStrike" kern="1200" cap="none" normalizeH="0" baseline="0" dirty="0" smtClean="0">
                          <a:ln>
                            <a:noFill/>
                          </a:ln>
                          <a:solidFill>
                            <a:srgbClr val="000018"/>
                          </a:solidFill>
                          <a:effectLst/>
                          <a:latin typeface="+mn-lt"/>
                          <a:ea typeface="+mn-ea"/>
                          <a:cs typeface="+mn-cs"/>
                        </a:rPr>
                        <a:t> du 25 Avr 2020</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 contrôleurs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FF0000"/>
                          </a:solidFill>
                          <a:effectLst/>
                          <a:latin typeface="+mn-lt"/>
                          <a:ea typeface="+mn-ea"/>
                          <a:cs typeface="+mn-cs"/>
                        </a:rPr>
                        <a:t>Dossier transmis le 08 Jun 2020 à MR C&amp;I-I/Dm</a:t>
                      </a:r>
                      <a:r>
                        <a:rPr kumimoji="0" lang="fr-BE" sz="1400" b="0" i="0" u="none" strike="noStrike" kern="1200" cap="none" normalizeH="0" baseline="0" dirty="0" smtClean="0">
                          <a:ln>
                            <a:noFill/>
                          </a:ln>
                          <a:solidFill>
                            <a:srgbClr val="000018"/>
                          </a:solidFill>
                          <a:effectLst/>
                          <a:latin typeface="+mn-lt"/>
                          <a:ea typeface="+mn-ea"/>
                          <a:cs typeface="+mn-cs"/>
                        </a:rPr>
                        <a:t> (20-50104868)</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FF0000"/>
                          </a:solidFill>
                          <a:effectLst/>
                          <a:latin typeface="+mn-lt"/>
                          <a:ea typeface="+mn-ea"/>
                          <a:cs typeface="+mn-cs"/>
                        </a:rPr>
                        <a:t>Note MR C&amp;I </a:t>
                      </a:r>
                      <a:r>
                        <a:rPr kumimoji="0" lang="fr-BE" sz="1400" b="0" i="0" u="none" strike="noStrike" kern="1200" cap="none" normalizeH="0" baseline="0" dirty="0" smtClean="0">
                          <a:ln>
                            <a:noFill/>
                          </a:ln>
                          <a:solidFill>
                            <a:srgbClr val="000018"/>
                          </a:solidFill>
                          <a:effectLst/>
                          <a:latin typeface="+mn-lt"/>
                          <a:ea typeface="+mn-ea"/>
                          <a:cs typeface="+mn-cs"/>
                          <a:hlinkClick r:id="rId4"/>
                        </a:rPr>
                        <a:t>20-50076634</a:t>
                      </a:r>
                      <a:r>
                        <a:rPr kumimoji="0" lang="fr-BE" sz="1400" b="0" i="0" u="none" strike="noStrike" kern="1200" cap="none" normalizeH="0" baseline="0" dirty="0" smtClean="0">
                          <a:ln>
                            <a:noFill/>
                          </a:ln>
                          <a:solidFill>
                            <a:srgbClr val="000018"/>
                          </a:solidFill>
                          <a:effectLst/>
                          <a:latin typeface="+mn-lt"/>
                          <a:ea typeface="+mn-ea"/>
                          <a:cs typeface="+mn-cs"/>
                        </a:rPr>
                        <a:t> reçue ce 24 Jun pour mise à jour de la liste des contrôleurs amiante avec besoin éventuel de formation : diffusée ALL Esc/Gp et listing centralisé chez Adjt BERTRAND Yves pour envoi à DGMR.</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a:t>
                      </a: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kern="1200" cap="none" normalizeH="0" baseline="0" dirty="0" smtClean="0">
                          <a:ln>
                            <a:noFill/>
                          </a:ln>
                          <a:solidFill>
                            <a:srgbClr val="000018"/>
                          </a:solidFill>
                          <a:effectLst/>
                          <a:latin typeface="+mn-lt"/>
                          <a:ea typeface="+mn-ea"/>
                          <a:cs typeface="+mn-cs"/>
                          <a:sym typeface="Zapf Dingbats"/>
                        </a:rPr>
                        <a:t>T</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17</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12063357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20-2W-08</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287798836"/>
              </p:ext>
            </p:extLst>
          </p:nvPr>
        </p:nvGraphicFramePr>
        <p:xfrm>
          <a:off x="107503" y="1417639"/>
          <a:ext cx="8928994" cy="493871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20-2W-08 – Rapport ILE </a:t>
                      </a:r>
                      <a:r>
                        <a:rPr kumimoji="0" lang="fr-BE" sz="1400" b="0" i="0" u="none" strike="noStrike" kern="1200" cap="none" normalizeH="0" baseline="0" dirty="0" smtClean="0">
                          <a:ln>
                            <a:noFill/>
                          </a:ln>
                          <a:solidFill>
                            <a:srgbClr val="000018"/>
                          </a:solidFill>
                          <a:effectLst/>
                          <a:latin typeface="+mn-lt"/>
                          <a:ea typeface="+mn-ea"/>
                          <a:cs typeface="+mn-cs"/>
                          <a:hlinkClick r:id="rId3"/>
                        </a:rPr>
                        <a:t>19-50289935</a:t>
                      </a:r>
                      <a:endParaRPr kumimoji="0" lang="fr-BE" sz="1400" b="0" i="0" u="none" strike="noStrike" kern="1200" cap="none" normalizeH="0" baseline="0" dirty="0" smtClean="0">
                        <a:ln>
                          <a:noFill/>
                        </a:ln>
                        <a:solidFill>
                          <a:srgbClr val="000018"/>
                        </a:solidFill>
                        <a:effectLst/>
                        <a:latin typeface="+mn-lt"/>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Suivre les points d’amélioration suite à l’inspection ILE du 22 Oct 19</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Analyser et exploiter le rapport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Déterminer les points où une amélioration peut être apportée par les moyens locaux</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 SLPPT, Infra</a:t>
                      </a:r>
                      <a:br>
                        <a:rPr kumimoji="0" lang="fr-BE" sz="1400" b="0" i="0" u="none" strike="noStrike" kern="1200" cap="none" normalizeH="0" baseline="0" dirty="0" smtClean="0">
                          <a:ln>
                            <a:noFill/>
                          </a:ln>
                          <a:solidFill>
                            <a:srgbClr val="000018"/>
                          </a:solidFill>
                          <a:effectLst/>
                          <a:latin typeface="+mn-lt"/>
                          <a:ea typeface="+mn-ea"/>
                          <a:cs typeface="+mn-cs"/>
                        </a:rPr>
                      </a:br>
                      <a:r>
                        <a:rPr kumimoji="0" lang="fr-BE" sz="1400" b="0" i="0" u="none" strike="noStrike" kern="1200" cap="none" normalizeH="0" baseline="0" dirty="0" smtClean="0">
                          <a:ln>
                            <a:noFill/>
                          </a:ln>
                          <a:solidFill>
                            <a:srgbClr val="000018"/>
                          </a:solidFill>
                          <a:effectLst/>
                          <a:latin typeface="+mn-lt"/>
                          <a:ea typeface="+mn-ea"/>
                          <a:cs typeface="+mn-cs"/>
                        </a:rPr>
                        <a:t/>
                      </a:r>
                      <a:br>
                        <a:rPr kumimoji="0" lang="fr-BE" sz="1400" b="0" i="0" u="none" strike="noStrike" kern="1200" cap="none" normalizeH="0" baseline="0" dirty="0" smtClean="0">
                          <a:ln>
                            <a:noFill/>
                          </a:ln>
                          <a:solidFill>
                            <a:srgbClr val="000018"/>
                          </a:solidFill>
                          <a:effectLst/>
                          <a:latin typeface="+mn-lt"/>
                          <a:ea typeface="+mn-ea"/>
                          <a:cs typeface="+mn-cs"/>
                        </a:rPr>
                      </a:br>
                      <a:r>
                        <a:rPr kumimoji="0" lang="fr-BE" sz="1400" b="0" i="0" u="none" strike="noStrike" kern="1200" cap="none" normalizeH="0" baseline="0" dirty="0" smtClean="0">
                          <a:ln>
                            <a:noFill/>
                          </a:ln>
                          <a:solidFill>
                            <a:srgbClr val="000018"/>
                          </a:solidFill>
                          <a:effectLst/>
                          <a:latin typeface="+mn-lt"/>
                          <a:ea typeface="+mn-ea"/>
                          <a:cs typeface="+mn-cs"/>
                        </a:rPr>
                        <a:t>Rapports sur N:\Drive : </a:t>
                      </a:r>
                      <a:r>
                        <a:rPr kumimoji="0" lang="fr-BE" sz="1400" b="0" i="0" u="none" strike="noStrike" kern="1200" cap="none" normalizeH="0" baseline="0" dirty="0" smtClean="0">
                          <a:ln>
                            <a:noFill/>
                          </a:ln>
                          <a:solidFill>
                            <a:srgbClr val="000018"/>
                          </a:solidFill>
                          <a:effectLst/>
                          <a:latin typeface="+mn-lt"/>
                          <a:ea typeface="+mn-ea"/>
                          <a:cs typeface="+mn-cs"/>
                          <a:hlinkClick r:id="rId4" action="ppaction://hlinkfile"/>
                        </a:rPr>
                        <a:t>N:\FLS\00.COMMON\08.BIEN-ETRE\07.SLPPT\Suivi actions ILE</a:t>
                      </a: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hlinkClick r:id="rId5" action="ppaction://hlinkfile"/>
                        </a:rPr>
                        <a:t>Fichier de suivi</a:t>
                      </a:r>
                      <a:r>
                        <a:rPr kumimoji="0" lang="fr-BE" sz="1400" b="0" i="0" u="none" strike="noStrike" kern="1200" cap="none" normalizeH="0" baseline="0" dirty="0" smtClean="0">
                          <a:ln>
                            <a:noFill/>
                          </a:ln>
                          <a:solidFill>
                            <a:srgbClr val="000018"/>
                          </a:solidFill>
                          <a:effectLst/>
                          <a:latin typeface="+mn-lt"/>
                          <a:ea typeface="+mn-ea"/>
                          <a:cs typeface="+mn-cs"/>
                        </a:rPr>
                        <a:t> des actions items</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 SLPPT, Infra, AMT</a:t>
                      </a: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kern="1200" cap="none" normalizeH="0" baseline="0" dirty="0" smtClean="0">
                          <a:ln>
                            <a:noFill/>
                          </a:ln>
                          <a:solidFill>
                            <a:srgbClr val="000018"/>
                          </a:solidFill>
                          <a:effectLst/>
                          <a:latin typeface="+mn-lt"/>
                          <a:ea typeface="+mn-ea"/>
                          <a:cs typeface="+mn-cs"/>
                          <a:sym typeface="Zapf Dingbats"/>
                        </a:rPr>
                        <a:t>EC</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18</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29033889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PsySoc</a:t>
            </a:r>
            <a:endParaRPr lang="fr-BE" dirty="0"/>
          </a:p>
        </p:txBody>
      </p:sp>
      <p:sp>
        <p:nvSpPr>
          <p:cNvPr id="3" name="Content Placeholder 2"/>
          <p:cNvSpPr>
            <a:spLocks noGrp="1"/>
          </p:cNvSpPr>
          <p:nvPr>
            <p:ph idx="1"/>
          </p:nvPr>
        </p:nvSpPr>
        <p:spPr/>
        <p:txBody>
          <a:bodyPr/>
          <a:lstStyle/>
          <a:p>
            <a:r>
              <a:rPr lang="fr-BE" u="sng" dirty="0" smtClean="0">
                <a:solidFill>
                  <a:srgbClr val="FF0000"/>
                </a:solidFill>
              </a:rPr>
              <a:t>En rouge</a:t>
            </a:r>
            <a:r>
              <a:rPr lang="fr-BE" dirty="0" smtClean="0"/>
              <a:t> : modifications depuis le dernier CCB (si nécessaire)</a:t>
            </a:r>
            <a:endParaRPr lang="fr-BE" dirty="0"/>
          </a:p>
        </p:txBody>
      </p:sp>
      <p:sp>
        <p:nvSpPr>
          <p:cNvPr id="4" name="Slide Number Placeholder 3"/>
          <p:cNvSpPr>
            <a:spLocks noGrp="1"/>
          </p:cNvSpPr>
          <p:nvPr>
            <p:ph type="sldNum" sz="quarter" idx="12"/>
          </p:nvPr>
        </p:nvSpPr>
        <p:spPr/>
        <p:txBody>
          <a:bodyPr/>
          <a:lstStyle/>
          <a:p>
            <a:fld id="{8CC28852-9865-425A-AD48-1BA01D57BEBA}" type="slidenum">
              <a:rPr lang="fr-BE" smtClean="0"/>
              <a:t>19</a:t>
            </a:fld>
            <a:endParaRPr lang="fr-BE"/>
          </a:p>
        </p:txBody>
      </p:sp>
    </p:spTree>
    <p:extLst>
      <p:ext uri="{BB962C8B-B14F-4D97-AF65-F5344CB8AC3E}">
        <p14:creationId xmlns:p14="http://schemas.microsoft.com/office/powerpoint/2010/main" val="24223562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a:t>
            </a:r>
            <a:endParaRPr lang="fr-BE" dirty="0"/>
          </a:p>
        </p:txBody>
      </p:sp>
      <p:sp>
        <p:nvSpPr>
          <p:cNvPr id="3" name="Content Placeholder 2"/>
          <p:cNvSpPr>
            <a:spLocks noGrp="1"/>
          </p:cNvSpPr>
          <p:nvPr>
            <p:ph idx="1"/>
          </p:nvPr>
        </p:nvSpPr>
        <p:spPr/>
        <p:txBody>
          <a:bodyPr/>
          <a:lstStyle/>
          <a:p>
            <a:r>
              <a:rPr lang="fr-BE" dirty="0" smtClean="0"/>
              <a:t>Ref : Plan global de prévention de la Défense 2019-2023 (Plan annuel d’action 2020 du 07 Nov </a:t>
            </a:r>
            <a:r>
              <a:rPr lang="fr-BE" dirty="0"/>
              <a:t>2019 </a:t>
            </a:r>
            <a:r>
              <a:rPr lang="fr-BE" dirty="0" smtClean="0"/>
              <a:t>et approuvé </a:t>
            </a:r>
            <a:r>
              <a:rPr lang="fr-BE" dirty="0"/>
              <a:t>par le CHOD le 05 Dec </a:t>
            </a:r>
            <a:r>
              <a:rPr lang="fr-BE" dirty="0" smtClean="0"/>
              <a:t>19 sous le DocId </a:t>
            </a:r>
            <a:r>
              <a:rPr lang="fr-BE" dirty="0">
                <a:hlinkClick r:id="rId2"/>
              </a:rPr>
              <a:t>19-50274690</a:t>
            </a:r>
            <a:r>
              <a:rPr lang="fr-BE" dirty="0" smtClean="0"/>
              <a:t>)</a:t>
            </a:r>
          </a:p>
        </p:txBody>
      </p:sp>
      <p:sp>
        <p:nvSpPr>
          <p:cNvPr id="4" name="Slide Number Placeholder 3"/>
          <p:cNvSpPr>
            <a:spLocks noGrp="1"/>
          </p:cNvSpPr>
          <p:nvPr>
            <p:ph type="sldNum" sz="quarter" idx="12"/>
          </p:nvPr>
        </p:nvSpPr>
        <p:spPr/>
        <p:txBody>
          <a:bodyPr/>
          <a:lstStyle/>
          <a:p>
            <a:fld id="{8CC28852-9865-425A-AD48-1BA01D57BEBA}" type="slidenum">
              <a:rPr lang="fr-BE" smtClean="0"/>
              <a:t>2</a:t>
            </a:fld>
            <a:endParaRPr lang="fr-BE"/>
          </a:p>
        </p:txBody>
      </p:sp>
    </p:spTree>
    <p:extLst>
      <p:ext uri="{BB962C8B-B14F-4D97-AF65-F5344CB8AC3E}">
        <p14:creationId xmlns:p14="http://schemas.microsoft.com/office/powerpoint/2010/main" val="42104307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PsySoc – 20-PS-01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37889535"/>
              </p:ext>
            </p:extLst>
          </p:nvPr>
        </p:nvGraphicFramePr>
        <p:xfrm>
          <a:off x="107503" y="1417639"/>
          <a:ext cx="8928994" cy="493871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400" b="0" i="0" u="none" strike="noStrike" kern="1200" cap="none" normalizeH="0" baseline="0" noProof="0" dirty="0" smtClean="0">
                          <a:ln>
                            <a:noFill/>
                          </a:ln>
                          <a:solidFill>
                            <a:srgbClr val="000018"/>
                          </a:solidFill>
                          <a:effectLst/>
                          <a:latin typeface="+mn-lt"/>
                          <a:ea typeface="+mn-ea"/>
                          <a:cs typeface="+mn-cs"/>
                        </a:rPr>
                        <a:t>20-PS-01 - Présentation de l’appui psychosocial (PsySoc)</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400" b="0" i="0" u="none" strike="noStrike" kern="1200" cap="none" normalizeH="0" baseline="0" noProof="0" dirty="0" smtClean="0">
                          <a:ln>
                            <a:noFill/>
                          </a:ln>
                          <a:solidFill>
                            <a:srgbClr val="000018"/>
                          </a:solidFill>
                          <a:effectLst/>
                          <a:latin typeface="+mn-lt"/>
                          <a:ea typeface="+mn-ea"/>
                          <a:cs typeface="+mn-cs"/>
                        </a:rPr>
                        <a:t>Se faire connaître, expliquer nos mandats</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400" b="0" i="0" u="none" strike="noStrike" kern="1200" cap="none" normalizeH="0" baseline="0" noProof="0" dirty="0" smtClean="0">
                          <a:ln>
                            <a:noFill/>
                          </a:ln>
                          <a:solidFill>
                            <a:srgbClr val="000018"/>
                          </a:solidFill>
                          <a:effectLst/>
                          <a:latin typeface="+mn-lt"/>
                          <a:ea typeface="+mn-ea"/>
                          <a:cs typeface="+mn-cs"/>
                        </a:rPr>
                        <a:t>Diffusion de l’info au moyen de différents vecteurs (affiches, SHP,…)</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400" b="0" i="0" u="none" strike="noStrike" kern="1200" cap="none" normalizeH="0" baseline="0" noProof="0" dirty="0" smtClean="0">
                          <a:ln>
                            <a:noFill/>
                          </a:ln>
                          <a:solidFill>
                            <a:srgbClr val="000018"/>
                          </a:solidFill>
                          <a:effectLst/>
                          <a:latin typeface="+mn-lt"/>
                          <a:ea typeface="+mn-ea"/>
                          <a:cs typeface="+mn-cs"/>
                        </a:rPr>
                        <a:t>Publication (Prospectus et SharePoint)</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400" b="0" i="0" u="none" strike="noStrike" kern="1200" cap="none" normalizeH="0" baseline="0" noProof="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400" b="0" i="0" u="none" strike="noStrike" kern="1200" cap="none" normalizeH="0" baseline="0" noProof="0" dirty="0" smtClean="0">
                          <a:ln>
                            <a:noFill/>
                          </a:ln>
                          <a:solidFill>
                            <a:srgbClr val="FF0000"/>
                          </a:solidFill>
                          <a:effectLst/>
                          <a:latin typeface="+mn-lt"/>
                          <a:ea typeface="+mn-ea"/>
                          <a:cs typeface="+mn-cs"/>
                        </a:rPr>
                        <a:t>23 Jun 20 : Flyers réceptionnés et placés à l’AMT.</a:t>
                      </a: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400" b="0" i="0" u="none" strike="noStrike" kern="1200" cap="none" normalizeH="0" baseline="0" noProof="0" dirty="0" smtClean="0">
                          <a:ln>
                            <a:noFill/>
                          </a:ln>
                          <a:solidFill>
                            <a:srgbClr val="FF0000"/>
                          </a:solidFill>
                          <a:effectLst/>
                          <a:latin typeface="+mn-lt"/>
                          <a:ea typeface="+mn-ea"/>
                          <a:cs typeface="+mn-cs"/>
                        </a:rPr>
                        <a:t>La mise à disposition en différents endroits de la base devrait être effective NLT 15 Jul</a:t>
                      </a:r>
                      <a:r>
                        <a:rPr kumimoji="0" lang="fr-BE" sz="1400" b="0" i="0" u="none" strike="noStrike" kern="1200" cap="none" normalizeH="0" baseline="0" noProof="0" dirty="0" smtClean="0">
                          <a:ln>
                            <a:noFill/>
                          </a:ln>
                          <a:solidFill>
                            <a:srgbClr val="000018"/>
                          </a:solidFill>
                          <a:effectLst/>
                          <a:latin typeface="+mn-lt"/>
                          <a:ea typeface="+mn-ea"/>
                          <a:cs typeface="+mn-cs"/>
                        </a:rPr>
                        <a:t>.</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400" b="0" i="0" u="none" strike="noStrike" kern="1200" cap="none" normalizeH="0" baseline="0" noProof="0" dirty="0" smtClean="0">
                          <a:ln>
                            <a:noFill/>
                          </a:ln>
                          <a:solidFill>
                            <a:srgbClr val="000018"/>
                          </a:solidFill>
                          <a:effectLst/>
                          <a:latin typeface="+mn-lt"/>
                          <a:ea typeface="+mn-ea"/>
                          <a:cs typeface="+mn-cs"/>
                        </a:rPr>
                        <a:t>Personnes de Confiance locales (PC </a:t>
                      </a:r>
                      <a:r>
                        <a:rPr kumimoji="0" lang="fr-BE" sz="1400" b="0" i="0" u="none" strike="noStrike" kern="1200" cap="none" normalizeH="0" baseline="0" noProof="0" dirty="0" err="1" smtClean="0">
                          <a:ln>
                            <a:noFill/>
                          </a:ln>
                          <a:solidFill>
                            <a:srgbClr val="000018"/>
                          </a:solidFill>
                          <a:effectLst/>
                          <a:latin typeface="+mn-lt"/>
                          <a:ea typeface="+mn-ea"/>
                          <a:cs typeface="+mn-cs"/>
                        </a:rPr>
                        <a:t>Loc</a:t>
                      </a:r>
                      <a:r>
                        <a:rPr kumimoji="0" lang="fr-BE" sz="1400" b="0" i="0" u="none" strike="noStrike" kern="1200" cap="none" normalizeH="0" baseline="0" noProof="0" dirty="0" smtClean="0">
                          <a:ln>
                            <a:noFill/>
                          </a:ln>
                          <a:solidFill>
                            <a:srgbClr val="000018"/>
                          </a:solidFill>
                          <a:effectLst/>
                          <a:latin typeface="+mn-lt"/>
                          <a:ea typeface="+mn-ea"/>
                          <a:cs typeface="+mn-cs"/>
                        </a:rPr>
                        <a:t>) Psychosocial </a:t>
                      </a:r>
                      <a:r>
                        <a:rPr kumimoji="0" lang="fr-BE" sz="1400" b="0" i="0" u="none" strike="noStrike" kern="1200" cap="none" normalizeH="0" baseline="0" noProof="0" dirty="0" err="1" smtClean="0">
                          <a:ln>
                            <a:noFill/>
                          </a:ln>
                          <a:solidFill>
                            <a:srgbClr val="000018"/>
                          </a:solidFill>
                          <a:effectLst/>
                          <a:latin typeface="+mn-lt"/>
                          <a:ea typeface="+mn-ea"/>
                          <a:cs typeface="+mn-cs"/>
                        </a:rPr>
                        <a:t>Advisor</a:t>
                      </a:r>
                      <a:r>
                        <a:rPr kumimoji="0" lang="fr-BE" sz="1400" b="0" i="0" u="none" strike="noStrike" kern="1200" cap="none" normalizeH="0" baseline="0" noProof="0" dirty="0" smtClean="0">
                          <a:ln>
                            <a:noFill/>
                          </a:ln>
                          <a:solidFill>
                            <a:srgbClr val="000018"/>
                          </a:solidFill>
                          <a:effectLst/>
                          <a:latin typeface="+mn-lt"/>
                          <a:ea typeface="+mn-ea"/>
                          <a:cs typeface="+mn-cs"/>
                        </a:rPr>
                        <a:t>-R </a:t>
                      </a:r>
                      <a:r>
                        <a:rPr kumimoji="0" lang="fr-BE" sz="1400" b="0" i="0" u="none" strike="noStrike" kern="1200" cap="none" normalizeH="0" baseline="0" noProof="0" dirty="0" err="1" smtClean="0">
                          <a:ln>
                            <a:noFill/>
                          </a:ln>
                          <a:solidFill>
                            <a:srgbClr val="000018"/>
                          </a:solidFill>
                          <a:effectLst/>
                          <a:latin typeface="+mn-lt"/>
                          <a:ea typeface="+mn-ea"/>
                          <a:cs typeface="+mn-cs"/>
                        </a:rPr>
                        <a:t>Ant</a:t>
                      </a:r>
                      <a:r>
                        <a:rPr kumimoji="0" lang="fr-BE" sz="1400" b="0" i="0" u="none" strike="noStrike" kern="1200" cap="none" normalizeH="0" baseline="0" noProof="0" dirty="0" smtClean="0">
                          <a:ln>
                            <a:noFill/>
                          </a:ln>
                          <a:solidFill>
                            <a:srgbClr val="000018"/>
                          </a:solidFill>
                          <a:effectLst/>
                          <a:latin typeface="+mn-lt"/>
                          <a:ea typeface="+mn-ea"/>
                          <a:cs typeface="+mn-cs"/>
                        </a:rPr>
                        <a:t> FLO (PSA-R </a:t>
                      </a:r>
                      <a:r>
                        <a:rPr kumimoji="0" lang="fr-BE" sz="1400" b="0" i="0" u="none" strike="noStrike" kern="1200" cap="none" normalizeH="0" baseline="0" noProof="0" dirty="0" err="1" smtClean="0">
                          <a:ln>
                            <a:noFill/>
                          </a:ln>
                          <a:solidFill>
                            <a:srgbClr val="000018"/>
                          </a:solidFill>
                          <a:effectLst/>
                          <a:latin typeface="+mn-lt"/>
                          <a:ea typeface="+mn-ea"/>
                          <a:cs typeface="+mn-cs"/>
                        </a:rPr>
                        <a:t>Ant</a:t>
                      </a:r>
                      <a:r>
                        <a:rPr kumimoji="0" lang="fr-BE" sz="1400" b="0" i="0" u="none" strike="noStrike" kern="1200" cap="none" normalizeH="0" baseline="0" noProof="0" dirty="0" smtClean="0">
                          <a:ln>
                            <a:noFill/>
                          </a:ln>
                          <a:solidFill>
                            <a:srgbClr val="000018"/>
                          </a:solidFill>
                          <a:effectLst/>
                          <a:latin typeface="+mn-lt"/>
                          <a:ea typeface="+mn-ea"/>
                          <a:cs typeface="+mn-cs"/>
                        </a:rPr>
                        <a:t> FLO)</a:t>
                      </a: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noProof="0" dirty="0" smtClean="0">
                          <a:ln>
                            <a:noFill/>
                          </a:ln>
                          <a:solidFill>
                            <a:srgbClr val="000018"/>
                          </a:solidFill>
                          <a:effectLst/>
                          <a:latin typeface="+mn-lt"/>
                          <a:ea typeface="+mn-ea"/>
                          <a:cs typeface="+mn-cs"/>
                        </a:rPr>
                        <a:t>EC</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20</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9027914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PsySoc – 20-PS-02</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044557854"/>
              </p:ext>
            </p:extLst>
          </p:nvPr>
        </p:nvGraphicFramePr>
        <p:xfrm>
          <a:off x="107503" y="1417639"/>
          <a:ext cx="8928994" cy="493871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a:spcAft>
                          <a:spcPts val="0"/>
                        </a:spcAft>
                      </a:pPr>
                      <a:r>
                        <a:rPr lang="fr-BE" sz="1400" noProof="0" dirty="0" smtClean="0">
                          <a:solidFill>
                            <a:srgbClr val="000018"/>
                          </a:solidFill>
                          <a:effectLst/>
                          <a:latin typeface="+mn-lt"/>
                          <a:ea typeface="Calibri" panose="020F0502020204030204" pitchFamily="34" charset="0"/>
                        </a:rPr>
                        <a:t>20-PS-02 - Prévention de comportements inadaptés</a:t>
                      </a:r>
                      <a:endParaRPr lang="fr-BE" sz="1400" noProof="0" dirty="0">
                        <a:solidFill>
                          <a:srgbClr val="000018"/>
                        </a:solidFill>
                        <a:effectLst/>
                        <a:latin typeface="+mn-lt"/>
                        <a:ea typeface="Calibri" panose="020F0502020204030204" pitchFamily="34" charset="0"/>
                      </a:endParaRPr>
                    </a:p>
                  </a:txBody>
                  <a:tcPr marL="90170" marR="90170" marT="46990" marB="469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BE" sz="1400" noProof="0" dirty="0">
                          <a:solidFill>
                            <a:srgbClr val="000018"/>
                          </a:solidFill>
                          <a:effectLst/>
                          <a:latin typeface="+mn-lt"/>
                          <a:ea typeface="Calibri" panose="020F0502020204030204" pitchFamily="34" charset="0"/>
                        </a:rPr>
                        <a:t>Prévenir certains comportements inopportuns </a:t>
                      </a:r>
                      <a:r>
                        <a:rPr lang="fr-BE" sz="1400" noProof="0" dirty="0" smtClean="0">
                          <a:solidFill>
                            <a:srgbClr val="000018"/>
                          </a:solidFill>
                          <a:effectLst/>
                          <a:latin typeface="+mn-lt"/>
                          <a:ea typeface="Calibri" panose="020F0502020204030204" pitchFamily="34" charset="0"/>
                        </a:rPr>
                        <a:t>( violence,</a:t>
                      </a:r>
                      <a:r>
                        <a:rPr lang="fr-BE" sz="1400" baseline="0" noProof="0" dirty="0" smtClean="0">
                          <a:solidFill>
                            <a:srgbClr val="000018"/>
                          </a:solidFill>
                          <a:effectLst/>
                          <a:latin typeface="+mn-lt"/>
                          <a:ea typeface="Calibri" panose="020F0502020204030204" pitchFamily="34" charset="0"/>
                        </a:rPr>
                        <a:t> </a:t>
                      </a:r>
                      <a:r>
                        <a:rPr lang="fr-BE" sz="1400" noProof="0" dirty="0" smtClean="0">
                          <a:solidFill>
                            <a:srgbClr val="000018"/>
                          </a:solidFill>
                          <a:effectLst/>
                          <a:latin typeface="+mn-lt"/>
                          <a:ea typeface="Calibri" panose="020F0502020204030204" pitchFamily="34" charset="0"/>
                        </a:rPr>
                        <a:t>harcèlement sexuel et moral)</a:t>
                      </a:r>
                    </a:p>
                    <a:p>
                      <a:pPr>
                        <a:spcAft>
                          <a:spcPts val="0"/>
                        </a:spcAft>
                      </a:pPr>
                      <a:r>
                        <a:rPr lang="fr-BE" sz="1400" noProof="0" dirty="0" smtClean="0">
                          <a:solidFill>
                            <a:srgbClr val="000018"/>
                          </a:solidFill>
                          <a:effectLst/>
                          <a:latin typeface="+mn-lt"/>
                          <a:ea typeface="Calibri" panose="020F0502020204030204" pitchFamily="34" charset="0"/>
                        </a:rPr>
                        <a:t>et </a:t>
                      </a:r>
                      <a:r>
                        <a:rPr lang="fr-BE" sz="1400" noProof="0" dirty="0">
                          <a:solidFill>
                            <a:srgbClr val="000018"/>
                          </a:solidFill>
                          <a:effectLst/>
                          <a:latin typeface="+mn-lt"/>
                          <a:ea typeface="Calibri" panose="020F0502020204030204" pitchFamily="34" charset="0"/>
                        </a:rPr>
                        <a:t>conscientiser les travailleurs sur la portée de leurs actes </a:t>
                      </a:r>
                    </a:p>
                  </a:txBody>
                  <a:tcPr marL="90170" marR="90170" marT="46990" marB="46990"/>
                </a:tc>
                <a:tc>
                  <a:txBody>
                    <a:bodyPr/>
                    <a:lstStyle/>
                    <a:p>
                      <a:pPr>
                        <a:spcAft>
                          <a:spcPts val="0"/>
                        </a:spcAft>
                      </a:pPr>
                      <a:r>
                        <a:rPr lang="fr-BE" sz="1400" noProof="0" dirty="0">
                          <a:solidFill>
                            <a:srgbClr val="000018"/>
                          </a:solidFill>
                          <a:effectLst/>
                          <a:latin typeface="+mn-lt"/>
                          <a:ea typeface="Calibri" panose="020F0502020204030204" pitchFamily="34" charset="0"/>
                        </a:rPr>
                        <a:t>Créer une campagne de prévention et/ou utiliser des moyens existants. Renseigner sur aide possible.</a:t>
                      </a:r>
                    </a:p>
                  </a:txBody>
                  <a:tcPr marL="90170" marR="90170" marT="46990" marB="46990"/>
                </a:tc>
                <a:tc>
                  <a:txBody>
                    <a:bodyPr/>
                    <a:lstStyle/>
                    <a:p>
                      <a:pPr>
                        <a:spcAft>
                          <a:spcPts val="0"/>
                        </a:spcAft>
                      </a:pPr>
                      <a:r>
                        <a:rPr lang="fr-BE" sz="1400" noProof="0" dirty="0">
                          <a:solidFill>
                            <a:srgbClr val="000018"/>
                          </a:solidFill>
                          <a:effectLst/>
                          <a:latin typeface="+mn-lt"/>
                          <a:ea typeface="Calibri" panose="020F0502020204030204" pitchFamily="34" charset="0"/>
                        </a:rPr>
                        <a:t>Affiches, inserts dans brochures d’accueil, </a:t>
                      </a:r>
                      <a:r>
                        <a:rPr lang="fr-BE" sz="1400" noProof="0" dirty="0" smtClean="0">
                          <a:solidFill>
                            <a:srgbClr val="000018"/>
                          </a:solidFill>
                          <a:effectLst/>
                          <a:latin typeface="+mn-lt"/>
                          <a:ea typeface="Calibri" panose="020F0502020204030204" pitchFamily="34" charset="0"/>
                        </a:rPr>
                        <a:t>mailings</a:t>
                      </a:r>
                    </a:p>
                  </a:txBody>
                  <a:tcPr marL="90170" marR="90170" marT="46990" marB="46990"/>
                </a:tc>
                <a:tc>
                  <a:txBody>
                    <a:bodyPr/>
                    <a:lstStyle/>
                    <a:p>
                      <a:pPr>
                        <a:spcAft>
                          <a:spcPts val="0"/>
                        </a:spcAft>
                      </a:pPr>
                      <a:r>
                        <a:rPr lang="fr-BE" sz="1400" noProof="0" dirty="0" smtClean="0">
                          <a:solidFill>
                            <a:srgbClr val="000018"/>
                          </a:solidFill>
                          <a:effectLst/>
                          <a:latin typeface="+mn-lt"/>
                          <a:ea typeface="Calibri" panose="020F0502020204030204" pitchFamily="34" charset="0"/>
                        </a:rPr>
                        <a:t>LH</a:t>
                      </a:r>
                      <a:r>
                        <a:rPr lang="fr-BE" sz="1400" noProof="0" dirty="0">
                          <a:solidFill>
                            <a:srgbClr val="000018"/>
                          </a:solidFill>
                          <a:effectLst/>
                          <a:latin typeface="+mn-lt"/>
                          <a:ea typeface="Calibri" panose="020F0502020204030204" pitchFamily="34" charset="0"/>
                        </a:rPr>
                        <a:t/>
                      </a:r>
                      <a:br>
                        <a:rPr lang="fr-BE" sz="1400" noProof="0" dirty="0">
                          <a:solidFill>
                            <a:srgbClr val="000018"/>
                          </a:solidFill>
                          <a:effectLst/>
                          <a:latin typeface="+mn-lt"/>
                          <a:ea typeface="Calibri" panose="020F0502020204030204" pitchFamily="34" charset="0"/>
                        </a:rPr>
                      </a:br>
                      <a:r>
                        <a:rPr kumimoji="0" lang="fr-BE" sz="1400" b="0" i="0" u="none" strike="noStrike" kern="1200" cap="none" normalizeH="0" baseline="0" noProof="0" dirty="0" smtClean="0">
                          <a:ln>
                            <a:noFill/>
                          </a:ln>
                          <a:solidFill>
                            <a:srgbClr val="000018"/>
                          </a:solidFill>
                          <a:effectLst/>
                          <a:latin typeface="+mn-lt"/>
                          <a:ea typeface="+mn-ea"/>
                          <a:cs typeface="+mn-cs"/>
                        </a:rPr>
                        <a:t>PC </a:t>
                      </a:r>
                      <a:r>
                        <a:rPr kumimoji="0" lang="fr-BE" sz="1400" b="0" i="0" u="none" strike="noStrike" kern="1200" cap="none" normalizeH="0" baseline="0" noProof="0" dirty="0" err="1" smtClean="0">
                          <a:ln>
                            <a:noFill/>
                          </a:ln>
                          <a:solidFill>
                            <a:srgbClr val="000018"/>
                          </a:solidFill>
                          <a:effectLst/>
                          <a:latin typeface="+mn-lt"/>
                          <a:ea typeface="+mn-ea"/>
                          <a:cs typeface="+mn-cs"/>
                        </a:rPr>
                        <a:t>Loc</a:t>
                      </a:r>
                      <a:endParaRPr kumimoji="0" lang="fr-BE" sz="1400" b="0" i="0" u="none" strike="noStrike" kern="1200" cap="none" normalizeH="0" baseline="0" noProof="0" dirty="0" smtClean="0">
                        <a:ln>
                          <a:noFill/>
                        </a:ln>
                        <a:solidFill>
                          <a:srgbClr val="000018"/>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400" b="0" i="0" u="none" strike="noStrike" kern="1200" cap="none" normalizeH="0" baseline="0" noProof="0" dirty="0" smtClean="0">
                          <a:ln>
                            <a:noFill/>
                          </a:ln>
                          <a:solidFill>
                            <a:srgbClr val="000018"/>
                          </a:solidFill>
                          <a:effectLst/>
                          <a:latin typeface="+mn-lt"/>
                          <a:ea typeface="+mn-ea"/>
                          <a:cs typeface="+mn-cs"/>
                        </a:rPr>
                        <a:t>PSA-R </a:t>
                      </a:r>
                      <a:r>
                        <a:rPr kumimoji="0" lang="fr-BE" sz="1400" b="0" i="0" u="none" strike="noStrike" kern="1200" cap="none" normalizeH="0" baseline="0" noProof="0" dirty="0" err="1" smtClean="0">
                          <a:ln>
                            <a:noFill/>
                          </a:ln>
                          <a:solidFill>
                            <a:srgbClr val="000018"/>
                          </a:solidFill>
                          <a:effectLst/>
                          <a:latin typeface="+mn-lt"/>
                          <a:ea typeface="+mn-ea"/>
                          <a:cs typeface="+mn-cs"/>
                        </a:rPr>
                        <a:t>Ant</a:t>
                      </a:r>
                      <a:r>
                        <a:rPr kumimoji="0" lang="fr-BE" sz="1400" b="0" i="0" u="none" strike="noStrike" kern="1200" cap="none" normalizeH="0" baseline="0" noProof="0" dirty="0" smtClean="0">
                          <a:ln>
                            <a:noFill/>
                          </a:ln>
                          <a:solidFill>
                            <a:srgbClr val="000018"/>
                          </a:solidFill>
                          <a:effectLst/>
                          <a:latin typeface="+mn-lt"/>
                          <a:ea typeface="+mn-ea"/>
                          <a:cs typeface="+mn-cs"/>
                        </a:rPr>
                        <a:t> FLO </a:t>
                      </a:r>
                    </a:p>
                  </a:txBody>
                  <a:tcPr marL="90170" marR="90170" marT="46990" marB="469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400" b="0" i="0" u="none" strike="noStrike" kern="1200" cap="none" normalizeH="0" baseline="0" noProof="0" dirty="0" err="1" smtClean="0">
                          <a:ln>
                            <a:noFill/>
                          </a:ln>
                          <a:solidFill>
                            <a:srgbClr val="000018"/>
                          </a:solidFill>
                          <a:effectLst/>
                          <a:latin typeface="+mn-lt"/>
                          <a:ea typeface="+mn-ea"/>
                          <a:cs typeface="+mn-cs"/>
                        </a:rPr>
                        <a:t>Draft</a:t>
                      </a:r>
                      <a:endParaRPr kumimoji="0" lang="fr-BE" sz="1400" b="0" i="0" u="none" strike="noStrike" kern="1200" cap="none" normalizeH="0" baseline="0" noProof="0" dirty="0" smtClean="0">
                        <a:ln>
                          <a:noFill/>
                        </a:ln>
                        <a:solidFill>
                          <a:srgbClr val="000018"/>
                        </a:solidFill>
                        <a:effectLst/>
                        <a:latin typeface="+mn-lt"/>
                        <a:ea typeface="+mn-ea"/>
                        <a:cs typeface="+mn-cs"/>
                      </a:endParaRPr>
                    </a:p>
                  </a:txBody>
                  <a:tcPr marL="90170" marR="90170" marT="46990" marB="46990" vert="wordArtVert"/>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21</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10967702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CC28852-9865-425A-AD48-1BA01D57BEBA}" type="slidenum">
              <a:rPr lang="fr-BE" smtClean="0"/>
              <a:t>22</a:t>
            </a:fld>
            <a:endParaRPr lang="fr-BE"/>
          </a:p>
        </p:txBody>
      </p:sp>
    </p:spTree>
    <p:extLst>
      <p:ext uri="{BB962C8B-B14F-4D97-AF65-F5344CB8AC3E}">
        <p14:creationId xmlns:p14="http://schemas.microsoft.com/office/powerpoint/2010/main" val="32320669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09-HR-01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047533098"/>
              </p:ext>
            </p:extLst>
          </p:nvPr>
        </p:nvGraphicFramePr>
        <p:xfrm>
          <a:off x="457200" y="1600201"/>
          <a:ext cx="8229600" cy="4518065"/>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368152">
                  <a:extLst>
                    <a:ext uri="{9D8B030D-6E8A-4147-A177-3AD203B41FA5}">
                      <a16:colId xmlns:a16="http://schemas.microsoft.com/office/drawing/2014/main" val="1057313668"/>
                    </a:ext>
                  </a:extLst>
                </a:gridCol>
                <a:gridCol w="1584176">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573185">
                <a:tc>
                  <a:txBody>
                    <a:bodyPr/>
                    <a:lstStyle/>
                    <a:p>
                      <a:r>
                        <a:rPr lang="fr-BE" sz="1400" dirty="0" smtClean="0"/>
                        <a:t>09-HR-01 – Politique relative aux produits psychoactifs (e. a. drogues &amp; alcool)</a:t>
                      </a:r>
                    </a:p>
                  </a:txBody>
                  <a:tcPr/>
                </a:tc>
                <a:tc>
                  <a:txBody>
                    <a:bodyPr/>
                    <a:lstStyle/>
                    <a:p>
                      <a:r>
                        <a:rPr lang="fr-BE" sz="1400" dirty="0" smtClean="0"/>
                        <a:t>Prévenir/diminuer le dysfonctionnement, l’exposition à des risques plus élevés, les accidents de travail &amp; les dommages dus à la consommation </a:t>
                      </a:r>
                    </a:p>
                  </a:txBody>
                  <a:tcPr/>
                </a:tc>
                <a:tc>
                  <a:txBody>
                    <a:bodyPr/>
                    <a:lstStyle/>
                    <a:p>
                      <a:r>
                        <a:rPr lang="fr-BE" sz="1400" dirty="0" smtClean="0"/>
                        <a:t>Analyse des directives existantes</a:t>
                      </a:r>
                    </a:p>
                    <a:p>
                      <a:r>
                        <a:rPr lang="fr-BE" sz="1400" dirty="0" smtClean="0"/>
                        <a:t>Adaptation des directives diverses</a:t>
                      </a:r>
                    </a:p>
                    <a:p>
                      <a:r>
                        <a:rPr lang="fr-BE" sz="1400" dirty="0" smtClean="0"/>
                        <a:t>Concertation</a:t>
                      </a:r>
                    </a:p>
                    <a:p>
                      <a:r>
                        <a:rPr lang="fr-BE" sz="1400" dirty="0" smtClean="0"/>
                        <a:t>Communication</a:t>
                      </a:r>
                      <a:r>
                        <a:rPr lang="fr-BE" sz="1400" baseline="0" dirty="0" smtClean="0"/>
                        <a:t> et implémentation de la politique</a:t>
                      </a:r>
                    </a:p>
                    <a:p>
                      <a:r>
                        <a:rPr lang="fr-BE" sz="1400" baseline="0" dirty="0" smtClean="0"/>
                        <a:t>Evaluation de la politique</a:t>
                      </a:r>
                      <a:endParaRPr lang="fr-BE" sz="1400" dirty="0"/>
                    </a:p>
                  </a:txBody>
                  <a:tcPr/>
                </a:tc>
                <a:tc>
                  <a:txBody>
                    <a:bodyPr/>
                    <a:lstStyle/>
                    <a:p>
                      <a:r>
                        <a:rPr lang="fr-BE" sz="1400" dirty="0" smtClean="0"/>
                        <a:t>Voir Par 4.a.(5) de la directive </a:t>
                      </a:r>
                      <a:r>
                        <a:rPr lang="fr-BE" sz="1400" dirty="0" smtClean="0">
                          <a:hlinkClick r:id="rId3"/>
                        </a:rPr>
                        <a:t>ACWB-SPS-WRKPR-009</a:t>
                      </a:r>
                      <a:endParaRPr lang="fr-BE" sz="1400" dirty="0"/>
                    </a:p>
                  </a:txBody>
                  <a:tcPr/>
                </a:tc>
                <a:tc>
                  <a:txBody>
                    <a:bodyPr/>
                    <a:lstStyle/>
                    <a:p>
                      <a:r>
                        <a:rPr lang="fr-BE" sz="1400" dirty="0" smtClean="0"/>
                        <a:t>Cel AMT</a:t>
                      </a:r>
                    </a:p>
                    <a:p>
                      <a:r>
                        <a:rPr lang="fr-BE" sz="1400" dirty="0" smtClean="0"/>
                        <a:t>Sec Police</a:t>
                      </a:r>
                      <a:endParaRPr lang="fr-BE" sz="1400" dirty="0"/>
                    </a:p>
                  </a:txBody>
                  <a:tcPr/>
                </a:tc>
                <a:tc>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3</a:t>
            </a:fld>
            <a:endParaRPr lang="fr-BE"/>
          </a:p>
        </p:txBody>
      </p:sp>
      <p:sp>
        <p:nvSpPr>
          <p:cNvPr id="7"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3439063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11-MR-01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755865846"/>
              </p:ext>
            </p:extLst>
          </p:nvPr>
        </p:nvGraphicFramePr>
        <p:xfrm>
          <a:off x="457200" y="1600201"/>
          <a:ext cx="8229600" cy="5065191"/>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573185">
                <a:tc>
                  <a:txBody>
                    <a:bodyPr/>
                    <a:lstStyle/>
                    <a:p>
                      <a:r>
                        <a:rPr lang="fr-BE" sz="1400" dirty="0" smtClean="0"/>
                        <a:t>11-MR-01 - Ateliers avec des risques spécifiques</a:t>
                      </a:r>
                    </a:p>
                  </a:txBody>
                  <a:tcPr/>
                </a:tc>
                <a:tc>
                  <a:txBody>
                    <a:bodyPr/>
                    <a:lstStyle/>
                    <a:p>
                      <a:r>
                        <a:rPr lang="fr-BE" sz="1400" dirty="0" smtClean="0"/>
                        <a:t>Avoir des ateliers conformes dans un environnement de travail sain. Fournir des documents de référence quant à la gestion de leur atelier.</a:t>
                      </a:r>
                    </a:p>
                    <a:p>
                      <a:r>
                        <a:rPr lang="fr-BE" sz="1400" dirty="0" err="1" smtClean="0"/>
                        <a:t>Prios</a:t>
                      </a:r>
                      <a:r>
                        <a:rPr lang="fr-BE" sz="1400" dirty="0" smtClean="0"/>
                        <a:t> (par DGMR): gestion par type d'atelier, guide d’utilisation par atelier, contrats pour mise en conformité</a:t>
                      </a:r>
                    </a:p>
                  </a:txBody>
                  <a:tcPr/>
                </a:tc>
                <a:tc>
                  <a:txBody>
                    <a:bodyPr/>
                    <a:lstStyle/>
                    <a:p>
                      <a:r>
                        <a:rPr lang="fr-BE" sz="1400" dirty="0" smtClean="0"/>
                        <a:t>Il est demandé :</a:t>
                      </a:r>
                    </a:p>
                    <a:p>
                      <a:r>
                        <a:rPr lang="fr-BE" sz="1400" dirty="0" smtClean="0"/>
                        <a:t>- Au Chefs de Corps et/ou Comd de Qu d’appliquer la directive dossier d’atelier pour chaque atelier avec des risques spécifiques sous sa responsabilité  (rédaction WDA et encodage ILIAS de chaque atelier)</a:t>
                      </a:r>
                    </a:p>
                    <a:p>
                      <a:r>
                        <a:rPr lang="fr-BE" sz="1400" dirty="0" smtClean="0"/>
                        <a:t>- aux Présidents des CCB de mettre ce point à l’ordre du jour des CCB pour le suivi continu des dossiers d’atelier</a:t>
                      </a:r>
                    </a:p>
                  </a:txBody>
                  <a:tcPr/>
                </a:tc>
                <a:tc>
                  <a:txBody>
                    <a:bodyPr/>
                    <a:lstStyle/>
                    <a:p>
                      <a:r>
                        <a:rPr lang="fr-BE" sz="1400" dirty="0" smtClean="0"/>
                        <a:t>Inventaire par type d’atelier (ateliers connus et reconnus) disponible sur </a:t>
                      </a:r>
                      <a:r>
                        <a:rPr lang="fr-BE" sz="1400" dirty="0" smtClean="0">
                          <a:hlinkClick r:id="rId3"/>
                        </a:rPr>
                        <a:t>SHAREPOINT Infra</a:t>
                      </a:r>
                      <a:r>
                        <a:rPr lang="fr-BE" sz="1400" dirty="0" smtClean="0"/>
                        <a:t>.  Directive dossier d’atelier (</a:t>
                      </a:r>
                      <a:r>
                        <a:rPr lang="fr-BE" sz="1400" dirty="0" smtClean="0">
                          <a:hlinkClick r:id="rId4"/>
                        </a:rPr>
                        <a:t>DGMR- SPS-DSINFR-IDXX-002</a:t>
                      </a:r>
                      <a:r>
                        <a:rPr lang="fr-BE" sz="1400" dirty="0" smtClean="0"/>
                        <a:t>) disponible sur EDir.</a:t>
                      </a:r>
                    </a:p>
                    <a:p>
                      <a:r>
                        <a:rPr lang="fr-BE" sz="1400" dirty="0" smtClean="0"/>
                        <a:t>En cas de questions, contacter le GestMat (MR C&amp;I/D/L pour l’atelier même et MR SYS-S/U/O pour les machines) afin de clarifier les choses et de remédier aux problèmes rencontrés.</a:t>
                      </a:r>
                    </a:p>
                  </a:txBody>
                  <a:tcPr/>
                </a:tc>
                <a:tc>
                  <a:txBody>
                    <a:bodyPr/>
                    <a:lstStyle/>
                    <a:p>
                      <a:r>
                        <a:rPr lang="fr-BE" sz="1400" dirty="0" smtClean="0"/>
                        <a:t>AsPrev</a:t>
                      </a:r>
                    </a:p>
                    <a:p>
                      <a:r>
                        <a:rPr lang="fr-BE" sz="1400" dirty="0" smtClean="0"/>
                        <a:t>1</a:t>
                      </a:r>
                      <a:r>
                        <a:rPr lang="fr-BE" sz="1400" baseline="30000" dirty="0" smtClean="0"/>
                        <a:t>er</a:t>
                      </a:r>
                      <a:r>
                        <a:rPr lang="fr-BE" sz="1400" dirty="0" smtClean="0"/>
                        <a:t> et 2</a:t>
                      </a:r>
                      <a:r>
                        <a:rPr lang="fr-BE" sz="1400" baseline="30000" dirty="0" smtClean="0"/>
                        <a:t>ème</a:t>
                      </a:r>
                      <a:r>
                        <a:rPr lang="fr-BE" sz="1400" dirty="0" smtClean="0"/>
                        <a:t> Ech</a:t>
                      </a:r>
                    </a:p>
                    <a:p>
                      <a:r>
                        <a:rPr lang="fr-BE" sz="1400" dirty="0" err="1" smtClean="0"/>
                        <a:t>GpM</a:t>
                      </a:r>
                      <a:endParaRPr lang="fr-BE" sz="1400" dirty="0" smtClean="0"/>
                    </a:p>
                    <a:p>
                      <a:r>
                        <a:rPr lang="fr-BE" sz="1400" dirty="0" smtClean="0">
                          <a:hlinkClick r:id="rId5"/>
                        </a:rPr>
                        <a:t>UTE</a:t>
                      </a:r>
                      <a:endParaRPr lang="fr-BE" sz="1400" dirty="0"/>
                    </a:p>
                  </a:txBody>
                  <a:tcPr/>
                </a:tc>
                <a:tc>
                  <a:txBody>
                    <a:bodyPr/>
                    <a:lstStyle/>
                    <a:p>
                      <a:pPr algn="ctr"/>
                      <a:r>
                        <a:rPr lang="fr-BE" sz="1400" dirty="0" smtClean="0"/>
                        <a:t>T</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4</a:t>
            </a:fld>
            <a:endParaRPr lang="fr-BE"/>
          </a:p>
        </p:txBody>
      </p:sp>
      <p:sp>
        <p:nvSpPr>
          <p:cNvPr id="5" name="Footer Placeholder 2"/>
          <p:cNvSpPr txBox="1">
            <a:spLocks noGrp="1"/>
          </p:cNvSpPr>
          <p:nvPr/>
        </p:nvSpPr>
        <p:spPr bwMode="auto">
          <a:xfrm>
            <a:off x="2124075" y="6536134"/>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4252745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13-WB-01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6795383"/>
              </p:ext>
            </p:extLst>
          </p:nvPr>
        </p:nvGraphicFramePr>
        <p:xfrm>
          <a:off x="457200" y="1600201"/>
          <a:ext cx="8229600" cy="4493096"/>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573185">
                <a:tc>
                  <a:txBody>
                    <a:bodyPr/>
                    <a:lstStyle/>
                    <a:p>
                      <a:r>
                        <a:rPr lang="fr-BE" sz="1400" dirty="0" smtClean="0"/>
                        <a:t>13-WB-01 – Gestion du risque fonctionnel et individuel</a:t>
                      </a:r>
                    </a:p>
                  </a:txBody>
                  <a:tcPr/>
                </a:tc>
                <a:tc>
                  <a:txBody>
                    <a:bodyPr/>
                    <a:lstStyle/>
                    <a:p>
                      <a:r>
                        <a:rPr lang="fr-BE" sz="1400" dirty="0" smtClean="0"/>
                        <a:t>Introduction des fiches de postes de travail dans la base de données</a:t>
                      </a:r>
                    </a:p>
                    <a:p>
                      <a:r>
                        <a:rPr lang="fr-BE" sz="1400" dirty="0" smtClean="0"/>
                        <a:t>Préparer la nouvelle approche au sein du Comdt SIPPT</a:t>
                      </a:r>
                    </a:p>
                  </a:txBody>
                  <a:tcPr/>
                </a:tc>
                <a:tc>
                  <a:txBody>
                    <a:bodyPr/>
                    <a:lstStyle/>
                    <a:p>
                      <a:r>
                        <a:rPr lang="fr-BE" sz="1400" dirty="0" smtClean="0"/>
                        <a:t>Actions au niveau local en fonction des communications SIPPT</a:t>
                      </a:r>
                    </a:p>
                  </a:txBody>
                  <a:tcPr/>
                </a:tc>
                <a:tc>
                  <a:txBody>
                    <a:bodyPr/>
                    <a:lstStyle/>
                    <a:p>
                      <a:r>
                        <a:rPr lang="fr-BE" sz="1400" dirty="0" smtClean="0"/>
                        <a:t>Binômes</a:t>
                      </a:r>
                      <a:r>
                        <a:rPr lang="fr-BE" sz="1400" baseline="0" dirty="0" smtClean="0"/>
                        <a:t> Médecins de Travail – Conseillers en Prévention</a:t>
                      </a:r>
                    </a:p>
                    <a:p>
                      <a:endParaRPr lang="fr-BE" sz="1400" baseline="0" dirty="0" smtClean="0"/>
                    </a:p>
                    <a:p>
                      <a:r>
                        <a:rPr lang="fr-BE" sz="1400" baseline="0" dirty="0" smtClean="0">
                          <a:solidFill>
                            <a:schemeClr val="tx1"/>
                          </a:solidFill>
                        </a:rPr>
                        <a:t>Relance 2020 aux Esc/Gp par e-mail </a:t>
                      </a:r>
                      <a:r>
                        <a:rPr lang="fr-BE" sz="1400" baseline="0" dirty="0" err="1" smtClean="0">
                          <a:solidFill>
                            <a:schemeClr val="tx1"/>
                          </a:solidFill>
                        </a:rPr>
                        <a:t>Offr</a:t>
                      </a:r>
                      <a:r>
                        <a:rPr lang="fr-BE" sz="1400" baseline="0" dirty="0" smtClean="0">
                          <a:solidFill>
                            <a:schemeClr val="tx1"/>
                          </a:solidFill>
                        </a:rPr>
                        <a:t> </a:t>
                      </a:r>
                      <a:r>
                        <a:rPr lang="fr-BE" sz="1400" baseline="0" dirty="0" err="1" smtClean="0">
                          <a:solidFill>
                            <a:schemeClr val="tx1"/>
                          </a:solidFill>
                        </a:rPr>
                        <a:t>Synth</a:t>
                      </a:r>
                      <a:r>
                        <a:rPr lang="fr-BE" sz="1400" baseline="0" dirty="0" smtClean="0">
                          <a:solidFill>
                            <a:schemeClr val="tx1"/>
                          </a:solidFill>
                        </a:rPr>
                        <a:t> du 281335 Jan 2020</a:t>
                      </a:r>
                    </a:p>
                    <a:p>
                      <a:endParaRPr lang="fr-BE" sz="1400" baseline="0" dirty="0" smtClean="0">
                        <a:solidFill>
                          <a:srgbClr val="FF0000"/>
                        </a:solidFill>
                      </a:endParaRPr>
                    </a:p>
                    <a:p>
                      <a:r>
                        <a:rPr lang="fr-BE" sz="1400" kern="1200" baseline="0" dirty="0" smtClean="0">
                          <a:solidFill>
                            <a:schemeClr val="dk1"/>
                          </a:solidFill>
                          <a:latin typeface="+mn-lt"/>
                          <a:ea typeface="+mn-ea"/>
                          <a:cs typeface="+mn-cs"/>
                          <a:hlinkClick r:id="rId3" action="ppaction://hlinkfile"/>
                        </a:rPr>
                        <a:t>Tableau</a:t>
                      </a:r>
                      <a:r>
                        <a:rPr lang="fr-BE" sz="1400" kern="1200" baseline="0" dirty="0" smtClean="0">
                          <a:solidFill>
                            <a:schemeClr val="dk1"/>
                          </a:solidFill>
                          <a:latin typeface="+mn-lt"/>
                          <a:ea typeface="+mn-ea"/>
                          <a:cs typeface="+mn-cs"/>
                        </a:rPr>
                        <a:t> de suivi du SLPPT (</a:t>
                      </a:r>
                      <a:r>
                        <a:rPr lang="fr-BE" sz="1400" baseline="0" dirty="0" smtClean="0"/>
                        <a:t>N:\FLS\00.COMMON\08.BIEN-ETRE\07.SLPPT\08.FICHE_DE_FONCTIONS)</a:t>
                      </a:r>
                      <a:endParaRPr lang="fr-BE" sz="1400" kern="1200" baseline="0" dirty="0" smtClean="0">
                        <a:solidFill>
                          <a:schemeClr val="dk1"/>
                        </a:solidFill>
                        <a:latin typeface="+mn-lt"/>
                        <a:ea typeface="+mn-ea"/>
                        <a:cs typeface="+mn-cs"/>
                      </a:endParaRPr>
                    </a:p>
                  </a:txBody>
                  <a:tcPr/>
                </a:tc>
                <a:tc>
                  <a:txBody>
                    <a:bodyPr/>
                    <a:lstStyle/>
                    <a:p>
                      <a:r>
                        <a:rPr lang="fr-BE" sz="1400" dirty="0" smtClean="0"/>
                        <a:t>AMT / SLPPT</a:t>
                      </a:r>
                      <a:endParaRPr lang="fr-BE" sz="1400" dirty="0"/>
                    </a:p>
                  </a:txBody>
                  <a:tcPr/>
                </a:tc>
                <a:tc>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5</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215140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16-WB-01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54259455"/>
              </p:ext>
            </p:extLst>
          </p:nvPr>
        </p:nvGraphicFramePr>
        <p:xfrm>
          <a:off x="457200" y="1600201"/>
          <a:ext cx="8229600" cy="4493096"/>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573185">
                <a:tc>
                  <a:txBody>
                    <a:bodyPr/>
                    <a:lstStyle/>
                    <a:p>
                      <a:r>
                        <a:rPr lang="fr-BE" sz="1400" dirty="0" smtClean="0"/>
                        <a:t>16-WB-01 – Analyse du risque de burnout au sein des Composantes</a:t>
                      </a:r>
                    </a:p>
                  </a:txBody>
                  <a:tcPr/>
                </a:tc>
                <a:tc>
                  <a:txBody>
                    <a:bodyPr/>
                    <a:lstStyle/>
                    <a:p>
                      <a:r>
                        <a:rPr lang="fr-BE" sz="1400" dirty="0" smtClean="0"/>
                        <a:t>Mettre en exergue le risque de burnout et le coupler au plan de remédiation dans le cadre de l’organisation </a:t>
                      </a:r>
                      <a:r>
                        <a:rPr lang="fr-BE" sz="1400" dirty="0" err="1" smtClean="0"/>
                        <a:t>rétrécissante</a:t>
                      </a:r>
                      <a:r>
                        <a:rPr lang="fr-BE" sz="1400" dirty="0" smtClean="0"/>
                        <a:t> et du plan de remédiation de la cellule PSMR pour la </a:t>
                      </a:r>
                      <a:r>
                        <a:rPr lang="fr-BE" sz="1400" dirty="0" err="1" smtClean="0"/>
                        <a:t>Comp</a:t>
                      </a:r>
                      <a:r>
                        <a:rPr lang="fr-BE" sz="1400" dirty="0" smtClean="0"/>
                        <a:t> Med</a:t>
                      </a:r>
                    </a:p>
                  </a:txBody>
                  <a:tcPr/>
                </a:tc>
                <a:tc>
                  <a:txBody>
                    <a:bodyPr/>
                    <a:lstStyle/>
                    <a:p>
                      <a:r>
                        <a:rPr lang="fr-BE" sz="1400" dirty="0" smtClean="0"/>
                        <a:t>Faire connaitre la définition du burnout + acteurs PsySoc + participation au plan d’action de l’organisation </a:t>
                      </a:r>
                      <a:r>
                        <a:rPr lang="fr-BE" sz="1400" dirty="0" err="1" smtClean="0"/>
                        <a:t>rétrécissante</a:t>
                      </a:r>
                      <a:endParaRPr lang="fr-BE" sz="1400" dirty="0" smtClean="0"/>
                    </a:p>
                  </a:txBody>
                  <a:tcPr/>
                </a:tc>
                <a:tc>
                  <a:txBody>
                    <a:bodyPr/>
                    <a:lstStyle/>
                    <a:p>
                      <a:r>
                        <a:rPr lang="fr-BE" sz="1400" dirty="0" smtClean="0"/>
                        <a:t>Bfg, acteurs (psycho)sociaux de la Défense, SLPPT, Pers Def et Comdt U clientes</a:t>
                      </a:r>
                    </a:p>
                  </a:txBody>
                  <a:tcPr/>
                </a:tc>
                <a:tc>
                  <a:txBody>
                    <a:bodyPr/>
                    <a:lstStyle/>
                    <a:p>
                      <a:r>
                        <a:rPr lang="fr-BE" sz="1400" dirty="0" smtClean="0"/>
                        <a:t>PC / Cel AMT</a:t>
                      </a:r>
                      <a:endParaRPr lang="fr-BE" sz="1400" dirty="0"/>
                    </a:p>
                  </a:txBody>
                  <a:tcPr/>
                </a:tc>
                <a:tc>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6</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3878811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17-MR-01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545308816"/>
              </p:ext>
            </p:extLst>
          </p:nvPr>
        </p:nvGraphicFramePr>
        <p:xfrm>
          <a:off x="457200" y="1600201"/>
          <a:ext cx="8229600" cy="4493096"/>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1191062">
                <a:tc rowSpan="3">
                  <a:txBody>
                    <a:bodyPr/>
                    <a:lstStyle/>
                    <a:p>
                      <a:r>
                        <a:rPr lang="fr-BE" sz="1400" dirty="0" smtClean="0"/>
                        <a:t>17-MR-01-Sécurité  des champs </a:t>
                      </a:r>
                      <a:r>
                        <a:rPr lang="fr-BE" sz="1400" dirty="0" err="1" smtClean="0"/>
                        <a:t>électro-magnétiques</a:t>
                      </a:r>
                      <a:endParaRPr lang="fr-BE" sz="1400" dirty="0" smtClean="0"/>
                    </a:p>
                  </a:txBody>
                  <a:tcPr/>
                </a:tc>
                <a:tc rowSpan="3">
                  <a:txBody>
                    <a:bodyPr/>
                    <a:lstStyle/>
                    <a:p>
                      <a:r>
                        <a:rPr lang="fr-BE" sz="1400" dirty="0" smtClean="0"/>
                        <a:t>Inventorier le Mat/Infra concerné</a:t>
                      </a:r>
                    </a:p>
                    <a:p>
                      <a:r>
                        <a:rPr lang="fr-BE" sz="1400" dirty="0" smtClean="0"/>
                        <a:t>Identifier le Pers à risques particuliers</a:t>
                      </a:r>
                    </a:p>
                    <a:p>
                      <a:r>
                        <a:rPr lang="fr-BE" sz="1400" dirty="0" smtClean="0"/>
                        <a:t>Evaluation des risques</a:t>
                      </a:r>
                    </a:p>
                    <a:p>
                      <a:r>
                        <a:rPr lang="fr-BE" sz="1400" dirty="0" smtClean="0"/>
                        <a:t>Ancrer la politique de gestion</a:t>
                      </a:r>
                    </a:p>
                    <a:p>
                      <a:r>
                        <a:rPr lang="fr-BE" sz="1400" dirty="0" smtClean="0"/>
                        <a:t>Implémentation de la politique</a:t>
                      </a:r>
                    </a:p>
                  </a:txBody>
                  <a:tcPr/>
                </a:tc>
                <a:tc>
                  <a:txBody>
                    <a:bodyPr/>
                    <a:lstStyle/>
                    <a:p>
                      <a:r>
                        <a:rPr lang="fr-BE" sz="1400" dirty="0" smtClean="0"/>
                        <a:t>1. Inventorier</a:t>
                      </a:r>
                    </a:p>
                  </a:txBody>
                  <a:tcPr/>
                </a:tc>
                <a:tc>
                  <a:txBody>
                    <a:bodyPr/>
                    <a:lstStyle/>
                    <a:p>
                      <a:r>
                        <a:rPr lang="fr-BE" sz="1400" dirty="0" smtClean="0"/>
                        <a:t>GestMat</a:t>
                      </a:r>
                    </a:p>
                  </a:txBody>
                  <a:tcPr/>
                </a:tc>
                <a:tc rowSpan="3">
                  <a:txBody>
                    <a:bodyPr/>
                    <a:lstStyle/>
                    <a:p>
                      <a:r>
                        <a:rPr lang="fr-BE" sz="1400" dirty="0" smtClean="0"/>
                        <a:t>AsPrev</a:t>
                      </a:r>
                      <a:endParaRPr lang="fr-BE" sz="1400" dirty="0"/>
                    </a:p>
                  </a:txBody>
                  <a:tcPr/>
                </a:tc>
                <a:tc rowSpan="3">
                  <a:txBody>
                    <a:bodyPr/>
                    <a:lstStyle/>
                    <a:p>
                      <a:pPr algn="ctr"/>
                      <a:r>
                        <a:rPr lang="fr-BE" sz="1400" dirty="0" smtClean="0"/>
                        <a:t>R</a:t>
                      </a:r>
                      <a:endParaRPr lang="fr-BE" sz="1400" dirty="0"/>
                    </a:p>
                  </a:txBody>
                  <a:tcPr/>
                </a:tc>
                <a:extLst>
                  <a:ext uri="{0D108BD9-81ED-4DB2-BD59-A6C34878D82A}">
                    <a16:rowId xmlns:a16="http://schemas.microsoft.com/office/drawing/2014/main" val="1680998661"/>
                  </a:ext>
                </a:extLst>
              </a:tr>
              <a:tr h="1191061">
                <a:tc vMerge="1">
                  <a:txBody>
                    <a:bodyPr/>
                    <a:lstStyle/>
                    <a:p>
                      <a:endParaRPr lang="fr-BE"/>
                    </a:p>
                  </a:txBody>
                  <a:tcPr/>
                </a:tc>
                <a:tc vMerge="1">
                  <a:txBody>
                    <a:bodyPr/>
                    <a:lstStyle/>
                    <a:p>
                      <a:endParaRPr lang="fr-BE"/>
                    </a:p>
                  </a:txBody>
                  <a:tcPr/>
                </a:tc>
                <a:tc>
                  <a:txBody>
                    <a:bodyPr/>
                    <a:lstStyle/>
                    <a:p>
                      <a:r>
                        <a:rPr lang="fr-BE" sz="1400" dirty="0" smtClean="0"/>
                        <a:t>2. Apprécier les risques</a:t>
                      </a:r>
                    </a:p>
                  </a:txBody>
                  <a:tcPr/>
                </a:tc>
                <a:tc>
                  <a:txBody>
                    <a:bodyPr/>
                    <a:lstStyle/>
                    <a:p>
                      <a:r>
                        <a:rPr lang="fr-BE" sz="1400" dirty="0" smtClean="0"/>
                        <a:t>SIPPT-MR &amp; ERM</a:t>
                      </a:r>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3767761273"/>
                  </a:ext>
                </a:extLst>
              </a:tr>
              <a:tr h="1191062">
                <a:tc vMerge="1">
                  <a:txBody>
                    <a:bodyPr/>
                    <a:lstStyle/>
                    <a:p>
                      <a:endParaRPr lang="fr-BE"/>
                    </a:p>
                  </a:txBody>
                  <a:tcPr/>
                </a:tc>
                <a:tc vMerge="1">
                  <a:txBody>
                    <a:bodyPr/>
                    <a:lstStyle/>
                    <a:p>
                      <a:endParaRPr lang="fr-BE"/>
                    </a:p>
                  </a:txBody>
                  <a:tcPr/>
                </a:tc>
                <a:tc>
                  <a:txBody>
                    <a:bodyPr/>
                    <a:lstStyle/>
                    <a:p>
                      <a:r>
                        <a:rPr lang="fr-BE" sz="1400" dirty="0" smtClean="0"/>
                        <a:t>3. Gestion</a:t>
                      </a:r>
                    </a:p>
                  </a:txBody>
                  <a:tcPr/>
                </a:tc>
                <a:tc>
                  <a:txBody>
                    <a:bodyPr/>
                    <a:lstStyle/>
                    <a:p>
                      <a:r>
                        <a:rPr lang="fr-BE" sz="1400" dirty="0" smtClean="0"/>
                        <a:t>GestMat &amp; Conseiller</a:t>
                      </a:r>
                      <a:r>
                        <a:rPr lang="fr-BE" sz="1400" baseline="0" dirty="0" smtClean="0"/>
                        <a:t> en Prev</a:t>
                      </a:r>
                      <a:endParaRPr lang="fr-BE" sz="1400" dirty="0" smtClean="0"/>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3873501189"/>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7</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923401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17-MR-02</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68355265"/>
              </p:ext>
            </p:extLst>
          </p:nvPr>
        </p:nvGraphicFramePr>
        <p:xfrm>
          <a:off x="0" y="1417642"/>
          <a:ext cx="9144000" cy="5365112"/>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712170">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1127602">
                <a:tc rowSpan="5">
                  <a:txBody>
                    <a:bodyPr/>
                    <a:lstStyle/>
                    <a:p>
                      <a:r>
                        <a:rPr lang="fr-BE" sz="1400" dirty="0" smtClean="0"/>
                        <a:t>17-MR-02-Sécurité des machines-outils de travail du métal</a:t>
                      </a:r>
                    </a:p>
                  </a:txBody>
                  <a:tcPr/>
                </a:tc>
                <a:tc rowSpan="5">
                  <a:txBody>
                    <a:bodyPr/>
                    <a:lstStyle/>
                    <a:p>
                      <a:r>
                        <a:rPr lang="fr-BE" sz="1400" dirty="0" smtClean="0"/>
                        <a:t>Identification des machines-outils pour travail</a:t>
                      </a:r>
                    </a:p>
                    <a:p>
                      <a:r>
                        <a:rPr lang="fr-BE" sz="1400" dirty="0" smtClean="0"/>
                        <a:t>du métal</a:t>
                      </a:r>
                    </a:p>
                    <a:p>
                      <a:endParaRPr lang="fr-BE" sz="1400" dirty="0" smtClean="0"/>
                    </a:p>
                    <a:p>
                      <a:r>
                        <a:rPr lang="fr-BE" sz="1400" dirty="0" smtClean="0"/>
                        <a:t>Evaluation des non-conformités</a:t>
                      </a:r>
                    </a:p>
                    <a:p>
                      <a:endParaRPr lang="fr-BE" sz="1400" dirty="0" smtClean="0"/>
                    </a:p>
                    <a:p>
                      <a:r>
                        <a:rPr lang="fr-BE" sz="1400" dirty="0" smtClean="0"/>
                        <a:t>Actions correctives</a:t>
                      </a:r>
                    </a:p>
                  </a:txBody>
                  <a:tcPr/>
                </a:tc>
                <a:tc>
                  <a:txBody>
                    <a:bodyPr/>
                    <a:lstStyle/>
                    <a:p>
                      <a:r>
                        <a:rPr lang="fr-BE" sz="1400" dirty="0" smtClean="0"/>
                        <a:t>Inventorier les machines-outils pour travail du métal par les U selon les Dir du Gest Mat</a:t>
                      </a:r>
                    </a:p>
                  </a:txBody>
                  <a:tcPr/>
                </a:tc>
                <a:tc>
                  <a:txBody>
                    <a:bodyPr/>
                    <a:lstStyle/>
                    <a:p>
                      <a:r>
                        <a:rPr lang="fr-BE" sz="1400" dirty="0" smtClean="0"/>
                        <a:t>S4/Mag sur base de l’inventaire de base du GestMat (généré via Q&amp;R-</a:t>
                      </a:r>
                      <a:r>
                        <a:rPr lang="fr-BE" sz="1400" dirty="0" err="1" smtClean="0"/>
                        <a:t>tools</a:t>
                      </a:r>
                      <a:r>
                        <a:rPr lang="fr-BE" sz="1400" dirty="0" smtClean="0"/>
                        <a:t> ILIAS)</a:t>
                      </a:r>
                    </a:p>
                    <a:p>
                      <a:endParaRPr lang="fr-BE" sz="1400" dirty="0" smtClean="0"/>
                    </a:p>
                  </a:txBody>
                  <a:tcPr/>
                </a:tc>
                <a:tc>
                  <a:txBody>
                    <a:bodyPr/>
                    <a:lstStyle/>
                    <a:p>
                      <a:pPr marL="0" algn="l" defTabSz="914400" rtl="0" eaLnBrk="1" latinLnBrk="0" hangingPunct="1"/>
                      <a:r>
                        <a:rPr lang="fr-BE" sz="1400" kern="1200" dirty="0" smtClean="0">
                          <a:solidFill>
                            <a:schemeClr val="dk1"/>
                          </a:solidFill>
                          <a:latin typeface="+mn-lt"/>
                          <a:ea typeface="+mn-ea"/>
                          <a:cs typeface="+mn-cs"/>
                        </a:rPr>
                        <a:t>IED</a:t>
                      </a:r>
                      <a:endParaRPr lang="fr-BE" sz="1400" kern="1200" dirty="0">
                        <a:solidFill>
                          <a:schemeClr val="dk1"/>
                        </a:solidFill>
                        <a:latin typeface="+mn-lt"/>
                        <a:ea typeface="+mn-ea"/>
                        <a:cs typeface="+mn-cs"/>
                      </a:endParaRPr>
                    </a:p>
                  </a:txBody>
                  <a:tcPr/>
                </a:tc>
                <a:tc rowSpan="5">
                  <a:txBody>
                    <a:bodyPr/>
                    <a:lstStyle/>
                    <a:p>
                      <a:pPr algn="ctr"/>
                      <a:r>
                        <a:rPr lang="fr-BE" sz="1400" dirty="0" smtClean="0"/>
                        <a:t>T</a:t>
                      </a:r>
                      <a:endParaRPr lang="fr-BE" sz="1400" dirty="0"/>
                    </a:p>
                  </a:txBody>
                  <a:tcPr/>
                </a:tc>
                <a:extLst>
                  <a:ext uri="{0D108BD9-81ED-4DB2-BD59-A6C34878D82A}">
                    <a16:rowId xmlns:a16="http://schemas.microsoft.com/office/drawing/2014/main" val="1680998661"/>
                  </a:ext>
                </a:extLst>
              </a:tr>
              <a:tr h="712170">
                <a:tc vMerge="1">
                  <a:txBody>
                    <a:bodyPr/>
                    <a:lstStyle/>
                    <a:p>
                      <a:endParaRPr lang="fr-BE"/>
                    </a:p>
                  </a:txBody>
                  <a:tcPr/>
                </a:tc>
                <a:tc vMerge="1">
                  <a:txBody>
                    <a:bodyPr/>
                    <a:lstStyle/>
                    <a:p>
                      <a:endParaRPr lang="fr-BE"/>
                    </a:p>
                  </a:txBody>
                  <a:tcPr/>
                </a:tc>
                <a:tc>
                  <a:txBody>
                    <a:bodyPr/>
                    <a:lstStyle/>
                    <a:p>
                      <a:r>
                        <a:rPr lang="fr-BE" sz="1400" dirty="0" smtClean="0"/>
                        <a:t>Etablir et mettre à disposition les rapports de mise en service</a:t>
                      </a:r>
                    </a:p>
                  </a:txBody>
                  <a:tcPr/>
                </a:tc>
                <a:tc>
                  <a:txBody>
                    <a:bodyPr/>
                    <a:lstStyle/>
                    <a:p>
                      <a:r>
                        <a:rPr lang="fr-BE" sz="1400" dirty="0" smtClean="0"/>
                        <a:t>Conseillers en prévention</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IED</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2144478797"/>
                  </a:ext>
                </a:extLst>
              </a:tr>
              <a:tr h="919886">
                <a:tc vMerge="1">
                  <a:txBody>
                    <a:bodyPr/>
                    <a:lstStyle/>
                    <a:p>
                      <a:endParaRPr lang="fr-BE"/>
                    </a:p>
                  </a:txBody>
                  <a:tcPr/>
                </a:tc>
                <a:tc vMerge="1">
                  <a:txBody>
                    <a:bodyPr/>
                    <a:lstStyle/>
                    <a:p>
                      <a:endParaRPr lang="fr-BE"/>
                    </a:p>
                  </a:txBody>
                  <a:tcPr/>
                </a:tc>
                <a:tc>
                  <a:txBody>
                    <a:bodyPr/>
                    <a:lstStyle/>
                    <a:p>
                      <a:r>
                        <a:rPr lang="fr-BE" sz="1400" dirty="0" smtClean="0"/>
                        <a:t>Effectuer les analyses de risques éventuelles et évaluer les facteurs environnementaux</a:t>
                      </a:r>
                    </a:p>
                  </a:txBody>
                  <a:tcPr/>
                </a:tc>
                <a:tc>
                  <a:txBody>
                    <a:bodyPr/>
                    <a:lstStyle/>
                    <a:p>
                      <a:r>
                        <a:rPr lang="fr-BE" sz="1400" kern="1200" dirty="0" smtClean="0">
                          <a:solidFill>
                            <a:schemeClr val="dk1"/>
                          </a:solidFill>
                          <a:latin typeface="+mn-lt"/>
                          <a:ea typeface="+mn-ea"/>
                          <a:cs typeface="+mn-cs"/>
                        </a:rPr>
                        <a:t>Conseillers en prévention</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IED</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02782010"/>
                  </a:ext>
                </a:extLst>
              </a:tr>
              <a:tr h="1127602">
                <a:tc vMerge="1">
                  <a:txBody>
                    <a:bodyPr/>
                    <a:lstStyle/>
                    <a:p>
                      <a:endParaRPr lang="fr-BE"/>
                    </a:p>
                  </a:txBody>
                  <a:tcPr/>
                </a:tc>
                <a:tc vMerge="1">
                  <a:txBody>
                    <a:bodyPr/>
                    <a:lstStyle/>
                    <a:p>
                      <a:endParaRPr lang="fr-BE"/>
                    </a:p>
                  </a:txBody>
                  <a:tcPr/>
                </a:tc>
                <a:tc>
                  <a:txBody>
                    <a:bodyPr/>
                    <a:lstStyle/>
                    <a:p>
                      <a:r>
                        <a:rPr lang="fr-BE" sz="1400" dirty="0" smtClean="0"/>
                        <a:t>Formuler un avis concernant la conformité des machines et effectuer les actions conformément aux Reg en vigueur</a:t>
                      </a:r>
                    </a:p>
                  </a:txBody>
                  <a:tcPr/>
                </a:tc>
                <a:tc>
                  <a:txBody>
                    <a:bodyPr/>
                    <a:lstStyle/>
                    <a:p>
                      <a:r>
                        <a:rPr lang="fr-BE" sz="1400" kern="1200" dirty="0" smtClean="0">
                          <a:solidFill>
                            <a:schemeClr val="dk1"/>
                          </a:solidFill>
                          <a:latin typeface="+mn-lt"/>
                          <a:ea typeface="+mn-ea"/>
                          <a:cs typeface="+mn-cs"/>
                        </a:rPr>
                        <a:t>Conseillers en prévention, SIPPT-MR</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IED</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4915108"/>
                  </a:ext>
                </a:extLst>
              </a:tr>
              <a:tr h="704406">
                <a:tc vMerge="1">
                  <a:txBody>
                    <a:bodyPr/>
                    <a:lstStyle/>
                    <a:p>
                      <a:endParaRPr lang="fr-BE"/>
                    </a:p>
                  </a:txBody>
                  <a:tcPr/>
                </a:tc>
                <a:tc vMerge="1">
                  <a:txBody>
                    <a:bodyPr/>
                    <a:lstStyle/>
                    <a:p>
                      <a:endParaRPr lang="fr-BE"/>
                    </a:p>
                  </a:txBody>
                  <a:tcPr/>
                </a:tc>
                <a:tc>
                  <a:txBody>
                    <a:bodyPr/>
                    <a:lstStyle/>
                    <a:p>
                      <a:r>
                        <a:rPr lang="fr-BE" sz="1400" dirty="0" smtClean="0"/>
                        <a:t>Garantir le suivi des non-conformités constatées</a:t>
                      </a:r>
                    </a:p>
                  </a:txBody>
                  <a:tcPr/>
                </a:tc>
                <a:tc>
                  <a:txBody>
                    <a:bodyPr/>
                    <a:lstStyle/>
                    <a:p>
                      <a:r>
                        <a:rPr lang="fr-BE" sz="1400" kern="1200" dirty="0" smtClean="0">
                          <a:solidFill>
                            <a:schemeClr val="dk1"/>
                          </a:solidFill>
                          <a:latin typeface="+mn-lt"/>
                          <a:ea typeface="+mn-ea"/>
                          <a:cs typeface="+mn-cs"/>
                        </a:rPr>
                        <a:t>Comdt / Conseillers en prévention</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IED</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39087080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8</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pic>
        <p:nvPicPr>
          <p:cNvPr id="7" name="Picture 6"/>
          <p:cNvPicPr>
            <a:picLocks noChangeAspect="1"/>
          </p:cNvPicPr>
          <p:nvPr/>
        </p:nvPicPr>
        <p:blipFill>
          <a:blip r:embed="rId3"/>
          <a:stretch>
            <a:fillRect/>
          </a:stretch>
        </p:blipFill>
        <p:spPr>
          <a:xfrm>
            <a:off x="8532440" y="2564904"/>
            <a:ext cx="560853" cy="560853"/>
          </a:xfrm>
          <a:prstGeom prst="rect">
            <a:avLst/>
          </a:prstGeom>
        </p:spPr>
      </p:pic>
    </p:spTree>
    <p:extLst>
      <p:ext uri="{BB962C8B-B14F-4D97-AF65-F5344CB8AC3E}">
        <p14:creationId xmlns:p14="http://schemas.microsoft.com/office/powerpoint/2010/main" val="762939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17-WB-02</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22743045"/>
              </p:ext>
            </p:extLst>
          </p:nvPr>
        </p:nvGraphicFramePr>
        <p:xfrm>
          <a:off x="0" y="1417642"/>
          <a:ext cx="9144000" cy="5497530"/>
        </p:xfrm>
        <a:graphic>
          <a:graphicData uri="http://schemas.openxmlformats.org/drawingml/2006/table">
            <a:tbl>
              <a:tblPr firstRow="1" bandRow="1">
                <a:tableStyleId>{5C22544A-7EE6-4342-B048-85BDC9FD1C3A}</a:tableStyleId>
              </a:tblPr>
              <a:tblGrid>
                <a:gridCol w="1403648">
                  <a:extLst>
                    <a:ext uri="{9D8B030D-6E8A-4147-A177-3AD203B41FA5}">
                      <a16:colId xmlns:a16="http://schemas.microsoft.com/office/drawing/2014/main" val="1767313086"/>
                    </a:ext>
                  </a:extLst>
                </a:gridCol>
                <a:gridCol w="1316882">
                  <a:extLst>
                    <a:ext uri="{9D8B030D-6E8A-4147-A177-3AD203B41FA5}">
                      <a16:colId xmlns:a16="http://schemas.microsoft.com/office/drawing/2014/main" val="53813246"/>
                    </a:ext>
                  </a:extLst>
                </a:gridCol>
                <a:gridCol w="2411532">
                  <a:extLst>
                    <a:ext uri="{9D8B030D-6E8A-4147-A177-3AD203B41FA5}">
                      <a16:colId xmlns:a16="http://schemas.microsoft.com/office/drawing/2014/main" val="955442333"/>
                    </a:ext>
                  </a:extLst>
                </a:gridCol>
                <a:gridCol w="2104234">
                  <a:extLst>
                    <a:ext uri="{9D8B030D-6E8A-4147-A177-3AD203B41FA5}">
                      <a16:colId xmlns:a16="http://schemas.microsoft.com/office/drawing/2014/main" val="1057313668"/>
                    </a:ext>
                  </a:extLst>
                </a:gridCol>
                <a:gridCol w="1176130">
                  <a:extLst>
                    <a:ext uri="{9D8B030D-6E8A-4147-A177-3AD203B41FA5}">
                      <a16:colId xmlns:a16="http://schemas.microsoft.com/office/drawing/2014/main" val="601807185"/>
                    </a:ext>
                  </a:extLst>
                </a:gridCol>
                <a:gridCol w="731574">
                  <a:extLst>
                    <a:ext uri="{9D8B030D-6E8A-4147-A177-3AD203B41FA5}">
                      <a16:colId xmlns:a16="http://schemas.microsoft.com/office/drawing/2014/main" val="1614367321"/>
                    </a:ext>
                  </a:extLst>
                </a:gridCol>
              </a:tblGrid>
              <a:tr h="712170">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1127602">
                <a:tc rowSpan="4">
                  <a:txBody>
                    <a:bodyPr/>
                    <a:lstStyle/>
                    <a:p>
                      <a:r>
                        <a:rPr lang="fr-BE" sz="1400" dirty="0" smtClean="0"/>
                        <a:t>17-WB-02 – Implémentation nouveau fonctionnement CP PsySoc – PC</a:t>
                      </a:r>
                    </a:p>
                  </a:txBody>
                  <a:tcPr/>
                </a:tc>
                <a:tc rowSpan="4">
                  <a:txBody>
                    <a:bodyPr/>
                    <a:lstStyle/>
                    <a:p>
                      <a:r>
                        <a:rPr lang="fr-BE" sz="1400" dirty="0" smtClean="0"/>
                        <a:t>(1) Assurer l'accessibilité du conseiller en prévention &amp; aspects psychosociaux du travail et</a:t>
                      </a:r>
                    </a:p>
                    <a:p>
                      <a:r>
                        <a:rPr lang="fr-BE" sz="1400" dirty="0" smtClean="0"/>
                        <a:t>de la personne de confiance aussi bien sur le territoire belge qu’en Ops</a:t>
                      </a:r>
                    </a:p>
                    <a:p>
                      <a:r>
                        <a:rPr lang="fr-BE" sz="1400" dirty="0" smtClean="0"/>
                        <a:t>(2) Mettre en œuvre</a:t>
                      </a:r>
                      <a:r>
                        <a:rPr lang="fr-BE" sz="1400" baseline="0" dirty="0" smtClean="0"/>
                        <a:t> des </a:t>
                      </a:r>
                      <a:r>
                        <a:rPr lang="fr-BE" sz="1400" dirty="0" smtClean="0"/>
                        <a:t>analyses de risques psychosociaux aussi bien sur le territoire</a:t>
                      </a:r>
                    </a:p>
                    <a:p>
                      <a:r>
                        <a:rPr lang="fr-BE" sz="1400" dirty="0" smtClean="0"/>
                        <a:t>belge qu’en Ops</a:t>
                      </a:r>
                    </a:p>
                  </a:txBody>
                  <a:tcPr/>
                </a:tc>
                <a:tc>
                  <a:txBody>
                    <a:bodyPr/>
                    <a:lstStyle/>
                    <a:p>
                      <a:r>
                        <a:rPr lang="fr-BE" sz="1400" dirty="0" smtClean="0"/>
                        <a:t>Sélection, inscriptions aux Fmn, Mises en place au HCC + adaptation des postes de travail au niveau des antennes PsySoc</a:t>
                      </a:r>
                    </a:p>
                  </a:txBody>
                  <a:tcPr/>
                </a:tc>
                <a:tc>
                  <a:txBody>
                    <a:bodyPr/>
                    <a:lstStyle/>
                    <a:p>
                      <a:r>
                        <a:rPr lang="fr-BE" sz="1400" dirty="0" smtClean="0"/>
                        <a:t>PSA-C, PSA-R/CP PsySoc, PSA-R/PC, Gest Admin liée aux Ant en affectation dérivées</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PC</a:t>
                      </a:r>
                      <a:endParaRPr lang="fr-BE" sz="1400" kern="1200" dirty="0">
                        <a:solidFill>
                          <a:schemeClr val="dk1"/>
                        </a:solidFill>
                        <a:latin typeface="+mn-lt"/>
                        <a:ea typeface="+mn-ea"/>
                        <a:cs typeface="+mn-cs"/>
                      </a:endParaRPr>
                    </a:p>
                  </a:txBody>
                  <a:tcPr/>
                </a:tc>
                <a:tc rowSpan="4">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712170">
                <a:tc vMerge="1">
                  <a:txBody>
                    <a:bodyPr/>
                    <a:lstStyle/>
                    <a:p>
                      <a:endParaRPr lang="fr-BE"/>
                    </a:p>
                  </a:txBody>
                  <a:tcPr/>
                </a:tc>
                <a:tc vMerge="1">
                  <a:txBody>
                    <a:bodyPr/>
                    <a:lstStyle/>
                    <a:p>
                      <a:endParaRPr lang="fr-BE"/>
                    </a:p>
                  </a:txBody>
                  <a:tcPr/>
                </a:tc>
                <a:tc>
                  <a:txBody>
                    <a:bodyPr/>
                    <a:lstStyle/>
                    <a:p>
                      <a:r>
                        <a:rPr lang="fr-BE" sz="1400" dirty="0" smtClean="0"/>
                        <a:t>Participation proactives des PSA-R aux WG</a:t>
                      </a:r>
                    </a:p>
                  </a:txBody>
                  <a:tcPr/>
                </a:tc>
                <a:tc>
                  <a:txBody>
                    <a:bodyPr/>
                    <a:lstStyle/>
                    <a:p>
                      <a:r>
                        <a:rPr lang="fr-BE" sz="1400" dirty="0" smtClean="0"/>
                        <a:t>PSA-R</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PC</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2144478797"/>
                  </a:ext>
                </a:extLst>
              </a:tr>
              <a:tr h="919886">
                <a:tc vMerge="1">
                  <a:txBody>
                    <a:bodyPr/>
                    <a:lstStyle/>
                    <a:p>
                      <a:endParaRPr lang="fr-BE"/>
                    </a:p>
                  </a:txBody>
                  <a:tcPr/>
                </a:tc>
                <a:tc vMerge="1">
                  <a:txBody>
                    <a:bodyPr/>
                    <a:lstStyle/>
                    <a:p>
                      <a:endParaRPr lang="fr-BE"/>
                    </a:p>
                  </a:txBody>
                  <a:tcPr/>
                </a:tc>
                <a:tc>
                  <a:txBody>
                    <a:bodyPr/>
                    <a:lstStyle/>
                    <a:p>
                      <a:r>
                        <a:rPr lang="fr-BE" sz="1400" dirty="0" smtClean="0"/>
                        <a:t>Appliquer les directives publiées</a:t>
                      </a:r>
                    </a:p>
                  </a:txBody>
                  <a:tcPr/>
                </a:tc>
                <a:tc>
                  <a:txBody>
                    <a:bodyPr/>
                    <a:lstStyle/>
                    <a:p>
                      <a:r>
                        <a:rPr lang="fr-BE" sz="1400" kern="1200" dirty="0" smtClean="0">
                          <a:solidFill>
                            <a:schemeClr val="dk1"/>
                          </a:solidFill>
                          <a:latin typeface="+mn-lt"/>
                          <a:ea typeface="+mn-ea"/>
                          <a:cs typeface="+mn-cs"/>
                        </a:rPr>
                        <a:t>All Pers Def</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Tous</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02782010"/>
                  </a:ext>
                </a:extLst>
              </a:tr>
              <a:tr h="1832008">
                <a:tc vMerge="1">
                  <a:txBody>
                    <a:bodyPr/>
                    <a:lstStyle/>
                    <a:p>
                      <a:endParaRPr lang="fr-BE"/>
                    </a:p>
                  </a:txBody>
                  <a:tcPr/>
                </a:tc>
                <a:tc vMerge="1">
                  <a:txBody>
                    <a:bodyPr/>
                    <a:lstStyle/>
                    <a:p>
                      <a:endParaRPr lang="fr-BE"/>
                    </a:p>
                  </a:txBody>
                  <a:tcPr/>
                </a:tc>
                <a:tc>
                  <a:txBody>
                    <a:bodyPr/>
                    <a:lstStyle/>
                    <a:p>
                      <a:r>
                        <a:rPr lang="fr-BE" sz="1400" dirty="0" smtClean="0"/>
                        <a:t>Suivre les Bfg donnés au niveau local, prendre connaissance des procédures et du fonctionnement du SIPPT PsySoc à travers les communications locales (affiches, flyers, SHP, etc.)</a:t>
                      </a:r>
                    </a:p>
                  </a:txBody>
                  <a:tcPr/>
                </a:tc>
                <a:tc>
                  <a:txBody>
                    <a:bodyPr/>
                    <a:lstStyle/>
                    <a:p>
                      <a:r>
                        <a:rPr lang="fr-BE" sz="1400" kern="1200" dirty="0" smtClean="0">
                          <a:solidFill>
                            <a:schemeClr val="dk1"/>
                          </a:solidFill>
                          <a:latin typeface="+mn-lt"/>
                          <a:ea typeface="+mn-ea"/>
                          <a:cs typeface="+mn-cs"/>
                        </a:rPr>
                        <a:t>All Pers Def</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Tous</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4915108"/>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9</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3685620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A189B425AE00D48B21A3666C0D61775" ma:contentTypeVersion="0" ma:contentTypeDescription="Create a new document." ma:contentTypeScope="" ma:versionID="2b2da82a2f5f846fba32ab5dcb2b41ba">
  <xsd:schema xmlns:xsd="http://www.w3.org/2001/XMLSchema" xmlns:xs="http://www.w3.org/2001/XMLSchema" xmlns:p="http://schemas.microsoft.com/office/2006/metadata/properties" targetNamespace="http://schemas.microsoft.com/office/2006/metadata/properties" ma:root="true" ma:fieldsID="e36d1574f59776a8f2fd38f6f2e4600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Lab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79C9CC7-CB68-4812-82AC-AA88D7D0CC47}">
  <ds:schemaRefs>
    <ds:schemaRef ds:uri="http://schemas.microsoft.com/sharepoint/v3/contenttype/forms"/>
  </ds:schemaRefs>
</ds:datastoreItem>
</file>

<file path=customXml/itemProps2.xml><?xml version="1.0" encoding="utf-8"?>
<ds:datastoreItem xmlns:ds="http://schemas.openxmlformats.org/officeDocument/2006/customXml" ds:itemID="{32F5C7EF-CB09-4D61-AD11-C74BEB2E2A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0CB7859A-3F0A-4C15-8D70-F8DFB8187FC7}">
  <ds:schemaRefs>
    <ds:schemaRef ds:uri="http://purl.org/dc/elements/1.1/"/>
    <ds:schemaRef ds:uri="http://schemas.microsoft.com/office/2006/metadata/properties"/>
    <ds:schemaRef ds:uri="http://purl.org/dc/terms/"/>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959</TotalTime>
  <Words>5980</Words>
  <Application>Microsoft Office PowerPoint</Application>
  <PresentationFormat>On-screen Show (4:3)</PresentationFormat>
  <Paragraphs>531</Paragraphs>
  <Slides>22</Slides>
  <Notes>18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Courier New</vt:lpstr>
      <vt:lpstr>Wingdings</vt:lpstr>
      <vt:lpstr>Zapf Dingbats</vt:lpstr>
      <vt:lpstr>Office Theme</vt:lpstr>
      <vt:lpstr>PowerPoint Presentation</vt:lpstr>
      <vt:lpstr>Volet A</vt:lpstr>
      <vt:lpstr>Volet A – 09-HR-01</vt:lpstr>
      <vt:lpstr>Volet A – 11-MR-01</vt:lpstr>
      <vt:lpstr>Volet A – 13-WB-01</vt:lpstr>
      <vt:lpstr>Volet A – 16-WB-01</vt:lpstr>
      <vt:lpstr>Volet A – 17-MR-01</vt:lpstr>
      <vt:lpstr>Volet A – 17-MR-02</vt:lpstr>
      <vt:lpstr>Volet A – 17-WB-02</vt:lpstr>
      <vt:lpstr>Volet B</vt:lpstr>
      <vt:lpstr>Volet B – 20-2W-01</vt:lpstr>
      <vt:lpstr>Volet B – 20-2W-02</vt:lpstr>
      <vt:lpstr>Volet B – 20-2W-03</vt:lpstr>
      <vt:lpstr>Volet B – 20-2W-04</vt:lpstr>
      <vt:lpstr>Volet B – 20-2W-05</vt:lpstr>
      <vt:lpstr>Volet B – 20-2W-06</vt:lpstr>
      <vt:lpstr>Volet B – 20-2W-07</vt:lpstr>
      <vt:lpstr>Volet B – 20-2W-08</vt:lpstr>
      <vt:lpstr>Volet B / PsySoc</vt:lpstr>
      <vt:lpstr>Volet B / PsySoc – 20-PS-01</vt:lpstr>
      <vt:lpstr>Volet B / PsySoc – 20-PS-02</vt:lpstr>
      <vt:lpstr>PowerPoint Presentation</vt:lpstr>
    </vt:vector>
  </TitlesOfParts>
  <Manager>Offr Synth</Manager>
  <Company>Belgian Defense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Briefing vierge</dc:title>
  <dc:subject>Template 2 W Tac</dc:subject>
  <dc:creator>Capt d'Avi Vincent DEFLEUR</dc:creator>
  <cp:keywords>briefing, template, vierge, 2 W Tac</cp:keywords>
  <cp:lastModifiedBy>Defleur Vincent</cp:lastModifiedBy>
  <cp:revision>146</cp:revision>
  <dcterms:created xsi:type="dcterms:W3CDTF">2017-08-02T09:25:42Z</dcterms:created>
  <dcterms:modified xsi:type="dcterms:W3CDTF">2020-07-07T06:56:21Z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0x010100DA189B425AE00D48B21A3666C0D61775</vt:lpwstr>
  </property>
</Properties>
</file>