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6" r:id="rId5"/>
    <p:sldId id="291" r:id="rId6"/>
    <p:sldId id="305" r:id="rId7"/>
    <p:sldId id="307" r:id="rId8"/>
    <p:sldId id="308" r:id="rId9"/>
    <p:sldId id="269" r:id="rId10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54" autoAdjust="0"/>
    <p:restoredTop sz="72993" autoAdjust="0"/>
  </p:normalViewPr>
  <p:slideViewPr>
    <p:cSldViewPr>
      <p:cViewPr varScale="1">
        <p:scale>
          <a:sx n="57" d="100"/>
          <a:sy n="57" d="100"/>
        </p:scale>
        <p:origin x="1788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067167-E66E-4E29-B971-813E89A1F4EF}" type="datetimeFigureOut">
              <a:rPr lang="en-GB" smtClean="0"/>
              <a:t>08/05/2020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F51C14-CCCC-480A-92F0-B0B0439C1F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669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8DB1B-1AFF-455D-93BC-A11C69B6FBAB}" type="datetimeFigureOut">
              <a:rPr lang="nl-BE" smtClean="0"/>
              <a:t>08/05/2020</a:t>
            </a:fld>
            <a:endParaRPr lang="nl-B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7F9AA-8B5C-4A61-A5F7-9FC1394F4490}" type="slidenum">
              <a:rPr lang="nl-BE" smtClean="0"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802683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7F9AA-8B5C-4A61-A5F7-9FC1394F4490}" type="slidenum">
              <a:rPr lang="nl-BE" smtClean="0"/>
              <a:t>2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310713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7F9AA-8B5C-4A61-A5F7-9FC1394F4490}" type="slidenum">
              <a:rPr lang="nl-BE" smtClean="0"/>
              <a:t>3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213870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7F9AA-8B5C-4A61-A5F7-9FC1394F4490}" type="slidenum">
              <a:rPr lang="nl-BE" smtClean="0"/>
              <a:t>4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793433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7F9AA-8B5C-4A61-A5F7-9FC1394F4490}" type="slidenum">
              <a:rPr lang="nl-BE" smtClean="0"/>
              <a:t>5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9288577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7F9AA-8B5C-4A61-A5F7-9FC1394F4490}" type="slidenum">
              <a:rPr lang="nl-BE" smtClean="0"/>
              <a:t>6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2235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B3623E-E8BF-43D4-A7FF-4F66F9CC29E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0821B3-66A2-4047-9B96-C88642457DA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BE2E98-4EC0-4641-AE0B-0D73CFCBC9A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888E2A-F57A-4EC6-B92D-56CCDDF148C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DC5806-58B5-44FE-A191-0FECC851CDC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D5009E-20CB-45BF-935C-D77C60998AE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7069D-7C03-4AE8-8186-C4131910227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EC1948-BA1C-4267-9FE9-642985A9A6C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5BE4EF-8055-4164-8DB9-20EBB4090B2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88D76F-9B65-4EF8-BEAA-441A6F4198D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406CF1-C884-4D75-AD55-C2799CFDD90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C9F5EAF-096E-4193-8680-8B6F6444B2E6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133600" y="1864430"/>
            <a:ext cx="58227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nl-BE" sz="2400" b="1" dirty="0" smtClean="0">
                <a:latin typeface="Courier New" pitchFamily="49" charset="0"/>
              </a:rPr>
              <a:t>Rapport Annuel </a:t>
            </a:r>
            <a:r>
              <a:rPr lang="fr-BE" sz="2400" b="1" dirty="0" smtClean="0">
                <a:latin typeface="Courier New" pitchFamily="49" charset="0"/>
              </a:rPr>
              <a:t>Environnemental</a:t>
            </a:r>
          </a:p>
          <a:p>
            <a:pPr>
              <a:spcBef>
                <a:spcPts val="0"/>
              </a:spcBef>
            </a:pPr>
            <a:r>
              <a:rPr lang="nl-BE" sz="2400" b="1" dirty="0" smtClean="0">
                <a:latin typeface="Courier New" pitchFamily="49" charset="0"/>
              </a:rPr>
              <a:t>2019</a:t>
            </a:r>
            <a:endParaRPr lang="en-BE" sz="2400" b="1" dirty="0" smtClean="0">
              <a:latin typeface="Courier New" pitchFamily="49" charset="0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133600" y="2768289"/>
            <a:ext cx="41148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BE" dirty="0" smtClean="0">
                <a:latin typeface="Courier New" pitchFamily="49" charset="0"/>
              </a:rPr>
              <a:t>UTE Florennes</a:t>
            </a:r>
            <a:endParaRPr lang="en-BE" dirty="0" smtClean="0">
              <a:latin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nl-BE" dirty="0">
                <a:latin typeface="Courier New" pitchFamily="49" charset="0"/>
                <a:sym typeface="Wingdings" pitchFamily="2" charset="2"/>
              </a:rPr>
              <a:t>w</a:t>
            </a:r>
            <a:r>
              <a:rPr lang="en-BE" dirty="0" smtClean="0">
                <a:latin typeface="Courier New" pitchFamily="49" charset="0"/>
                <a:sym typeface="Wingdings" pitchFamily="2" charset="2"/>
              </a:rPr>
              <a:t>outer.finet@mil.be</a:t>
            </a:r>
            <a:endParaRPr lang="en-GB" dirty="0">
              <a:latin typeface="Courier New" pitchFamily="49" charset="0"/>
              <a:sym typeface="Wingdings" pitchFamily="2" charset="2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105000" y="3650744"/>
            <a:ext cx="426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nl-BE" sz="1600" dirty="0" smtClean="0">
                <a:latin typeface="Courier New" pitchFamily="49" charset="0"/>
              </a:rPr>
              <a:t>08/05/2020</a:t>
            </a:r>
            <a:endParaRPr lang="en-GB" sz="1600" dirty="0">
              <a:latin typeface="Courier New" pitchFamily="49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4680" y="2695427"/>
            <a:ext cx="1051520" cy="12918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260648"/>
            <a:ext cx="7632848" cy="1152128"/>
          </a:xfrm>
          <a:gradFill flip="none" rotWithShape="1">
            <a:gsLst>
              <a:gs pos="0">
                <a:srgbClr val="92D050">
                  <a:tint val="66000"/>
                  <a:satMod val="160000"/>
                  <a:alpha val="91000"/>
                </a:srgbClr>
              </a:gs>
              <a:gs pos="50000">
                <a:srgbClr val="92D050">
                  <a:tint val="44500"/>
                  <a:satMod val="160000"/>
                  <a:alpha val="85000"/>
                </a:srgbClr>
              </a:gs>
              <a:gs pos="100000">
                <a:srgbClr val="92D050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effectLst/>
        </p:spPr>
        <p:txBody>
          <a:bodyPr/>
          <a:lstStyle/>
          <a:p>
            <a:pPr algn="l"/>
            <a:r>
              <a:rPr lang="en-BE" sz="3600" b="1" dirty="0"/>
              <a:t>1</a:t>
            </a:r>
            <a:r>
              <a:rPr lang="en-BE" sz="3600" b="1" dirty="0" smtClean="0"/>
              <a:t>.</a:t>
            </a:r>
            <a:r>
              <a:rPr lang="nl-BE" sz="3600" b="1" dirty="0" smtClean="0"/>
              <a:t> </a:t>
            </a:r>
            <a:r>
              <a:rPr lang="fr-BE" sz="3600" b="1" dirty="0" smtClean="0"/>
              <a:t>Personnel</a:t>
            </a:r>
            <a:endParaRPr lang="fr-BE" sz="3600" b="1" dirty="0"/>
          </a:p>
        </p:txBody>
      </p:sp>
      <p:pic>
        <p:nvPicPr>
          <p:cNvPr id="1026" name="Picture 1" descr="http://units.mil.intra/sites/2WTac/PublishingImages/EnvironnementPage/VERAST-010177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06" t="10822" r="2606" b="17034"/>
          <a:stretch/>
        </p:blipFill>
        <p:spPr bwMode="auto">
          <a:xfrm>
            <a:off x="2511151" y="1700806"/>
            <a:ext cx="1330821" cy="1440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663272"/>
            <a:ext cx="1296144" cy="1369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4283968" y="2060847"/>
            <a:ext cx="2232248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000" b="1" dirty="0" smtClean="0">
                <a:solidFill>
                  <a:schemeClr val="tx1"/>
                </a:solidFill>
              </a:rPr>
              <a:t>Sep 2019</a:t>
            </a:r>
            <a:endParaRPr lang="nl-BE" sz="2000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9993" y="2411595"/>
            <a:ext cx="1069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MCED A</a:t>
            </a:r>
            <a:endParaRPr lang="nl-BE" dirty="0"/>
          </a:p>
        </p:txBody>
      </p:sp>
      <p:sp>
        <p:nvSpPr>
          <p:cNvPr id="8" name="TextBox 7"/>
          <p:cNvSpPr txBox="1"/>
          <p:nvPr/>
        </p:nvSpPr>
        <p:spPr>
          <a:xfrm>
            <a:off x="1962126" y="5897457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Antenne Florennes</a:t>
            </a:r>
            <a:endParaRPr lang="nl-BE" dirty="0"/>
          </a:p>
        </p:txBody>
      </p:sp>
      <p:pic>
        <p:nvPicPr>
          <p:cNvPr id="1028" name="Picture 4" descr="R6711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52"/>
          <a:stretch/>
        </p:blipFill>
        <p:spPr bwMode="auto">
          <a:xfrm>
            <a:off x="2411528" y="4226894"/>
            <a:ext cx="1330821" cy="164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23728" y="3209358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Cdt Sylvain VERAST</a:t>
            </a:r>
            <a:endParaRPr lang="nl-BE" dirty="0"/>
          </a:p>
        </p:txBody>
      </p:sp>
      <p:sp>
        <p:nvSpPr>
          <p:cNvPr id="11" name="TextBox 10"/>
          <p:cNvSpPr txBox="1"/>
          <p:nvPr/>
        </p:nvSpPr>
        <p:spPr>
          <a:xfrm>
            <a:off x="6571074" y="3070858"/>
            <a:ext cx="2249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Cdt Wouter FINET</a:t>
            </a:r>
          </a:p>
          <a:p>
            <a:r>
              <a:rPr lang="nl-BE" dirty="0" smtClean="0"/>
              <a:t>(Cumul ACOS O&amp;T)</a:t>
            </a:r>
            <a:endParaRPr lang="nl-BE" dirty="0"/>
          </a:p>
        </p:txBody>
      </p:sp>
      <p:sp>
        <p:nvSpPr>
          <p:cNvPr id="12" name="TextBox 11"/>
          <p:cNvSpPr txBox="1"/>
          <p:nvPr/>
        </p:nvSpPr>
        <p:spPr>
          <a:xfrm>
            <a:off x="1962126" y="6183123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err="1" smtClean="0"/>
              <a:t>Adjt</a:t>
            </a:r>
            <a:r>
              <a:rPr lang="nl-BE" dirty="0" smtClean="0"/>
              <a:t> Benoît LEBLANC</a:t>
            </a:r>
            <a:endParaRPr lang="nl-B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596" y="4194641"/>
            <a:ext cx="1587239" cy="158723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77233" y="4803595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MCED B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15535" y="5897457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Antenne </a:t>
            </a:r>
            <a:r>
              <a:rPr lang="nl-BE" dirty="0" err="1" smtClean="0"/>
              <a:t>Flawinne</a:t>
            </a:r>
            <a:endParaRPr lang="nl-BE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77233" y="3933056"/>
            <a:ext cx="8443239" cy="0"/>
          </a:xfrm>
          <a:prstGeom prst="line">
            <a:avLst/>
          </a:prstGeom>
          <a:ln w="762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812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6407696" y="3501008"/>
            <a:ext cx="2736304" cy="2088232"/>
            <a:chOff x="6407696" y="3576424"/>
            <a:chExt cx="2736304" cy="208823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738" t="6022" r="9332" b="6652"/>
            <a:stretch/>
          </p:blipFill>
          <p:spPr>
            <a:xfrm>
              <a:off x="6407696" y="3576424"/>
              <a:ext cx="2736304" cy="2088232"/>
            </a:xfrm>
            <a:prstGeom prst="rect">
              <a:avLst/>
            </a:prstGeom>
          </p:spPr>
        </p:pic>
        <p:sp>
          <p:nvSpPr>
            <p:cNvPr id="9" name="Oval 8"/>
            <p:cNvSpPr/>
            <p:nvPr/>
          </p:nvSpPr>
          <p:spPr>
            <a:xfrm rot="21200303">
              <a:off x="7196295" y="4568645"/>
              <a:ext cx="1061951" cy="613620"/>
            </a:xfrm>
            <a:prstGeom prst="ellipse">
              <a:avLst/>
            </a:prstGeom>
            <a:noFill/>
            <a:ln w="571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95535" y="1556792"/>
            <a:ext cx="789471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u="sng" dirty="0" smtClean="0"/>
              <a:t>Actuellement</a:t>
            </a:r>
          </a:p>
          <a:p>
            <a:r>
              <a:rPr lang="fr-BE" sz="2000" dirty="0" smtClean="0"/>
              <a:t>Dépendance technique: 			MR-</a:t>
            </a:r>
            <a:r>
              <a:rPr lang="fr-BE" sz="2000" dirty="0" err="1" smtClean="0"/>
              <a:t>Mgt</a:t>
            </a:r>
            <a:r>
              <a:rPr lang="fr-BE" sz="2000" dirty="0" smtClean="0"/>
              <a:t>/R/</a:t>
            </a:r>
            <a:r>
              <a:rPr lang="fr-BE" sz="2000" dirty="0" err="1" smtClean="0"/>
              <a:t>Env</a:t>
            </a:r>
            <a:endParaRPr lang="fr-BE" sz="2000" dirty="0" smtClean="0"/>
          </a:p>
          <a:p>
            <a:r>
              <a:rPr lang="fr-BE" sz="2000" dirty="0" smtClean="0"/>
              <a:t>Dépendance administrative &amp; </a:t>
            </a:r>
            <a:r>
              <a:rPr lang="fr-BE" sz="2000" dirty="0" err="1" smtClean="0"/>
              <a:t>hierarchique</a:t>
            </a:r>
            <a:r>
              <a:rPr lang="fr-BE" sz="2000" dirty="0" smtClean="0"/>
              <a:t>: 	2 W Tac </a:t>
            </a:r>
          </a:p>
          <a:p>
            <a:endParaRPr lang="fr-BE" sz="2000" dirty="0" smtClean="0"/>
          </a:p>
          <a:p>
            <a:r>
              <a:rPr lang="fr-BE" sz="2000" dirty="0" smtClean="0"/>
              <a:t>Responsable pour le suivi environnemental des unités dans l’AOR (région </a:t>
            </a:r>
            <a:r>
              <a:rPr lang="fr-BE" sz="2000" dirty="0"/>
              <a:t>Philippeville, Namur, </a:t>
            </a:r>
            <a:r>
              <a:rPr lang="fr-BE" sz="2000" dirty="0" smtClean="0"/>
              <a:t>Mons) suivant les directives de DGMR</a:t>
            </a:r>
            <a:endParaRPr lang="fr-BE" sz="2000" dirty="0"/>
          </a:p>
          <a:p>
            <a:endParaRPr lang="fr-BE" dirty="0" smtClean="0"/>
          </a:p>
          <a:p>
            <a:endParaRPr lang="fr-BE" dirty="0"/>
          </a:p>
          <a:p>
            <a:endParaRPr lang="fr-BE" dirty="0" smtClean="0"/>
          </a:p>
          <a:p>
            <a:endParaRPr lang="fr-BE" dirty="0" smtClean="0"/>
          </a:p>
          <a:p>
            <a:endParaRPr lang="fr-BE" sz="2000" b="1" u="sng" dirty="0" smtClean="0"/>
          </a:p>
          <a:p>
            <a:r>
              <a:rPr lang="fr-BE" sz="2000" b="1" u="sng" dirty="0" smtClean="0"/>
              <a:t>Futur (planifié pour mi-2020)</a:t>
            </a:r>
          </a:p>
          <a:p>
            <a:r>
              <a:rPr lang="fr-BE" sz="2000" dirty="0" smtClean="0"/>
              <a:t>- Dépendance Tech, </a:t>
            </a:r>
            <a:r>
              <a:rPr lang="fr-BE" sz="2000" dirty="0" err="1" smtClean="0"/>
              <a:t>Adm</a:t>
            </a:r>
            <a:r>
              <a:rPr lang="fr-BE" sz="2000" dirty="0" smtClean="0"/>
              <a:t> &amp; </a:t>
            </a:r>
            <a:r>
              <a:rPr lang="fr-BE" sz="2000" dirty="0" err="1" smtClean="0"/>
              <a:t>hierarchique</a:t>
            </a:r>
            <a:r>
              <a:rPr lang="fr-BE" sz="2000" dirty="0" smtClean="0"/>
              <a:t>: MR-</a:t>
            </a:r>
            <a:r>
              <a:rPr lang="fr-BE" sz="2000" dirty="0" err="1" smtClean="0"/>
              <a:t>Mgt</a:t>
            </a:r>
            <a:r>
              <a:rPr lang="fr-BE" sz="2000" dirty="0" smtClean="0"/>
              <a:t>/R/</a:t>
            </a:r>
            <a:r>
              <a:rPr lang="fr-BE" sz="2000" dirty="0" err="1" smtClean="0"/>
              <a:t>Env</a:t>
            </a:r>
            <a:endParaRPr lang="fr-BE" sz="2000" dirty="0" smtClean="0"/>
          </a:p>
          <a:p>
            <a:r>
              <a:rPr lang="fr-BE" sz="2000" dirty="0" smtClean="0"/>
              <a:t>- Antenne </a:t>
            </a:r>
            <a:r>
              <a:rPr lang="fr-BE" sz="2000" dirty="0" err="1" smtClean="0"/>
              <a:t>Flawinne</a:t>
            </a:r>
            <a:r>
              <a:rPr lang="fr-BE" sz="2000" dirty="0" smtClean="0"/>
              <a:t> -&gt; UTE Marche-en-Famenne</a:t>
            </a:r>
          </a:p>
          <a:p>
            <a:r>
              <a:rPr lang="fr-BE" sz="2000" dirty="0" smtClean="0"/>
              <a:t>- UTE </a:t>
            </a:r>
            <a:r>
              <a:rPr lang="fr-BE" sz="2000" dirty="0" err="1" smtClean="0"/>
              <a:t>Kleine</a:t>
            </a:r>
            <a:r>
              <a:rPr lang="fr-BE" sz="2000" dirty="0" smtClean="0"/>
              <a:t> </a:t>
            </a:r>
            <a:r>
              <a:rPr lang="fr-BE" sz="2000" dirty="0" err="1" smtClean="0"/>
              <a:t>Brogel</a:t>
            </a:r>
            <a:r>
              <a:rPr lang="fr-BE" sz="2000" dirty="0" smtClean="0"/>
              <a:t> &amp; UTE Florennes </a:t>
            </a:r>
            <a:r>
              <a:rPr lang="fr-BE" sz="2000" dirty="0" err="1" smtClean="0"/>
              <a:t>égallement</a:t>
            </a:r>
            <a:r>
              <a:rPr lang="fr-BE" sz="2000" dirty="0" smtClean="0"/>
              <a:t> responsable pour le support environnementale au COMOPSAIR (</a:t>
            </a:r>
            <a:r>
              <a:rPr lang="fr-BE" sz="2000" dirty="0" err="1" smtClean="0"/>
              <a:t>p.e</a:t>
            </a:r>
            <a:r>
              <a:rPr lang="fr-BE" sz="2000" dirty="0" smtClean="0"/>
              <a:t>. block </a:t>
            </a:r>
            <a:r>
              <a:rPr lang="fr-BE" sz="2000" dirty="0" err="1" smtClean="0"/>
              <a:t>Trg</a:t>
            </a:r>
            <a:r>
              <a:rPr lang="fr-BE" sz="2000" dirty="0" smtClean="0"/>
              <a:t>)</a:t>
            </a:r>
            <a:endParaRPr lang="fr-BE" sz="20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260648"/>
            <a:ext cx="7632848" cy="1152128"/>
          </a:xfrm>
          <a:gradFill flip="none" rotWithShape="1">
            <a:gsLst>
              <a:gs pos="0">
                <a:srgbClr val="92D050">
                  <a:tint val="66000"/>
                  <a:satMod val="160000"/>
                  <a:alpha val="91000"/>
                </a:srgbClr>
              </a:gs>
              <a:gs pos="50000">
                <a:srgbClr val="92D050">
                  <a:tint val="44500"/>
                  <a:satMod val="160000"/>
                  <a:alpha val="85000"/>
                </a:srgbClr>
              </a:gs>
              <a:gs pos="100000">
                <a:srgbClr val="92D050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effectLst/>
        </p:spPr>
        <p:txBody>
          <a:bodyPr/>
          <a:lstStyle/>
          <a:p>
            <a:pPr algn="l"/>
            <a:r>
              <a:rPr lang="nl-BE" sz="3600" b="1" dirty="0"/>
              <a:t>2</a:t>
            </a:r>
            <a:r>
              <a:rPr lang="en-BE" sz="3600" b="1" dirty="0" smtClean="0"/>
              <a:t>.</a:t>
            </a:r>
            <a:r>
              <a:rPr lang="nl-BE" sz="3600" b="1" dirty="0" smtClean="0"/>
              <a:t> </a:t>
            </a:r>
            <a:r>
              <a:rPr lang="fr-BE" sz="3600" b="1" dirty="0" smtClean="0"/>
              <a:t>Situation administrative / structure environnementale</a:t>
            </a:r>
            <a:endParaRPr lang="fr-BE" sz="3600" b="1" dirty="0"/>
          </a:p>
        </p:txBody>
      </p:sp>
    </p:spTree>
    <p:extLst>
      <p:ext uri="{BB962C8B-B14F-4D97-AF65-F5344CB8AC3E}">
        <p14:creationId xmlns:p14="http://schemas.microsoft.com/office/powerpoint/2010/main" val="308857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260648"/>
            <a:ext cx="7632848" cy="1152128"/>
          </a:xfrm>
          <a:gradFill flip="none" rotWithShape="1">
            <a:gsLst>
              <a:gs pos="0">
                <a:srgbClr val="92D050">
                  <a:tint val="66000"/>
                  <a:satMod val="160000"/>
                  <a:alpha val="91000"/>
                </a:srgbClr>
              </a:gs>
              <a:gs pos="50000">
                <a:srgbClr val="92D050">
                  <a:tint val="44500"/>
                  <a:satMod val="160000"/>
                  <a:alpha val="85000"/>
                </a:srgbClr>
              </a:gs>
              <a:gs pos="100000">
                <a:srgbClr val="92D050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effectLst/>
        </p:spPr>
        <p:txBody>
          <a:bodyPr/>
          <a:lstStyle/>
          <a:p>
            <a:pPr algn="l"/>
            <a:r>
              <a:rPr lang="nl-BE" sz="3600" b="1" dirty="0"/>
              <a:t>3</a:t>
            </a:r>
            <a:r>
              <a:rPr lang="en-BE" sz="3600" b="1" dirty="0" smtClean="0"/>
              <a:t>.</a:t>
            </a:r>
            <a:r>
              <a:rPr lang="nl-BE" sz="3600" b="1" dirty="0" smtClean="0"/>
              <a:t> </a:t>
            </a:r>
            <a:r>
              <a:rPr lang="fr-BE" sz="3600" b="1" dirty="0" smtClean="0"/>
              <a:t>Activités 2019</a:t>
            </a:r>
            <a:endParaRPr lang="fr-BE" sz="3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95536" y="2204864"/>
            <a:ext cx="887294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BE" b="1" dirty="0" smtClean="0"/>
              <a:t>Suivi aspects environnementaux </a:t>
            </a:r>
            <a:r>
              <a:rPr lang="fr-BE" dirty="0" smtClean="0"/>
              <a:t>(sol, air, eaux usées, déchets, bruit,</a:t>
            </a:r>
          </a:p>
          <a:p>
            <a:r>
              <a:rPr lang="fr-BE" dirty="0" smtClean="0"/>
              <a:t>	nature &amp; biodiversité, produits dangereux, utilisation d’énergie et d’eau)</a:t>
            </a:r>
          </a:p>
          <a:p>
            <a:pPr marL="285750" indent="-285750">
              <a:buFontTx/>
              <a:buChar char="-"/>
            </a:pPr>
            <a:r>
              <a:rPr lang="fr-BE" b="1" dirty="0" smtClean="0"/>
              <a:t>Audits</a:t>
            </a:r>
            <a:r>
              <a:rPr lang="fr-BE" dirty="0" smtClean="0"/>
              <a:t> de conformité légale (42 CA-L en 2019)</a:t>
            </a:r>
          </a:p>
          <a:p>
            <a:pPr marL="285750" indent="-285750">
              <a:buFontTx/>
              <a:buChar char="-"/>
            </a:pPr>
            <a:r>
              <a:rPr lang="fr-BE" b="1" dirty="0" smtClean="0"/>
              <a:t>Autres visites </a:t>
            </a:r>
            <a:r>
              <a:rPr lang="fr-BE" dirty="0" smtClean="0"/>
              <a:t>(</a:t>
            </a:r>
            <a:r>
              <a:rPr lang="fr-BE" dirty="0" err="1" smtClean="0"/>
              <a:t>p.e</a:t>
            </a:r>
            <a:r>
              <a:rPr lang="fr-BE" dirty="0" smtClean="0"/>
              <a:t>. EX Celtic </a:t>
            </a:r>
            <a:r>
              <a:rPr lang="fr-BE" dirty="0" err="1" smtClean="0"/>
              <a:t>Uprise</a:t>
            </a:r>
            <a:r>
              <a:rPr lang="fr-BE" dirty="0" smtClean="0"/>
              <a:t>, </a:t>
            </a:r>
            <a:r>
              <a:rPr lang="fr-BE" dirty="0" err="1" smtClean="0"/>
              <a:t>TacEval</a:t>
            </a:r>
            <a:r>
              <a:rPr lang="fr-BE" dirty="0" smtClean="0"/>
              <a:t>, gestion des eaux usées,</a:t>
            </a:r>
          </a:p>
          <a:p>
            <a:r>
              <a:rPr lang="fr-BE" dirty="0" smtClean="0"/>
              <a:t>	zones naturelles, mesurages Cr VI,…)</a:t>
            </a:r>
          </a:p>
          <a:p>
            <a:pPr marL="285750" indent="-285750">
              <a:buFontTx/>
              <a:buChar char="-"/>
            </a:pPr>
            <a:r>
              <a:rPr lang="fr-BE" b="1" dirty="0" smtClean="0"/>
              <a:t>Suivi des permis d’environnement </a:t>
            </a:r>
            <a:r>
              <a:rPr lang="fr-BE" dirty="0" smtClean="0"/>
              <a:t>&amp; études des incidences sur l’environnement</a:t>
            </a:r>
          </a:p>
          <a:p>
            <a:pPr marL="285750" indent="-285750">
              <a:buFontTx/>
              <a:buChar char="-"/>
            </a:pPr>
            <a:r>
              <a:rPr lang="fr-BE" b="1" dirty="0" smtClean="0"/>
              <a:t>Avis</a:t>
            </a:r>
            <a:r>
              <a:rPr lang="fr-BE" dirty="0" smtClean="0"/>
              <a:t> dans le cadre des nouvelles Infra (</a:t>
            </a:r>
            <a:r>
              <a:rPr lang="fr-BE" dirty="0" err="1" smtClean="0"/>
              <a:t>p.e</a:t>
            </a:r>
            <a:r>
              <a:rPr lang="fr-BE" dirty="0" smtClean="0"/>
              <a:t>. MQ-9, F-35,…)</a:t>
            </a:r>
          </a:p>
          <a:p>
            <a:pPr marL="285750" indent="-285750">
              <a:buFontTx/>
              <a:buChar char="-"/>
            </a:pPr>
            <a:r>
              <a:rPr lang="fr-BE" b="1" dirty="0" smtClean="0"/>
              <a:t>Sensibilisation </a:t>
            </a:r>
            <a:r>
              <a:rPr lang="fr-BE" dirty="0" smtClean="0"/>
              <a:t>continue du Pers</a:t>
            </a:r>
          </a:p>
          <a:p>
            <a:pPr marL="285750" indent="-285750">
              <a:buFontTx/>
              <a:buChar char="-"/>
            </a:pPr>
            <a:r>
              <a:rPr lang="fr-BE" b="1" dirty="0" smtClean="0"/>
              <a:t>Gestion (risques) incidents</a:t>
            </a:r>
            <a:r>
              <a:rPr lang="fr-BE" dirty="0" smtClean="0"/>
              <a:t> (</a:t>
            </a:r>
            <a:r>
              <a:rPr lang="fr-BE" dirty="0" err="1" smtClean="0"/>
              <a:t>p.e</a:t>
            </a:r>
            <a:r>
              <a:rPr lang="fr-BE" dirty="0" smtClean="0"/>
              <a:t>. participation EX PCM, suivi des dossiers sol,…)</a:t>
            </a:r>
          </a:p>
          <a:p>
            <a:pPr marL="285750" indent="-285750">
              <a:buFontTx/>
              <a:buChar char="-"/>
            </a:pPr>
            <a:r>
              <a:rPr lang="fr-BE" b="1" dirty="0" smtClean="0"/>
              <a:t>Suivi nature &amp; biodiversité </a:t>
            </a:r>
            <a:r>
              <a:rPr lang="fr-BE" dirty="0" smtClean="0"/>
              <a:t>(CAT, contrat rivière Haute-Meuse,…)</a:t>
            </a:r>
          </a:p>
          <a:p>
            <a:pPr marL="285750" indent="-285750">
              <a:buFontTx/>
              <a:buChar char="-"/>
            </a:pPr>
            <a:r>
              <a:rPr lang="fr-BE" b="1" dirty="0"/>
              <a:t>Suivi inspections </a:t>
            </a:r>
            <a:r>
              <a:rPr lang="fr-BE" dirty="0" smtClean="0"/>
              <a:t>(</a:t>
            </a:r>
            <a:r>
              <a:rPr lang="fr-BE" dirty="0" err="1" smtClean="0"/>
              <a:t>p.e</a:t>
            </a:r>
            <a:r>
              <a:rPr lang="fr-BE" dirty="0" smtClean="0"/>
              <a:t>. inspection ILE-E </a:t>
            </a:r>
            <a:r>
              <a:rPr lang="fr-BE" dirty="0"/>
              <a:t>(26 </a:t>
            </a:r>
            <a:r>
              <a:rPr lang="fr-BE" dirty="0" err="1"/>
              <a:t>Fév</a:t>
            </a:r>
            <a:r>
              <a:rPr lang="fr-BE" dirty="0" smtClean="0"/>
              <a:t>))</a:t>
            </a:r>
          </a:p>
          <a:p>
            <a:pPr marL="285750" indent="-285750">
              <a:buFontTx/>
              <a:buChar char="-"/>
            </a:pPr>
            <a:r>
              <a:rPr lang="fr-BE" b="1" dirty="0"/>
              <a:t>Formation continue </a:t>
            </a:r>
            <a:r>
              <a:rPr lang="fr-BE" dirty="0"/>
              <a:t>Pers UTE (par exemple actualisations législation</a:t>
            </a:r>
            <a:r>
              <a:rPr lang="fr-BE" dirty="0" smtClean="0"/>
              <a:t>)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85822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260648"/>
            <a:ext cx="7632848" cy="1152128"/>
          </a:xfrm>
          <a:gradFill flip="none" rotWithShape="1">
            <a:gsLst>
              <a:gs pos="0">
                <a:srgbClr val="92D050">
                  <a:tint val="66000"/>
                  <a:satMod val="160000"/>
                  <a:alpha val="91000"/>
                </a:srgbClr>
              </a:gs>
              <a:gs pos="50000">
                <a:srgbClr val="92D050">
                  <a:tint val="44500"/>
                  <a:satMod val="160000"/>
                  <a:alpha val="85000"/>
                </a:srgbClr>
              </a:gs>
              <a:gs pos="100000">
                <a:srgbClr val="92D050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effectLst/>
        </p:spPr>
        <p:txBody>
          <a:bodyPr/>
          <a:lstStyle/>
          <a:p>
            <a:pPr algn="l"/>
            <a:r>
              <a:rPr lang="nl-BE" sz="3600" b="1" dirty="0"/>
              <a:t>4</a:t>
            </a:r>
            <a:r>
              <a:rPr lang="en-BE" sz="3600" b="1" dirty="0" smtClean="0"/>
              <a:t>.</a:t>
            </a:r>
            <a:r>
              <a:rPr lang="nl-BE" sz="3600" b="1" dirty="0" smtClean="0"/>
              <a:t> </a:t>
            </a:r>
            <a:r>
              <a:rPr lang="fr-BE" sz="3600" b="1" dirty="0" smtClean="0"/>
              <a:t>Activités 2020</a:t>
            </a:r>
            <a:endParaRPr lang="fr-BE" sz="3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83043" y="1628800"/>
            <a:ext cx="842493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BE" dirty="0" smtClean="0"/>
              <a:t>Mêmes </a:t>
            </a:r>
            <a:r>
              <a:rPr lang="fr-BE" b="1" dirty="0" smtClean="0"/>
              <a:t>activités récurrentes</a:t>
            </a:r>
          </a:p>
          <a:p>
            <a:pPr marL="285750" indent="-285750">
              <a:buFontTx/>
              <a:buChar char="-"/>
            </a:pPr>
            <a:r>
              <a:rPr lang="fr-BE" b="1" dirty="0"/>
              <a:t>Thématiques principales </a:t>
            </a:r>
            <a:r>
              <a:rPr lang="fr-BE" dirty="0"/>
              <a:t>2020:</a:t>
            </a:r>
          </a:p>
          <a:p>
            <a:pPr marL="742950" lvl="1" indent="-285750">
              <a:buFontTx/>
              <a:buChar char="-"/>
            </a:pPr>
            <a:r>
              <a:rPr lang="fr-BE" dirty="0" smtClean="0"/>
              <a:t>Coordination </a:t>
            </a:r>
            <a:r>
              <a:rPr lang="fr-BE" b="1" dirty="0" smtClean="0"/>
              <a:t>Etude</a:t>
            </a:r>
            <a:r>
              <a:rPr lang="fr-BE" dirty="0" smtClean="0"/>
              <a:t> des Incidences sur l’Environnement (dans le cadre du renouvellement du PE 2 W Tac) </a:t>
            </a:r>
            <a:r>
              <a:rPr lang="fr-BE" b="1" dirty="0" smtClean="0"/>
              <a:t>&amp;</a:t>
            </a:r>
            <a:r>
              <a:rPr lang="fr-BE" dirty="0" smtClean="0"/>
              <a:t> commencer avec le renouvellement du </a:t>
            </a:r>
            <a:r>
              <a:rPr lang="fr-BE" b="1" dirty="0" smtClean="0"/>
              <a:t>permis environnemental </a:t>
            </a:r>
            <a:r>
              <a:rPr lang="fr-BE" dirty="0" smtClean="0"/>
              <a:t>2 W Tac</a:t>
            </a:r>
          </a:p>
          <a:p>
            <a:pPr marL="742950" lvl="1" indent="-285750">
              <a:buFontTx/>
              <a:buChar char="-"/>
            </a:pPr>
            <a:r>
              <a:rPr lang="fr-BE" dirty="0" smtClean="0"/>
              <a:t>Fournir </a:t>
            </a:r>
            <a:r>
              <a:rPr lang="fr-BE" b="1" dirty="0" smtClean="0"/>
              <a:t>KUR environnementales nouveaux projets </a:t>
            </a:r>
            <a:r>
              <a:rPr lang="fr-BE" dirty="0" smtClean="0"/>
              <a:t>(F-35, MQ-9) à MR C&amp;I-I &amp; suivi des processus y liés (études des incidences, permis d’environnement)</a:t>
            </a:r>
          </a:p>
          <a:p>
            <a:pPr marL="742950" lvl="1" indent="-285750">
              <a:buFontTx/>
              <a:buChar char="-"/>
            </a:pPr>
            <a:r>
              <a:rPr lang="fr-BE" b="1" dirty="0" smtClean="0"/>
              <a:t>Actualisation des registres</a:t>
            </a:r>
            <a:r>
              <a:rPr lang="fr-BE" dirty="0" smtClean="0"/>
              <a:t>:</a:t>
            </a:r>
          </a:p>
          <a:p>
            <a:pPr marL="1200150" lvl="2" indent="-285750">
              <a:buFontTx/>
              <a:buChar char="-"/>
            </a:pPr>
            <a:r>
              <a:rPr lang="fr-BE" dirty="0" smtClean="0"/>
              <a:t>Installations classées (MRE), non-conformités (ELCI), registre des eaux usées</a:t>
            </a:r>
          </a:p>
          <a:p>
            <a:pPr marL="742950" lvl="1" indent="-285750">
              <a:buFontTx/>
              <a:buChar char="-"/>
            </a:pPr>
            <a:r>
              <a:rPr lang="fr-BE" b="1" dirty="0" smtClean="0"/>
              <a:t>Projets biodiversité </a:t>
            </a:r>
            <a:r>
              <a:rPr lang="fr-BE" dirty="0" err="1" smtClean="0"/>
              <a:t>win-win</a:t>
            </a:r>
            <a:r>
              <a:rPr lang="fr-BE" dirty="0" smtClean="0"/>
              <a:t> (haies, pacage, gestion différenciée des zones vertes,…)</a:t>
            </a:r>
          </a:p>
          <a:p>
            <a:pPr marL="742950" lvl="1" indent="-285750">
              <a:buFontTx/>
              <a:buChar char="-"/>
            </a:pPr>
            <a:r>
              <a:rPr lang="fr-BE" dirty="0" smtClean="0"/>
              <a:t>Déchets: participation ‘</a:t>
            </a:r>
            <a:r>
              <a:rPr lang="fr-BE" b="1" dirty="0" smtClean="0"/>
              <a:t>grand nettoyage</a:t>
            </a:r>
            <a:r>
              <a:rPr lang="fr-BE" dirty="0" smtClean="0"/>
              <a:t>’</a:t>
            </a:r>
          </a:p>
          <a:p>
            <a:pPr marL="742950" lvl="1" indent="-285750">
              <a:buFontTx/>
              <a:buChar char="-"/>
            </a:pPr>
            <a:r>
              <a:rPr lang="fr-BE" b="1" dirty="0" smtClean="0"/>
              <a:t>Diminuer consommations </a:t>
            </a:r>
            <a:r>
              <a:rPr lang="fr-BE" dirty="0" smtClean="0"/>
              <a:t>en énergie &amp; eau dans les bâtiments (via sensibilisation)</a:t>
            </a:r>
          </a:p>
          <a:p>
            <a:pPr marL="742950" lvl="1" indent="-285750">
              <a:buFontTx/>
              <a:buChar char="-"/>
            </a:pPr>
            <a:endParaRPr lang="fr-BE" dirty="0" smtClean="0"/>
          </a:p>
          <a:p>
            <a:pPr marL="742950" lvl="1" indent="-285750">
              <a:buFontTx/>
              <a:buChar char="-"/>
            </a:pPr>
            <a:endParaRPr lang="fr-BE" dirty="0" smtClean="0"/>
          </a:p>
          <a:p>
            <a:pPr marL="742950" lvl="1" indent="-285750">
              <a:buFontTx/>
              <a:buChar char="-"/>
            </a:pPr>
            <a:endParaRPr lang="fr-BE" dirty="0" smtClean="0"/>
          </a:p>
          <a:p>
            <a:pPr marL="285750" indent="-285750">
              <a:buFontTx/>
              <a:buChar char="-"/>
            </a:pP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2316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776" y="1319783"/>
            <a:ext cx="5179775" cy="3744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130639" y="5036012"/>
            <a:ext cx="3746818" cy="1143000"/>
          </a:xfrm>
        </p:spPr>
        <p:txBody>
          <a:bodyPr/>
          <a:lstStyle/>
          <a:p>
            <a:r>
              <a:rPr lang="nl-BE" sz="3600" b="1" i="1" dirty="0" err="1" smtClean="0"/>
              <a:t>Questions</a:t>
            </a:r>
            <a:r>
              <a:rPr lang="nl-BE" sz="3600" b="1" i="1" dirty="0" smtClean="0"/>
              <a:t>?</a:t>
            </a:r>
            <a:endParaRPr lang="en-BE" sz="3600" b="1" i="1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187624" y="134367"/>
            <a:ext cx="7632848" cy="1152128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  <a:alpha val="91000"/>
                </a:srgbClr>
              </a:gs>
              <a:gs pos="50000">
                <a:srgbClr val="92D050">
                  <a:tint val="44500"/>
                  <a:satMod val="160000"/>
                  <a:alpha val="85000"/>
                </a:srgbClr>
              </a:gs>
              <a:gs pos="100000">
                <a:srgbClr val="92D050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-BE" sz="3600" b="1" dirty="0"/>
              <a:t>Merci pour votre support!</a:t>
            </a:r>
            <a:endParaRPr lang="fr-BE" sz="3600" b="1" dirty="0"/>
          </a:p>
        </p:txBody>
      </p:sp>
    </p:spTree>
    <p:extLst>
      <p:ext uri="{BB962C8B-B14F-4D97-AF65-F5344CB8AC3E}">
        <p14:creationId xmlns:p14="http://schemas.microsoft.com/office/powerpoint/2010/main" val="341132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_defence[1]">
  <a:themeElements>
    <a:clrScheme name="Presentation_defence[1]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_defence[1]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_defence[1]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293CE4C9E2E94B9C7634A3D515AD39" ma:contentTypeVersion="2" ma:contentTypeDescription="Create a new document." ma:contentTypeScope="" ma:versionID="b75183c8261086852d7e6f2c16e0aa2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34775ccebd199f5f4775f5fe506d96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1:Langu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  <xsd:element name="Language" ma:index="10" nillable="true" ma:displayName="Language" ma:default="N" ma:internalName="Language" ma:requiredMultiChoice="true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N"/>
                        <xsd:enumeration value="F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  <Language xmlns="http://schemas.microsoft.com/sharepoint/v3">
      <Value>N</Value>
    </Language>
  </documentManagement>
</p:properties>
</file>

<file path=customXml/itemProps1.xml><?xml version="1.0" encoding="utf-8"?>
<ds:datastoreItem xmlns:ds="http://schemas.openxmlformats.org/officeDocument/2006/customXml" ds:itemID="{6598680D-D224-4561-871F-F4B869AEB7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BB9F2B-95C0-4C75-B907-5B3277A71D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2E59DD4-696A-434E-8673-43AFFB862970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 powerpoint presentation Defence</Template>
  <TotalTime>11136</TotalTime>
  <Words>397</Words>
  <Application>Microsoft Office PowerPoint</Application>
  <PresentationFormat>On-screen Show (4:3)</PresentationFormat>
  <Paragraphs>62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Courier New</vt:lpstr>
      <vt:lpstr>Wingdings</vt:lpstr>
      <vt:lpstr>Presentation_defence[1]</vt:lpstr>
      <vt:lpstr>PowerPoint Presentation</vt:lpstr>
      <vt:lpstr>1. Personnel</vt:lpstr>
      <vt:lpstr>2. Situation administrative / structure environnementale</vt:lpstr>
      <vt:lpstr>3. Activités 2019</vt:lpstr>
      <vt:lpstr>4. Activités 2020</vt:lpstr>
      <vt:lpstr>Questions?</vt:lpstr>
    </vt:vector>
  </TitlesOfParts>
  <Company>Belgian Defence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Wouter F.</dc:creator>
  <cp:lastModifiedBy>Finet Wouter</cp:lastModifiedBy>
  <cp:revision>135</cp:revision>
  <cp:lastPrinted>2019-09-30T11:43:09Z</cp:lastPrinted>
  <dcterms:created xsi:type="dcterms:W3CDTF">2019-07-01T13:05:11Z</dcterms:created>
  <dcterms:modified xsi:type="dcterms:W3CDTF">2020-05-08T09:09:49Z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">
    <vt:lpwstr>NF</vt:lpwstr>
  </property>
  <property fmtid="{D5CDD505-2E9C-101B-9397-08002B2CF9AE}" pid="3" name="ContentType">
    <vt:lpwstr>Picture</vt:lpwstr>
  </property>
  <property fmtid="{D5CDD505-2E9C-101B-9397-08002B2CF9AE}" pid="4" name="Titre">
    <vt:lpwstr>Template Powerpoint presentation</vt:lpwstr>
  </property>
  <property fmtid="{D5CDD505-2E9C-101B-9397-08002B2CF9AE}" pid="5" name="_CopySource">
    <vt:lpwstr>http://intranet.mil.intra/sites/News/Defence/ivi.ppt</vt:lpwstr>
  </property>
  <property fmtid="{D5CDD505-2E9C-101B-9397-08002B2CF9AE}" pid="6" name="Order">
    <vt:lpwstr>1200.00000000000</vt:lpwstr>
  </property>
  <property fmtid="{D5CDD505-2E9C-101B-9397-08002B2CF9AE}" pid="7" name="Beschrijving">
    <vt:lpwstr>Template Powerpoint presentation</vt:lpwstr>
  </property>
  <property fmtid="{D5CDD505-2E9C-101B-9397-08002B2CF9AE}" pid="8" name="ContentTypeId">
    <vt:lpwstr>0x0101007E293CE4C9E2E94B9C7634A3D515AD39</vt:lpwstr>
  </property>
</Properties>
</file>