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5"/>
  </p:sldMasterIdLst>
  <p:notesMasterIdLst>
    <p:notesMasterId r:id="rId26"/>
  </p:notesMasterIdLst>
  <p:handoutMasterIdLst>
    <p:handoutMasterId r:id="rId27"/>
  </p:handoutMasterIdLst>
  <p:sldIdLst>
    <p:sldId id="284" r:id="rId6"/>
    <p:sldId id="285" r:id="rId7"/>
    <p:sldId id="264" r:id="rId8"/>
    <p:sldId id="297" r:id="rId9"/>
    <p:sldId id="305" r:id="rId10"/>
    <p:sldId id="306" r:id="rId11"/>
    <p:sldId id="307" r:id="rId12"/>
    <p:sldId id="299" r:id="rId13"/>
    <p:sldId id="313" r:id="rId14"/>
    <p:sldId id="304" r:id="rId15"/>
    <p:sldId id="308" r:id="rId16"/>
    <p:sldId id="314" r:id="rId17"/>
    <p:sldId id="312" r:id="rId18"/>
    <p:sldId id="315" r:id="rId19"/>
    <p:sldId id="286" r:id="rId20"/>
    <p:sldId id="274" r:id="rId21"/>
    <p:sldId id="303" r:id="rId22"/>
    <p:sldId id="316" r:id="rId23"/>
    <p:sldId id="310" r:id="rId24"/>
    <p:sldId id="311"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9817" autoAdjust="0"/>
  </p:normalViewPr>
  <p:slideViewPr>
    <p:cSldViewPr>
      <p:cViewPr varScale="1">
        <p:scale>
          <a:sx n="73" d="100"/>
          <a:sy n="73" d="100"/>
        </p:scale>
        <p:origin x="169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970159"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5/6/2020</a:t>
            </a:fld>
            <a:endParaRPr lang="en-US"/>
          </a:p>
        </p:txBody>
      </p:sp>
      <p:sp>
        <p:nvSpPr>
          <p:cNvPr id="39940" name="Rectangle 4"/>
          <p:cNvSpPr>
            <a:spLocks noGrp="1" noChangeArrowheads="1"/>
          </p:cNvSpPr>
          <p:nvPr>
            <p:ph type="ftr" sz="quarter" idx="2"/>
          </p:nvPr>
        </p:nvSpPr>
        <p:spPr bwMode="auto">
          <a:xfrm>
            <a:off x="0"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970159"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1"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971797"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5/6/2020</a:t>
            </a:fld>
            <a:endParaRPr lang="en-US"/>
          </a:p>
        </p:txBody>
      </p:sp>
      <p:sp>
        <p:nvSpPr>
          <p:cNvPr id="13316"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700713" y="4415530"/>
            <a:ext cx="5608975" cy="4183603"/>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1"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971797"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11</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12</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13</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14</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430A4CA1-1C5D-480A-96B8-C418E3E77569}"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4</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5</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6</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7</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E80B16A8-0E93-4220-9115-A7F2E4737B45}" type="slidenum">
              <a:rPr lang="en-US" sz="1200"/>
              <a:pPr algn="r" defTabSz="930275"/>
              <a:t>8</a:t>
            </a:fld>
            <a:endParaRPr lang="en-US"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9</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10</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5A5C384A-65C8-4B5B-B433-91FEA4715926}" type="datetime1">
              <a:rPr lang="en-US" smtClean="0"/>
              <a:t>5/6/2020</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A705F626-E95A-4568-A279-A623AB725C75}" type="datetime1">
              <a:rPr lang="en-US" smtClean="0"/>
              <a:t>5/6/2020</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7D2FB2E-21A4-4244-BAC8-22EC66D46813}" type="datetime1">
              <a:rPr lang="en-US" smtClean="0"/>
              <a:t>5/6/2020</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E6080309-9992-46D1-B78A-D8EB78E62E5E}" type="datetime1">
              <a:rPr lang="en-US" smtClean="0"/>
              <a:t>5/6/2020</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CB9542A2-4176-43DE-AF6C-571226BBCB4A}" type="datetime1">
              <a:rPr lang="en-US" smtClean="0"/>
              <a:t>5/6/2020</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B5ECFEE4-0691-4B8E-98B8-960BAB61E765}" type="datetime1">
              <a:rPr lang="en-US" smtClean="0"/>
              <a:t>5/6/2020</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48D050C9-9C8F-4CD4-BCE4-DF0E13607A91}" type="datetime1">
              <a:rPr lang="en-US" smtClean="0"/>
              <a:t>5/6/2020</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5BB25372-68B5-4471-8C67-14F58C04EC6B}" type="datetime1">
              <a:rPr lang="en-US" smtClean="0"/>
              <a:t>5/6/2020</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CF436665-F817-48BD-8CF2-804323E039DB}" type="datetime1">
              <a:rPr lang="en-US" smtClean="0"/>
              <a:t>5/6/2020</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18F98AF-7EA2-4F92-9511-07789320AB8A}" type="datetime1">
              <a:rPr lang="en-US" smtClean="0"/>
              <a:t>5/6/2020</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434C9CCD-28AF-4948-9C50-74414974E0A5}" type="datetime1">
              <a:rPr lang="en-US" smtClean="0"/>
              <a:t>5/6/2020</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51EEF1C-058F-46EE-95DB-635827170F16}" type="datetime1">
              <a:rPr lang="en-US" smtClean="0"/>
              <a:t>5/6/2020</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units.mil.intra/sites/ACOSWB/SIPPT_IDPBW_Risk_Management/pagesHtml/2016-12-31_PGP/pgpFr.htm"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2020</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80 UAV </a:t>
            </a:r>
            <a:r>
              <a:rPr lang="fr-BE" sz="4000" dirty="0" err="1" smtClean="0">
                <a:solidFill>
                  <a:srgbClr val="000018"/>
                </a:solidFill>
                <a:latin typeface="Comic Sans MS" pitchFamily="66" charset="0"/>
              </a:rPr>
              <a:t>Sqn</a:t>
            </a:r>
            <a:endParaRPr lang="en-US" sz="4000"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907902590"/>
              </p:ext>
            </p:extLst>
          </p:nvPr>
        </p:nvGraphicFramePr>
        <p:xfrm>
          <a:off x="179388" y="465476"/>
          <a:ext cx="8748712" cy="4342299"/>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73428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dirty="0" smtClean="0">
                          <a:solidFill>
                            <a:srgbClr val="000018"/>
                          </a:solidFill>
                          <a:effectLst/>
                          <a:latin typeface="Comic Sans MS" panose="030F0702030302020204" pitchFamily="66" charset="0"/>
                          <a:ea typeface="Times New Roman"/>
                        </a:rPr>
                        <a:t>Modification des méthodes de travail au sein des unités suite à la communication SIPPT</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Ass</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Prev</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10</a:t>
            </a:fld>
            <a:endParaRPr lang="en-US"/>
          </a:p>
        </p:txBody>
      </p:sp>
    </p:spTree>
    <p:extLst>
      <p:ext uri="{BB962C8B-B14F-4D97-AF65-F5344CB8AC3E}">
        <p14:creationId xmlns:p14="http://schemas.microsoft.com/office/powerpoint/2010/main" val="579166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58" name="Group 34"/>
          <p:cNvGraphicFramePr>
            <a:graphicFrameLocks noGrp="1"/>
          </p:cNvGraphicFramePr>
          <p:nvPr>
            <p:extLst>
              <p:ext uri="{D42A27DB-BD31-4B8C-83A1-F6EECF244321}">
                <p14:modId xmlns:p14="http://schemas.microsoft.com/office/powerpoint/2010/main" val="960383008"/>
              </p:ext>
            </p:extLst>
          </p:nvPr>
        </p:nvGraphicFramePr>
        <p:xfrm>
          <a:off x="251520" y="44624"/>
          <a:ext cx="8748712" cy="6743364"/>
        </p:xfrm>
        <a:graphic>
          <a:graphicData uri="http://schemas.openxmlformats.org/drawingml/2006/table">
            <a:tbl>
              <a:tblPr/>
              <a:tblGrid>
                <a:gridCol w="1872208">
                  <a:extLst>
                    <a:ext uri="{9D8B030D-6E8A-4147-A177-3AD203B41FA5}">
                      <a16:colId xmlns:a16="http://schemas.microsoft.com/office/drawing/2014/main" val="20000"/>
                    </a:ext>
                  </a:extLst>
                </a:gridCol>
                <a:gridCol w="1440904">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50195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76890">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Culture de sécurité à la Défense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1. Utilisation de l’application « Plan local de prévention » </a:t>
                      </a:r>
                      <a:r>
                        <a:rPr lang="fr-FR" sz="1000" b="0" i="0" u="none" strike="noStrike" kern="1200" baseline="0" dirty="0" smtClean="0">
                          <a:solidFill>
                            <a:srgbClr val="000018"/>
                          </a:solidFill>
                          <a:latin typeface="Comic Sans MS" panose="030F0702030302020204" pitchFamily="66" charset="0"/>
                          <a:ea typeface="+mn-ea"/>
                          <a:cs typeface="+mn-cs"/>
                        </a:rPr>
                        <a:t>(planification, exécution et suivi de la politique locale de prévention – niveau unité)</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Chef de Corps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80427">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2. Résumer les réalisations par rapport  à la politique de prévention locale /Bien-être dans le Rapport </a:t>
                      </a:r>
                      <a:r>
                        <a:rPr lang="fr-BE" sz="1000" b="0" i="0" u="none" strike="noStrike" kern="1200" baseline="0" dirty="0" err="1" smtClean="0">
                          <a:solidFill>
                            <a:srgbClr val="000018"/>
                          </a:solidFill>
                          <a:latin typeface="Comic Sans MS" panose="030F0702030302020204" pitchFamily="66" charset="0"/>
                          <a:ea typeface="+mn-ea"/>
                          <a:cs typeface="+mn-cs"/>
                        </a:rPr>
                        <a:t>Trim</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83965">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3. Promouvoir la déclaration des incidents en utilisant l’application incidents </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smtClean="0">
                          <a:solidFill>
                            <a:srgbClr val="000018"/>
                          </a:solidFill>
                          <a:latin typeface="Comic Sans MS" panose="030F0702030302020204" pitchFamily="66" charset="0"/>
                        </a:rPr>
                        <a:t>Chef de Corps, LH, </a:t>
                      </a:r>
                      <a:r>
                        <a:rPr lang="en-US" sz="1100" dirty="0" err="1" smtClean="0">
                          <a:solidFill>
                            <a:srgbClr val="000018"/>
                          </a:solidFill>
                          <a:latin typeface="Comic Sans MS" panose="030F0702030302020204" pitchFamily="66" charset="0"/>
                        </a:rPr>
                        <a:t>AsPrev</a:t>
                      </a:r>
                      <a:endParaRPr lang="en-US"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127689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4. Implémenter les principes exposés  lors des </a:t>
                      </a:r>
                      <a:r>
                        <a:rPr lang="fr-FR" sz="1000" b="0" i="0" u="none" strike="noStrike" kern="1200" baseline="0" dirty="0" err="1" smtClean="0">
                          <a:solidFill>
                            <a:srgbClr val="000018"/>
                          </a:solidFill>
                          <a:latin typeface="Comic Sans MS" panose="030F0702030302020204" pitchFamily="66" charset="0"/>
                          <a:ea typeface="+mn-ea"/>
                          <a:cs typeface="+mn-cs"/>
                        </a:rPr>
                        <a:t>Fmn</a:t>
                      </a:r>
                      <a:r>
                        <a:rPr lang="fr-FR" sz="1000" b="0" i="0" u="none" strike="noStrike" kern="1200" baseline="0" dirty="0" smtClean="0">
                          <a:solidFill>
                            <a:srgbClr val="000018"/>
                          </a:solidFill>
                          <a:latin typeface="Comic Sans MS" panose="030F0702030302020204" pitchFamily="66" charset="0"/>
                          <a:ea typeface="+mn-ea"/>
                          <a:cs typeface="+mn-cs"/>
                        </a:rPr>
                        <a:t> HOO, FBEM, FCOS et séminaire Chefs de Corps au sein de l’unité (+ Vade-mecum Chefs de Corps - incidents)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dirty="0" smtClean="0">
                          <a:solidFill>
                            <a:srgbClr val="000018"/>
                          </a:solidFill>
                          <a:latin typeface="Comic Sans MS" panose="030F0702030302020204" pitchFamily="66" charset="0"/>
                        </a:rPr>
                        <a:t>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1904605">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5. </a:t>
                      </a:r>
                      <a:r>
                        <a:rPr lang="fr-FR" sz="1000" b="0" i="0" u="none" strike="noStrike" kern="1200" baseline="0" dirty="0" smtClean="0">
                          <a:solidFill>
                            <a:srgbClr val="000018"/>
                          </a:solidFill>
                          <a:latin typeface="Comic Sans MS" panose="030F0702030302020204" pitchFamily="66" charset="0"/>
                          <a:ea typeface="+mn-ea"/>
                          <a:cs typeface="+mn-cs"/>
                        </a:rPr>
                        <a:t>Organiser les sessions de JICCS “Prévention &amp; lutte incendie” et “Premiers soins” prévues  +  exercices d’évacuation prévus en relation avec le PIU +Normes et valeurs pour tout le Pers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 </a:t>
                      </a:r>
                      <a:r>
                        <a:rPr lang="fr-FR" sz="1100" dirty="0" err="1" smtClean="0">
                          <a:solidFill>
                            <a:srgbClr val="000018"/>
                          </a:solidFill>
                          <a:latin typeface="Comic Sans MS" panose="030F0702030302020204" pitchFamily="66" charset="0"/>
                        </a:rPr>
                        <a:t>Ass</a:t>
                      </a:r>
                      <a:r>
                        <a:rPr lang="fr-FR" sz="1100" dirty="0" smtClean="0">
                          <a:solidFill>
                            <a:srgbClr val="000018"/>
                          </a:solidFill>
                          <a:latin typeface="Comic Sans MS" panose="030F0702030302020204" pitchFamily="66" charset="0"/>
                        </a:rPr>
                        <a:t> </a:t>
                      </a:r>
                      <a:r>
                        <a:rPr lang="fr-FR" sz="1100" dirty="0" err="1" smtClean="0">
                          <a:solidFill>
                            <a:srgbClr val="000018"/>
                          </a:solidFill>
                          <a:latin typeface="Comic Sans MS" panose="030F0702030302020204" pitchFamily="66" charset="0"/>
                        </a:rPr>
                        <a:t>Prev</a:t>
                      </a:r>
                      <a:endParaRPr lang="fr-FR"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Ass </a:t>
                      </a:r>
                      <a:r>
                        <a:rPr lang="en-US" sz="1100" dirty="0" err="1" smtClean="0">
                          <a:solidFill>
                            <a:srgbClr val="000018"/>
                          </a:solidFill>
                          <a:latin typeface="Comic Sans MS" panose="030F0702030302020204" pitchFamily="66" charset="0"/>
                        </a:rPr>
                        <a:t>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11</a:t>
            </a:fld>
            <a:endParaRPr lang="en-US"/>
          </a:p>
        </p:txBody>
      </p:sp>
    </p:spTree>
    <p:extLst>
      <p:ext uri="{BB962C8B-B14F-4D97-AF65-F5344CB8AC3E}">
        <p14:creationId xmlns:p14="http://schemas.microsoft.com/office/powerpoint/2010/main" val="223247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423276145"/>
              </p:ext>
            </p:extLst>
          </p:nvPr>
        </p:nvGraphicFramePr>
        <p:xfrm>
          <a:off x="179388" y="465476"/>
          <a:ext cx="8748712" cy="5359484"/>
        </p:xfrm>
        <a:graphic>
          <a:graphicData uri="http://schemas.openxmlformats.org/drawingml/2006/table">
            <a:tbl>
              <a:tblPr/>
              <a:tblGrid>
                <a:gridCol w="2016348">
                  <a:extLst>
                    <a:ext uri="{9D8B030D-6E8A-4147-A177-3AD203B41FA5}">
                      <a16:colId xmlns:a16="http://schemas.microsoft.com/office/drawing/2014/main" val="20000"/>
                    </a:ext>
                  </a:extLst>
                </a:gridCol>
                <a:gridCol w="1296764">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31375">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17-WB-02 – Implémentation nouveau fonctionnement CP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PsySoc</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 PC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(1) Assurer l'accessibilité du conseiller en prévention  aspects psychosociaux du travail et</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de la personne de confiance aussi bien sur le territoire belge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(2) Mettre en œuvre des analyses de risques psychosociaux aussi bien sur le territoire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belge qu’en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18415">
                        <a:lnSpc>
                          <a:spcPts val="1530"/>
                        </a:lnSpc>
                      </a:pPr>
                      <a:r>
                        <a:rPr lang="fr-BE" sz="1200" kern="1200" dirty="0" smtClean="0">
                          <a:solidFill>
                            <a:srgbClr val="000018"/>
                          </a:solidFill>
                          <a:effectLst/>
                          <a:latin typeface="Comic Sans MS" panose="030F0702030302020204" pitchFamily="66" charset="0"/>
                          <a:ea typeface="Times-Roman"/>
                          <a:cs typeface="Arial"/>
                        </a:rPr>
                        <a:t>1.Impliquer </a:t>
                      </a:r>
                      <a:r>
                        <a:rPr lang="fr-BE" sz="1200" kern="1200" dirty="0">
                          <a:solidFill>
                            <a:srgbClr val="000018"/>
                          </a:solidFill>
                          <a:effectLst/>
                          <a:latin typeface="Comic Sans MS" panose="030F0702030302020204" pitchFamily="66" charset="0"/>
                          <a:ea typeface="Times-Roman"/>
                          <a:cs typeface="Arial"/>
                        </a:rPr>
                        <a:t>les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dans la communication des messages</a:t>
                      </a:r>
                      <a:endParaRPr lang="en-US" sz="1200" dirty="0">
                        <a:solidFill>
                          <a:srgbClr val="000018"/>
                        </a:solidFill>
                        <a:effectLst/>
                        <a:latin typeface="Comic Sans MS" panose="030F0702030302020204" pitchFamily="66" charset="0"/>
                        <a:ea typeface="Times New Roman"/>
                      </a:endParaRPr>
                    </a:p>
                    <a:p>
                      <a:pPr marL="18415">
                        <a:lnSpc>
                          <a:spcPts val="1530"/>
                        </a:lnSpc>
                        <a:spcBef>
                          <a:spcPts val="300"/>
                        </a:spcBef>
                        <a:spcAft>
                          <a:spcPts val="300"/>
                        </a:spcAft>
                      </a:pPr>
                      <a:r>
                        <a:rPr lang="fr-BE" sz="1200" kern="1200" dirty="0">
                          <a:solidFill>
                            <a:srgbClr val="000018"/>
                          </a:solidFill>
                          <a:effectLst/>
                          <a:latin typeface="Comic Sans MS" panose="030F0702030302020204" pitchFamily="66" charset="0"/>
                          <a:ea typeface="Times-Roman"/>
                          <a:cs typeface="Arial"/>
                        </a:rPr>
                        <a:t>Impliquer les CO et LH dans la transmission des messages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kern="1200">
                          <a:solidFill>
                            <a:srgbClr val="000018"/>
                          </a:solidFill>
                          <a:effectLst/>
                          <a:latin typeface="Comic Sans MS" panose="030F0702030302020204" pitchFamily="66" charset="0"/>
                          <a:ea typeface="Times-Roman"/>
                          <a:cs typeface="Arial"/>
                        </a:rPr>
                        <a:t>CP PsySoc, AMT, PC, Psy</a:t>
                      </a:r>
                      <a:endParaRPr lang="en-US" sz="120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28391">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kern="1200" dirty="0" smtClean="0">
                          <a:solidFill>
                            <a:srgbClr val="000018"/>
                          </a:solidFill>
                          <a:effectLst/>
                          <a:latin typeface="Comic Sans MS" panose="030F0702030302020204" pitchFamily="66" charset="0"/>
                          <a:ea typeface="Times-Roman"/>
                          <a:cs typeface="Arial"/>
                        </a:rPr>
                        <a:t>2.Appliquer </a:t>
                      </a:r>
                      <a:r>
                        <a:rPr lang="fr-BE" sz="1200" kern="1200" dirty="0">
                          <a:solidFill>
                            <a:srgbClr val="000018"/>
                          </a:solidFill>
                          <a:effectLst/>
                          <a:latin typeface="Comic Sans MS" panose="030F0702030302020204" pitchFamily="66" charset="0"/>
                          <a:ea typeface="Times-Roman"/>
                          <a:cs typeface="Arial"/>
                        </a:rPr>
                        <a:t>les directives publiées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kern="1200">
                          <a:solidFill>
                            <a:srgbClr val="000018"/>
                          </a:solidFill>
                          <a:effectLst/>
                          <a:latin typeface="Comic Sans MS" panose="030F0702030302020204" pitchFamily="66" charset="0"/>
                          <a:ea typeface="Times-Roman"/>
                          <a:cs typeface="Arial"/>
                        </a:rPr>
                        <a:t>All Pers Def</a:t>
                      </a:r>
                      <a:endParaRPr lang="en-US" sz="120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72720">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kern="1200" dirty="0" smtClean="0">
                          <a:solidFill>
                            <a:srgbClr val="000018"/>
                          </a:solidFill>
                          <a:effectLst/>
                          <a:latin typeface="Comic Sans MS" panose="030F0702030302020204" pitchFamily="66" charset="0"/>
                          <a:ea typeface="Times-Roman"/>
                          <a:cs typeface="Arial"/>
                        </a:rPr>
                        <a:t>3. Impliquer </a:t>
                      </a:r>
                      <a:r>
                        <a:rPr lang="fr-BE" sz="1200" kern="1200" dirty="0">
                          <a:solidFill>
                            <a:srgbClr val="000018"/>
                          </a:solidFill>
                          <a:effectLst/>
                          <a:latin typeface="Comic Sans MS" panose="030F0702030302020204" pitchFamily="66" charset="0"/>
                          <a:ea typeface="Times-Roman"/>
                          <a:cs typeface="Arial"/>
                        </a:rPr>
                        <a:t>les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locaux dans l’évaluation de la structure de fonctionnement</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kern="1200" dirty="0">
                          <a:solidFill>
                            <a:srgbClr val="000018"/>
                          </a:solidFill>
                          <a:effectLst/>
                          <a:latin typeface="Comic Sans MS" panose="030F0702030302020204" pitchFamily="66" charset="0"/>
                          <a:ea typeface="Times-Roman"/>
                          <a:cs typeface="Arial"/>
                        </a:rPr>
                        <a:t>PC, CP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autres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 AMT</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551416">
                <a:tc vMerge="1">
                  <a:txBody>
                    <a:bodyPr/>
                    <a:lstStyle/>
                    <a:p>
                      <a:endParaRPr lang="en-US"/>
                    </a:p>
                  </a:txBody>
                  <a:tcPr/>
                </a:tc>
                <a:tc vMerge="1">
                  <a:txBody>
                    <a:bodyPr/>
                    <a:lstStyle/>
                    <a:p>
                      <a:endParaRPr lang="en-US"/>
                    </a:p>
                  </a:txBody>
                  <a:tcPr/>
                </a:tc>
                <a:tc>
                  <a:txBody>
                    <a:bodyPr/>
                    <a:lstStyle/>
                    <a:p>
                      <a:pPr marL="18415">
                        <a:lnSpc>
                          <a:spcPts val="1530"/>
                        </a:lnSpc>
                      </a:pPr>
                      <a:endParaRPr lang="en-US" sz="1200" dirty="0">
                        <a:solidFill>
                          <a:srgbClr val="FF0000"/>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endParaRPr lang="en-US" sz="1200" dirty="0">
                        <a:solidFill>
                          <a:srgbClr val="FF0000"/>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576064">
                <a:tc vMerge="1">
                  <a:txBody>
                    <a:bodyPr/>
                    <a:lstStyle/>
                    <a:p>
                      <a:endParaRPr lang="en-US"/>
                    </a:p>
                  </a:txBody>
                  <a:tcPr/>
                </a:tc>
                <a:tc vMerge="1">
                  <a:txBody>
                    <a:bodyPr/>
                    <a:lstStyle/>
                    <a:p>
                      <a:endParaRPr lang="en-US"/>
                    </a:p>
                  </a:txBody>
                  <a:tcPr/>
                </a:tc>
                <a:tc>
                  <a:txBody>
                    <a:bodyPr/>
                    <a:lstStyle/>
                    <a:p>
                      <a:pPr algn="just">
                        <a:spcAft>
                          <a:spcPts val="300"/>
                        </a:spcAft>
                      </a:pP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fld id="{F70BA58C-91E4-4A29-9FFB-32551D5170CB}" type="slidenum">
              <a:rPr lang="en-US" smtClean="0"/>
              <a:pPr/>
              <a:t>12</a:t>
            </a:fld>
            <a:endParaRPr lang="en-US"/>
          </a:p>
        </p:txBody>
      </p:sp>
    </p:spTree>
    <p:extLst>
      <p:ext uri="{BB962C8B-B14F-4D97-AF65-F5344CB8AC3E}">
        <p14:creationId xmlns:p14="http://schemas.microsoft.com/office/powerpoint/2010/main" val="1609388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005073029"/>
              </p:ext>
            </p:extLst>
          </p:nvPr>
        </p:nvGraphicFramePr>
        <p:xfrm>
          <a:off x="179388" y="465476"/>
          <a:ext cx="8748712" cy="548037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0512">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17-MR-02-Sécurité des machines-outils de travail de métal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Identification des machines-outils pour travail</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du métal</a:t>
                      </a: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Evaluation des non-</a:t>
                      </a:r>
                      <a:r>
                        <a:rPr lang="en-US" sz="1200" b="0" i="0" u="none" strike="noStrike" kern="1200" baseline="0" dirty="0" err="1" smtClean="0">
                          <a:solidFill>
                            <a:srgbClr val="000018"/>
                          </a:solidFill>
                          <a:latin typeface="Comic Sans MS" panose="030F0702030302020204" pitchFamily="66" charset="0"/>
                          <a:ea typeface="+mn-ea"/>
                          <a:cs typeface="+mn-cs"/>
                        </a:rPr>
                        <a:t>conformités</a:t>
                      </a:r>
                      <a:endParaRPr lang="en-US"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Actions correctives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Inventorier les machines-outils pour travail du métal par les unités selon les directives du </a:t>
                      </a:r>
                      <a:r>
                        <a:rPr lang="fr-BE" sz="1100" b="0" i="0" u="none" strike="noStrike" kern="1200" baseline="0" dirty="0" err="1" smtClean="0">
                          <a:solidFill>
                            <a:srgbClr val="000018"/>
                          </a:solidFill>
                          <a:latin typeface="Comic Sans MS" panose="030F0702030302020204" pitchFamily="66" charset="0"/>
                          <a:ea typeface="+mn-ea"/>
                          <a:cs typeface="+mn-cs"/>
                        </a:rPr>
                        <a:t>Gest</a:t>
                      </a:r>
                      <a:r>
                        <a:rPr lang="fr-BE" sz="1100" b="0" i="0" u="none" strike="noStrike" kern="1200" baseline="0" dirty="0" smtClean="0">
                          <a:solidFill>
                            <a:srgbClr val="000018"/>
                          </a:solidFill>
                          <a:latin typeface="Comic Sans MS" panose="030F0702030302020204" pitchFamily="66" charset="0"/>
                          <a:ea typeface="+mn-ea"/>
                          <a:cs typeface="+mn-cs"/>
                        </a:rPr>
                        <a:t> Mat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S4/magasinier sur base de l’inventaire de base du </a:t>
                      </a:r>
                      <a:r>
                        <a:rPr kumimoji="0" lang="fr-BE" sz="1200" b="0" i="0" u="none" strike="noStrike" cap="none" normalizeH="0" baseline="0" dirty="0" err="1" smtClean="0">
                          <a:ln>
                            <a:noFill/>
                          </a:ln>
                          <a:solidFill>
                            <a:srgbClr val="000018"/>
                          </a:solidFill>
                          <a:effectLst/>
                          <a:latin typeface="Comic Sans MS" pitchFamily="66" charset="0"/>
                        </a:rPr>
                        <a:t>Gest</a:t>
                      </a:r>
                      <a:r>
                        <a:rPr kumimoji="0" lang="fr-BE" sz="1200" b="0" i="0" u="none" strike="noStrike" cap="none" normalizeH="0" baseline="0" dirty="0" smtClean="0">
                          <a:ln>
                            <a:noFill/>
                          </a:ln>
                          <a:solidFill>
                            <a:srgbClr val="000018"/>
                          </a:solidFill>
                          <a:effectLst/>
                          <a:latin typeface="Comic Sans MS" pitchFamily="66" charset="0"/>
                        </a:rPr>
                        <a:t> Mat(généré via Q&amp;R-</a:t>
                      </a:r>
                      <a:r>
                        <a:rPr kumimoji="0" lang="fr-BE" sz="1200" b="0" i="0" u="none" strike="noStrike" cap="none" normalizeH="0" baseline="0" dirty="0" err="1" smtClean="0">
                          <a:ln>
                            <a:noFill/>
                          </a:ln>
                          <a:solidFill>
                            <a:srgbClr val="000018"/>
                          </a:solidFill>
                          <a:effectLst/>
                          <a:latin typeface="Comic Sans MS" pitchFamily="66" charset="0"/>
                        </a:rPr>
                        <a:t>tools</a:t>
                      </a:r>
                      <a:r>
                        <a:rPr kumimoji="0" lang="fr-BE" sz="1200" b="0" i="0" u="none" strike="noStrike" cap="none" normalizeH="0" baseline="0" dirty="0" smtClean="0">
                          <a:ln>
                            <a:noFill/>
                          </a:ln>
                          <a:solidFill>
                            <a:srgbClr val="000018"/>
                          </a:solidFill>
                          <a:effectLst/>
                          <a:latin typeface="Comic Sans MS" pitchFamily="66" charset="0"/>
                        </a:rPr>
                        <a:t> ILIAS)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Etablir et mettre à disposition les rapports de mise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Effectuer les analyses de risques éventuelles et évaluer les facteurs environnementaux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Formuler un avis concernant la conformité des machines et effectuer les actions conformément aux réglementations en vigueur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 SIPPT-MR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Garantir le suivi des non-conformités constatées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13</a:t>
            </a:fld>
            <a:endParaRPr lang="en-US"/>
          </a:p>
        </p:txBody>
      </p:sp>
    </p:spTree>
    <p:extLst>
      <p:ext uri="{BB962C8B-B14F-4D97-AF65-F5344CB8AC3E}">
        <p14:creationId xmlns:p14="http://schemas.microsoft.com/office/powerpoint/2010/main" val="511043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8402125"/>
              </p:ext>
            </p:extLst>
          </p:nvPr>
        </p:nvGraphicFramePr>
        <p:xfrm>
          <a:off x="179388" y="465476"/>
          <a:ext cx="8748712" cy="5673580"/>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03383">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14-O&amp;T-01 – Prévention des accidents de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Réduire de 25% les accidents de sport à l’horizon 2018.</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smtClean="0">
                          <a:solidFill>
                            <a:srgbClr val="000018"/>
                          </a:solidFill>
                          <a:effectLst/>
                          <a:latin typeface="Comic Sans MS"/>
                          <a:ea typeface="Times New Roman"/>
                        </a:rPr>
                        <a:t>1. Appliquer les </a:t>
                      </a:r>
                      <a:r>
                        <a:rPr lang="fr-BE" sz="1200" b="0" dirty="0">
                          <a:solidFill>
                            <a:srgbClr val="000018"/>
                          </a:solidFill>
                          <a:effectLst/>
                          <a:latin typeface="Comic Sans MS"/>
                          <a:ea typeface="Times New Roman"/>
                        </a:rPr>
                        <a:t>AR </a:t>
                      </a:r>
                      <a:r>
                        <a:rPr lang="fr-BE" sz="1200" b="0" dirty="0" smtClean="0">
                          <a:solidFill>
                            <a:srgbClr val="000018"/>
                          </a:solidFill>
                          <a:effectLst/>
                          <a:latin typeface="Comic Sans MS"/>
                          <a:ea typeface="Times New Roman"/>
                        </a:rPr>
                        <a:t>au </a:t>
                      </a:r>
                      <a:r>
                        <a:rPr lang="fr-BE" sz="1200" b="0" dirty="0" err="1">
                          <a:solidFill>
                            <a:srgbClr val="000018"/>
                          </a:solidFill>
                          <a:effectLst/>
                          <a:latin typeface="Comic Sans MS"/>
                          <a:ea typeface="Times New Roman"/>
                        </a:rPr>
                        <a:t>Niv</a:t>
                      </a:r>
                      <a:r>
                        <a:rPr lang="fr-BE" sz="1200" b="0" dirty="0">
                          <a:solidFill>
                            <a:srgbClr val="000018"/>
                          </a:solidFill>
                          <a:effectLst/>
                          <a:latin typeface="Comic Sans MS"/>
                          <a:ea typeface="Times New Roman"/>
                        </a:rPr>
                        <a:t> local dès l’approbation de l’AR générique ; accès permanent à la Doc</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“Sharing” via Intranet (N+F)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60240">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2.Communication de </a:t>
                      </a:r>
                      <a:r>
                        <a:rPr lang="fr-BE" sz="1200" b="0" dirty="0">
                          <a:solidFill>
                            <a:srgbClr val="000018"/>
                          </a:solidFill>
                          <a:effectLst/>
                          <a:latin typeface="Comic Sans MS"/>
                          <a:ea typeface="Times New Roman"/>
                        </a:rPr>
                        <a:t>la SPS “Sécurité pendant les activités sportives” et des mesures de prévention visant à limiter les accidents de sport pendant les recyclages du Pers PT&amp;S et pendant les réunions du Sport (Pers, Infra, Mat,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IRMEP</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936104">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3. Exécution </a:t>
                      </a:r>
                      <a:r>
                        <a:rPr lang="fr-BE" sz="1200" b="0" dirty="0">
                          <a:solidFill>
                            <a:srgbClr val="000018"/>
                          </a:solidFill>
                          <a:effectLst/>
                          <a:latin typeface="Comic Sans MS"/>
                          <a:ea typeface="Times New Roman"/>
                        </a:rPr>
                        <a:t>du plan de prévention « mort subite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Screening Med Sport, AMT, </a:t>
                      </a:r>
                      <a:r>
                        <a:rPr lang="fr-BE" sz="1200" b="0" dirty="0" err="1">
                          <a:solidFill>
                            <a:srgbClr val="000018"/>
                          </a:solidFill>
                          <a:effectLst/>
                          <a:latin typeface="Comic Sans MS"/>
                          <a:ea typeface="Times New Roman"/>
                        </a:rPr>
                        <a:t>Sp</a:t>
                      </a:r>
                      <a:r>
                        <a:rPr lang="fr-BE" sz="1200" b="0" dirty="0">
                          <a:solidFill>
                            <a:srgbClr val="000018"/>
                          </a:solidFill>
                          <a:effectLst/>
                          <a:latin typeface="Comic Sans MS"/>
                          <a:ea typeface="Times New Roman"/>
                        </a:rPr>
                        <a:t> Med, </a:t>
                      </a:r>
                      <a:r>
                        <a:rPr lang="fr-BE" sz="1200" b="0" dirty="0" err="1">
                          <a:solidFill>
                            <a:srgbClr val="000018"/>
                          </a:solidFill>
                          <a:effectLst/>
                          <a:latin typeface="Comic Sans MS"/>
                          <a:ea typeface="Times New Roman"/>
                        </a:rPr>
                        <a:t>Org</a:t>
                      </a:r>
                      <a:r>
                        <a:rPr lang="fr-BE" sz="1200" b="0" dirty="0">
                          <a:solidFill>
                            <a:srgbClr val="000018"/>
                          </a:solidFill>
                          <a:effectLst/>
                          <a:latin typeface="Comic Sans MS"/>
                          <a:ea typeface="Times New Roman"/>
                        </a:rPr>
                        <a:t> des activités sportives, DAE, moyens d’</a:t>
                      </a:r>
                      <a:r>
                        <a:rPr lang="fr-BE" sz="1200" b="0" dirty="0" err="1">
                          <a:solidFill>
                            <a:srgbClr val="000018"/>
                          </a:solidFill>
                          <a:effectLst/>
                          <a:latin typeface="Comic Sans MS"/>
                          <a:ea typeface="Times New Roman"/>
                        </a:rPr>
                        <a:t>Evac</a:t>
                      </a:r>
                      <a:r>
                        <a:rPr lang="fr-BE" sz="1200" b="0" dirty="0">
                          <a:solidFill>
                            <a:srgbClr val="000018"/>
                          </a:solidFill>
                          <a:effectLst/>
                          <a:latin typeface="Comic Sans MS"/>
                          <a:ea typeface="Times New Roman"/>
                        </a:rPr>
                        <a:t> Med,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544322">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4.Optimalisation </a:t>
                      </a:r>
                      <a:r>
                        <a:rPr lang="fr-BE" sz="1200" b="0" dirty="0">
                          <a:solidFill>
                            <a:srgbClr val="000018"/>
                          </a:solidFill>
                          <a:effectLst/>
                          <a:latin typeface="Comic Sans MS"/>
                          <a:ea typeface="Times New Roman"/>
                        </a:rPr>
                        <a:t>de l’accompagnement médico-sportif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err="1">
                          <a:solidFill>
                            <a:srgbClr val="000018"/>
                          </a:solidFill>
                          <a:effectLst/>
                          <a:latin typeface="Comic Sans MS"/>
                          <a:ea typeface="Times New Roman"/>
                        </a:rPr>
                        <a:t>MeNuFit</a:t>
                      </a:r>
                      <a:r>
                        <a:rPr lang="fr-BE" sz="1200" b="0" dirty="0">
                          <a:solidFill>
                            <a:srgbClr val="000018"/>
                          </a:solidFill>
                          <a:effectLst/>
                          <a:latin typeface="Comic Sans MS"/>
                          <a:ea typeface="Times New Roman"/>
                        </a:rPr>
                        <a:t>, AMT, MC, PTI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14</a:t>
            </a:fld>
            <a:endParaRPr lang="en-US"/>
          </a:p>
        </p:txBody>
      </p:sp>
    </p:spTree>
    <p:extLst>
      <p:ext uri="{BB962C8B-B14F-4D97-AF65-F5344CB8AC3E}">
        <p14:creationId xmlns:p14="http://schemas.microsoft.com/office/powerpoint/2010/main" val="957912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2256714338"/>
              </p:ext>
            </p:extLst>
          </p:nvPr>
        </p:nvGraphicFramePr>
        <p:xfrm>
          <a:off x="323850" y="260350"/>
          <a:ext cx="8589963" cy="5600195"/>
        </p:xfrm>
        <a:graphic>
          <a:graphicData uri="http://schemas.openxmlformats.org/drawingml/2006/table">
            <a:tbl>
              <a:tblPr/>
              <a:tblGrid>
                <a:gridCol w="2082800">
                  <a:extLst>
                    <a:ext uri="{9D8B030D-6E8A-4147-A177-3AD203B41FA5}">
                      <a16:colId xmlns:a16="http://schemas.microsoft.com/office/drawing/2014/main" val="20000"/>
                    </a:ext>
                  </a:extLst>
                </a:gridCol>
                <a:gridCol w="1373262">
                  <a:extLst>
                    <a:ext uri="{9D8B030D-6E8A-4147-A177-3AD203B41FA5}">
                      <a16:colId xmlns:a16="http://schemas.microsoft.com/office/drawing/2014/main" val="20001"/>
                    </a:ext>
                  </a:extLst>
                </a:gridCol>
                <a:gridCol w="1944613">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Campagne d’affichage</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Information des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Renouvellement</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périodique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03 </a:t>
                      </a:r>
                      <a:r>
                        <a:rPr kumimoji="0" lang="en-US" sz="1200" b="0" i="0" u="none" strike="noStrike" cap="none" normalizeH="0" baseline="0" dirty="0" err="1" smtClean="0">
                          <a:ln>
                            <a:noFill/>
                          </a:ln>
                          <a:solidFill>
                            <a:srgbClr val="000018"/>
                          </a:solidFill>
                          <a:effectLst/>
                          <a:latin typeface="Comic Sans MS" pitchFamily="66" charset="0"/>
                          <a:cs typeface="Arial" charset="0"/>
                        </a:rPr>
                        <a:t>panneaux</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d’affichage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Ass </a:t>
                      </a:r>
                      <a:r>
                        <a:rPr kumimoji="0" lang="en-US" sz="1200" b="0" i="0" u="none" strike="noStrike" cap="none" normalizeH="0" baseline="0" dirty="0" err="1" smtClean="0">
                          <a:ln>
                            <a:noFill/>
                          </a:ln>
                          <a:solidFill>
                            <a:srgbClr val="000018"/>
                          </a:solidFill>
                          <a:effectLst/>
                          <a:latin typeface="Comic Sans MS" pitchFamily="66" charset="0"/>
                          <a:cs typeface="Arial" charset="0"/>
                        </a:rPr>
                        <a:t>Prev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Visite annuelle des lieux de travail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F54  - </a:t>
                      </a:r>
                      <a:r>
                        <a:rPr kumimoji="0" lang="fr-BE" sz="1200" b="0" i="0" u="none" strike="noStrike" cap="none" normalizeH="0" baseline="0" dirty="0" smtClean="0">
                          <a:ln>
                            <a:noFill/>
                          </a:ln>
                          <a:solidFill>
                            <a:srgbClr val="FF0000"/>
                          </a:solidFill>
                          <a:effectLst/>
                          <a:latin typeface="Comic Sans MS" pitchFamily="66" charset="0"/>
                        </a:rPr>
                        <a:t>19 Mai 20 (reporté)</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F44 – </a:t>
                      </a:r>
                      <a:r>
                        <a:rPr kumimoji="0" lang="fr-BE" sz="1200" b="0" i="0" u="none" strike="noStrike" cap="none" normalizeH="0" baseline="0" dirty="0" smtClean="0">
                          <a:ln>
                            <a:noFill/>
                          </a:ln>
                          <a:solidFill>
                            <a:srgbClr val="FF0000"/>
                          </a:solidFill>
                          <a:effectLst/>
                          <a:latin typeface="Comic Sans MS" pitchFamily="66" charset="0"/>
                        </a:rPr>
                        <a:t>03 Mar 20</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 à rédiger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 effectué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000"/>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 la réalisation des contrôles réglementaires par un Service Externe de Contrôle Technique (SECT)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rPr>
                        <a:t>Veiller</a:t>
                      </a:r>
                      <a:r>
                        <a:rPr kumimoji="0" lang="en-US" sz="1200" b="0" i="0" u="none" strike="noStrike" cap="none" normalizeH="0" baseline="0" dirty="0" smtClean="0">
                          <a:ln>
                            <a:noFill/>
                          </a:ln>
                          <a:solidFill>
                            <a:srgbClr val="000018"/>
                          </a:solidFill>
                          <a:effectLst/>
                          <a:latin typeface="Comic Sans MS" pitchFamily="66" charset="0"/>
                        </a:rPr>
                        <a:t> à </a:t>
                      </a:r>
                      <a:r>
                        <a:rPr kumimoji="0" lang="en-US" sz="1200" b="0" i="0" u="none" strike="noStrike" cap="none" normalizeH="0" baseline="0" dirty="0" err="1" smtClean="0">
                          <a:ln>
                            <a:noFill/>
                          </a:ln>
                          <a:solidFill>
                            <a:srgbClr val="000018"/>
                          </a:solidFill>
                          <a:effectLst/>
                          <a:latin typeface="Comic Sans MS" pitchFamily="66" charset="0"/>
                        </a:rPr>
                        <a:t>garantir</a:t>
                      </a:r>
                      <a:r>
                        <a:rPr kumimoji="0" lang="en-US" sz="1200" b="0" i="0" u="none" strike="noStrike" cap="none" normalizeH="0" baseline="0" dirty="0" smtClean="0">
                          <a:ln>
                            <a:noFill/>
                          </a:ln>
                          <a:solidFill>
                            <a:srgbClr val="000018"/>
                          </a:solidFill>
                          <a:effectLst/>
                          <a:latin typeface="Comic Sans MS" pitchFamily="66" charset="0"/>
                        </a:rPr>
                        <a:t> le </a:t>
                      </a:r>
                      <a:r>
                        <a:rPr kumimoji="0" lang="en-US" sz="1200" b="0" i="0" u="none" strike="noStrike" cap="none" normalizeH="0" baseline="0" dirty="0" err="1" smtClean="0">
                          <a:ln>
                            <a:noFill/>
                          </a:ln>
                          <a:solidFill>
                            <a:srgbClr val="000018"/>
                          </a:solidFill>
                          <a:effectLst/>
                          <a:latin typeface="Comic Sans MS" pitchFamily="66" charset="0"/>
                        </a:rPr>
                        <a:t>contrôle</a:t>
                      </a:r>
                      <a:r>
                        <a:rPr kumimoji="0" lang="en-US" sz="1200" b="0" i="0" u="none" strike="noStrike" cap="none" normalizeH="0" baseline="0" dirty="0" smtClean="0">
                          <a:ln>
                            <a:noFill/>
                          </a:ln>
                          <a:solidFill>
                            <a:srgbClr val="000018"/>
                          </a:solidFill>
                          <a:effectLst/>
                          <a:latin typeface="Comic Sans MS" pitchFamily="66" charset="0"/>
                        </a:rPr>
                        <a:t> de tout le </a:t>
                      </a:r>
                      <a:r>
                        <a:rPr kumimoji="0" lang="en-US" sz="1200" b="0" i="0" u="none" strike="noStrike" cap="none" normalizeH="0" baseline="0" dirty="0" err="1" smtClean="0">
                          <a:ln>
                            <a:noFill/>
                          </a:ln>
                          <a:solidFill>
                            <a:srgbClr val="000018"/>
                          </a:solidFill>
                          <a:effectLst/>
                          <a:latin typeface="Comic Sans MS" pitchFamily="66" charset="0"/>
                        </a:rPr>
                        <a:t>matériel</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concerné</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3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contrôles</a:t>
                      </a:r>
                      <a:r>
                        <a:rPr kumimoji="0" lang="en-US" sz="1200" b="0" i="0" u="none" strike="noStrike" cap="none" normalizeH="0" baseline="0" dirty="0" smtClean="0">
                          <a:ln>
                            <a:noFill/>
                          </a:ln>
                          <a:solidFill>
                            <a:srgbClr val="000018"/>
                          </a:solidFill>
                          <a:effectLst/>
                          <a:latin typeface="Comic Sans MS" pitchFamily="66" charset="0"/>
                          <a:cs typeface="Arial" charset="0"/>
                        </a:rPr>
                        <a:t> trim.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5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1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annuel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7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Les </a:t>
                      </a:r>
                      <a:r>
                        <a:rPr kumimoji="0" lang="en-US" sz="1200" b="0" i="0" u="none" strike="noStrike" cap="none" normalizeH="0" baseline="0" dirty="0" err="1" smtClean="0">
                          <a:ln>
                            <a:noFill/>
                          </a:ln>
                          <a:solidFill>
                            <a:srgbClr val="000018"/>
                          </a:solidFill>
                          <a:effectLst/>
                          <a:latin typeface="Comic Sans MS" pitchFamily="66" charset="0"/>
                          <a:cs typeface="Arial" charset="0"/>
                        </a:rPr>
                        <a:t>mises</a:t>
                      </a:r>
                      <a:r>
                        <a:rPr kumimoji="0" lang="en-US" sz="1200" b="0" i="0" u="none" strike="noStrike" cap="none" normalizeH="0" baseline="0" dirty="0" smtClean="0">
                          <a:ln>
                            <a:noFill/>
                          </a:ln>
                          <a:solidFill>
                            <a:srgbClr val="000018"/>
                          </a:solidFill>
                          <a:effectLst/>
                          <a:latin typeface="Comic Sans MS" pitchFamily="66" charset="0"/>
                          <a:cs typeface="Arial" charset="0"/>
                        </a:rPr>
                        <a:t>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Rapports </a:t>
                      </a:r>
                      <a:r>
                        <a:rPr kumimoji="0" lang="fr-BE" sz="1200" b="0" i="0" u="none" strike="noStrike" cap="none" normalizeH="0" baseline="0" dirty="0" err="1" smtClean="0">
                          <a:ln>
                            <a:noFill/>
                          </a:ln>
                          <a:solidFill>
                            <a:srgbClr val="000018"/>
                          </a:solidFill>
                          <a:effectLst/>
                          <a:latin typeface="Comic Sans MS" pitchFamily="66" charset="0"/>
                          <a:cs typeface="Arial" charset="0"/>
                        </a:rPr>
                        <a:t>Trim</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2W Tac – 80 UAV MCU Namur</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SABCA – SONACA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cs typeface="Arial" charset="0"/>
                        </a:rPr>
                        <a:t>Ctrl 1</a:t>
                      </a:r>
                      <a:r>
                        <a:rPr kumimoji="0" lang="fr-BE" sz="1200" b="0" i="0" u="none" strike="noStrike" cap="none" normalizeH="0" baseline="30000" dirty="0" smtClean="0">
                          <a:ln>
                            <a:noFill/>
                          </a:ln>
                          <a:solidFill>
                            <a:srgbClr val="FF0000"/>
                          </a:solidFill>
                          <a:effectLst/>
                          <a:latin typeface="Comic Sans MS" pitchFamily="66" charset="0"/>
                          <a:cs typeface="Arial" charset="0"/>
                        </a:rPr>
                        <a:t>er</a:t>
                      </a:r>
                      <a:r>
                        <a:rPr kumimoji="0" lang="fr-BE" sz="1200" b="0" i="0" u="none" strike="noStrike" cap="none" normalizeH="0" baseline="0" dirty="0" smtClean="0">
                          <a:ln>
                            <a:noFill/>
                          </a:ln>
                          <a:solidFill>
                            <a:srgbClr val="FF0000"/>
                          </a:solidFill>
                          <a:effectLst/>
                          <a:latin typeface="Comic Sans MS" pitchFamily="66" charset="0"/>
                          <a:cs typeface="Arial" charset="0"/>
                        </a:rPr>
                        <a:t> </a:t>
                      </a:r>
                      <a:r>
                        <a:rPr kumimoji="0" lang="fr-BE" sz="1200" b="0" i="0" u="none" strike="noStrike" cap="none" normalizeH="0" baseline="0" dirty="0" err="1" smtClean="0">
                          <a:ln>
                            <a:noFill/>
                          </a:ln>
                          <a:solidFill>
                            <a:srgbClr val="FF0000"/>
                          </a:solidFill>
                          <a:effectLst/>
                          <a:latin typeface="Comic Sans MS" pitchFamily="66" charset="0"/>
                          <a:cs typeface="Arial" charset="0"/>
                        </a:rPr>
                        <a:t>trim</a:t>
                      </a:r>
                      <a:r>
                        <a:rPr kumimoji="0" lang="fr-BE" sz="1200" b="0" i="0" u="none" strike="noStrike" cap="none" normalizeH="0" baseline="0" dirty="0" smtClean="0">
                          <a:ln>
                            <a:noFill/>
                          </a:ln>
                          <a:solidFill>
                            <a:srgbClr val="FF0000"/>
                          </a:solidFill>
                          <a:effectLst/>
                          <a:latin typeface="Comic Sans MS" pitchFamily="66" charset="0"/>
                          <a:cs typeface="Arial" charset="0"/>
                        </a:rPr>
                        <a:t> 2020</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MÜLLER</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Maint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000"/>
                          </a:solidFill>
                          <a:effectLst/>
                          <a:latin typeface="Comic Sans MS" pitchFamily="66" charset="0"/>
                        </a:rPr>
                        <a:t>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895456316"/>
              </p:ext>
            </p:extLst>
          </p:nvPr>
        </p:nvGraphicFramePr>
        <p:xfrm>
          <a:off x="395536" y="620688"/>
          <a:ext cx="8496948" cy="4631168"/>
        </p:xfrm>
        <a:graphic>
          <a:graphicData uri="http://schemas.openxmlformats.org/drawingml/2006/table">
            <a:tbl>
              <a:tblPr firstRow="1" bandRow="1">
                <a:tableStyleId>{ED083AE6-46FA-4A59-8FB0-9F97EB10719F}</a:tableStyleId>
              </a:tblPr>
              <a:tblGrid>
                <a:gridCol w="1416158">
                  <a:extLst>
                    <a:ext uri="{9D8B030D-6E8A-4147-A177-3AD203B41FA5}">
                      <a16:colId xmlns:a16="http://schemas.microsoft.com/office/drawing/2014/main" val="20000"/>
                    </a:ext>
                  </a:extLst>
                </a:gridCol>
                <a:gridCol w="1416158">
                  <a:extLst>
                    <a:ext uri="{9D8B030D-6E8A-4147-A177-3AD203B41FA5}">
                      <a16:colId xmlns:a16="http://schemas.microsoft.com/office/drawing/2014/main" val="20001"/>
                    </a:ext>
                  </a:extLst>
                </a:gridCol>
                <a:gridCol w="1560174">
                  <a:extLst>
                    <a:ext uri="{9D8B030D-6E8A-4147-A177-3AD203B41FA5}">
                      <a16:colId xmlns:a16="http://schemas.microsoft.com/office/drawing/2014/main" val="20002"/>
                    </a:ext>
                  </a:extLst>
                </a:gridCol>
                <a:gridCol w="2160240">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576066">
                  <a:extLst>
                    <a:ext uri="{9D8B030D-6E8A-4147-A177-3AD203B41FA5}">
                      <a16:colId xmlns:a16="http://schemas.microsoft.com/office/drawing/2014/main" val="20005"/>
                    </a:ext>
                  </a:extLst>
                </a:gridCol>
              </a:tblGrid>
              <a:tr h="115212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extLst>
                  <a:ext uri="{0D108BD9-81ED-4DB2-BD59-A6C34878D82A}">
                    <a16:rowId xmlns:a16="http://schemas.microsoft.com/office/drawing/2014/main" val="10000"/>
                  </a:ext>
                </a:extLst>
              </a:tr>
              <a:tr h="15301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Chrome6 Mat GSE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txBody>
                  <a:tcPr marL="90000" marR="90000" marT="46800" marB="46800" horzOverflow="overflow"/>
                </a:tc>
                <a:extLst>
                  <a:ext uri="{0D108BD9-81ED-4DB2-BD59-A6C34878D82A}">
                    <a16:rowId xmlns:a16="http://schemas.microsoft.com/office/drawing/2014/main" val="10001"/>
                  </a:ext>
                </a:extLst>
              </a:tr>
              <a:tr h="112364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Coordination entre la LH et la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Sh Pt 80 UAV</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Donné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sem</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26 Jun</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AMT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17</a:t>
            </a:fld>
            <a:endParaRPr lang="en-US"/>
          </a:p>
        </p:txBody>
      </p:sp>
    </p:spTree>
    <p:extLst>
      <p:ext uri="{BB962C8B-B14F-4D97-AF65-F5344CB8AC3E}">
        <p14:creationId xmlns:p14="http://schemas.microsoft.com/office/powerpoint/2010/main" val="41675935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451316881"/>
              </p:ext>
            </p:extLst>
          </p:nvPr>
        </p:nvGraphicFramePr>
        <p:xfrm>
          <a:off x="251520" y="-72763"/>
          <a:ext cx="8424936" cy="6721291"/>
        </p:xfrm>
        <a:graphic>
          <a:graphicData uri="http://schemas.openxmlformats.org/drawingml/2006/table">
            <a:tbl>
              <a:tblPr firstRow="1" bandRow="1">
                <a:tableStyleId>{ED083AE6-46FA-4A59-8FB0-9F97EB10719F}</a:tableStyleId>
              </a:tblPr>
              <a:tblGrid>
                <a:gridCol w="1404156">
                  <a:extLst>
                    <a:ext uri="{9D8B030D-6E8A-4147-A177-3AD203B41FA5}">
                      <a16:colId xmlns:a16="http://schemas.microsoft.com/office/drawing/2014/main" val="20000"/>
                    </a:ext>
                  </a:extLst>
                </a:gridCol>
                <a:gridCol w="1404156">
                  <a:extLst>
                    <a:ext uri="{9D8B030D-6E8A-4147-A177-3AD203B41FA5}">
                      <a16:colId xmlns:a16="http://schemas.microsoft.com/office/drawing/2014/main" val="20001"/>
                    </a:ext>
                  </a:extLst>
                </a:gridCol>
                <a:gridCol w="1404156">
                  <a:extLst>
                    <a:ext uri="{9D8B030D-6E8A-4147-A177-3AD203B41FA5}">
                      <a16:colId xmlns:a16="http://schemas.microsoft.com/office/drawing/2014/main" val="20002"/>
                    </a:ext>
                  </a:extLst>
                </a:gridCol>
                <a:gridCol w="2268252">
                  <a:extLst>
                    <a:ext uri="{9D8B030D-6E8A-4147-A177-3AD203B41FA5}">
                      <a16:colId xmlns:a16="http://schemas.microsoft.com/office/drawing/2014/main" val="20003"/>
                    </a:ext>
                  </a:extLst>
                </a:gridCol>
                <a:gridCol w="1440160">
                  <a:extLst>
                    <a:ext uri="{9D8B030D-6E8A-4147-A177-3AD203B41FA5}">
                      <a16:colId xmlns:a16="http://schemas.microsoft.com/office/drawing/2014/main" val="20004"/>
                    </a:ext>
                  </a:extLst>
                </a:gridCol>
                <a:gridCol w="504056">
                  <a:extLst>
                    <a:ext uri="{9D8B030D-6E8A-4147-A177-3AD203B41FA5}">
                      <a16:colId xmlns:a16="http://schemas.microsoft.com/office/drawing/2014/main" val="20005"/>
                    </a:ext>
                  </a:extLst>
                </a:gridCol>
              </a:tblGrid>
              <a:tr h="82251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extLst>
                  <a:ext uri="{0D108BD9-81ED-4DB2-BD59-A6C34878D82A}">
                    <a16:rowId xmlns:a16="http://schemas.microsoft.com/office/drawing/2014/main" val="10000"/>
                  </a:ext>
                </a:extLst>
              </a:tr>
              <a:tr h="150782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Mise en œuvre de la politique de réalisation des inspections réglementaires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Garantir</a:t>
                      </a:r>
                      <a:r>
                        <a:rPr kumimoji="0" lang="en-US" sz="1200" b="0" i="0" u="none" strike="noStrike" cap="none" normalizeH="0" baseline="0" dirty="0" smtClean="0">
                          <a:ln>
                            <a:noFill/>
                          </a:ln>
                          <a:solidFill>
                            <a:srgbClr val="000018"/>
                          </a:solidFill>
                          <a:effectLst/>
                          <a:latin typeface="Comic Sans MS" pitchFamily="66" charset="0"/>
                          <a:cs typeface="Arial" charset="0"/>
                        </a:rPr>
                        <a:t> la </a:t>
                      </a:r>
                      <a:r>
                        <a:rPr kumimoji="0" lang="en-US" sz="1200" b="0" i="0" u="none" strike="noStrike" cap="none" normalizeH="0" baseline="0" dirty="0" err="1" smtClean="0">
                          <a:ln>
                            <a:noFill/>
                          </a:ln>
                          <a:solidFill>
                            <a:srgbClr val="000018"/>
                          </a:solidFill>
                          <a:effectLst/>
                          <a:latin typeface="Comic Sans MS" pitchFamily="66" charset="0"/>
                          <a:cs typeface="Arial" charset="0"/>
                        </a:rPr>
                        <a:t>sécurité</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d’emploi</a:t>
                      </a:r>
                      <a:r>
                        <a:rPr kumimoji="0" lang="en-US" sz="1200" b="0" i="0" u="none" strike="noStrike" cap="none" normalizeH="0" baseline="0" dirty="0" smtClean="0">
                          <a:ln>
                            <a:noFill/>
                          </a:ln>
                          <a:solidFill>
                            <a:srgbClr val="000018"/>
                          </a:solidFill>
                          <a:effectLst/>
                          <a:latin typeface="Comic Sans MS" pitchFamily="66" charset="0"/>
                          <a:cs typeface="Arial" charset="0"/>
                        </a:rPr>
                        <a:t> du </a:t>
                      </a:r>
                      <a:r>
                        <a:rPr kumimoji="0" lang="en-US" sz="1200" b="0"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concerné</a:t>
                      </a:r>
                      <a:r>
                        <a:rPr kumimoji="0" lang="en-US" sz="1200" b="0" i="0" u="none" strike="noStrike" cap="none" normalizeH="0" baseline="0" dirty="0" smtClean="0">
                          <a:ln>
                            <a:noFill/>
                          </a:ln>
                          <a:solidFill>
                            <a:srgbClr val="000018"/>
                          </a:solidFill>
                          <a:effectLst/>
                          <a:latin typeface="Comic Sans MS" pitchFamily="66" charset="0"/>
                          <a:cs typeface="Arial" charset="0"/>
                        </a:rPr>
                        <a:t>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1.Réalisation d’un inventaire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2.Inspection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3.Réalisation des mises en service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 Engins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cs typeface="Arial" charset="0"/>
                        </a:rPr>
                        <a:t>Rapport 2020 (planifiées en </a:t>
                      </a:r>
                      <a:r>
                        <a:rPr kumimoji="0" lang="fr-BE" sz="1200" b="0" i="0" u="none" strike="noStrike" cap="none" normalizeH="0" baseline="0" dirty="0" smtClean="0">
                          <a:ln>
                            <a:noFill/>
                          </a:ln>
                          <a:solidFill>
                            <a:srgbClr val="FF0000"/>
                          </a:solidFill>
                          <a:effectLst/>
                          <a:latin typeface="Comic Sans MS" pitchFamily="66" charset="0"/>
                          <a:cs typeface="Arial" charset="0"/>
                        </a:rPr>
                        <a:t>Jun </a:t>
                      </a:r>
                      <a:r>
                        <a:rPr kumimoji="0" lang="fr-BE" sz="1200" b="0" i="0" u="none" strike="noStrike" cap="none" normalizeH="0" baseline="0" dirty="0" smtClean="0">
                          <a:ln>
                            <a:noFill/>
                          </a:ln>
                          <a:solidFill>
                            <a:srgbClr val="FF0000"/>
                          </a:solidFill>
                          <a:effectLst/>
                          <a:latin typeface="Comic Sans MS" pitchFamily="66" charset="0"/>
                          <a:cs typeface="Arial" charset="0"/>
                        </a:rPr>
                        <a:t>et </a:t>
                      </a:r>
                      <a:r>
                        <a:rPr kumimoji="0" lang="fr-BE" sz="1200" b="0" i="0" u="none" strike="noStrike" cap="none" normalizeH="0" baseline="0" dirty="0" err="1" smtClean="0">
                          <a:ln>
                            <a:noFill/>
                          </a:ln>
                          <a:solidFill>
                            <a:srgbClr val="FF0000"/>
                          </a:solidFill>
                          <a:effectLst/>
                          <a:latin typeface="Comic Sans MS" pitchFamily="66" charset="0"/>
                          <a:cs typeface="Arial" charset="0"/>
                        </a:rPr>
                        <a:t>Jul</a:t>
                      </a:r>
                      <a:r>
                        <a:rPr kumimoji="0" lang="fr-BE" sz="1200" b="0" i="0" u="none" strike="noStrike" cap="none" normalizeH="0" baseline="0" dirty="0" smtClean="0">
                          <a:ln>
                            <a:noFill/>
                          </a:ln>
                          <a:solidFill>
                            <a:srgbClr val="FF0000"/>
                          </a:solidFill>
                          <a:effectLst/>
                          <a:latin typeface="Comic Sans MS" pitchFamily="66" charset="0"/>
                          <a:cs typeface="Arial" charset="0"/>
                        </a:rPr>
                        <a:t> 20)</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MULLER (</a:t>
                      </a: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Maint)</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FF0000"/>
                          </a:solidFill>
                          <a:effectLst/>
                          <a:latin typeface="Comic Sans MS" pitchFamily="66" charset="0"/>
                          <a:ea typeface="+mn-ea"/>
                          <a:cs typeface="+mn-cs"/>
                          <a:sym typeface="Zapf Dingbats"/>
                        </a:rPr>
                        <a:t>EC</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tc>
                <a:extLst>
                  <a:ext uri="{0D108BD9-81ED-4DB2-BD59-A6C34878D82A}">
                    <a16:rowId xmlns:a16="http://schemas.microsoft.com/office/drawing/2014/main" val="10001"/>
                  </a:ext>
                </a:extLst>
              </a:tr>
              <a:tr h="434214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anti-feu domestique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Formations </a:t>
                      </a:r>
                      <a:r>
                        <a:rPr kumimoji="0" lang="fr-BE" sz="1200" b="0" i="0" u="none" strike="noStrike" cap="none" normalizeH="0" baseline="0" dirty="0" err="1" smtClean="0">
                          <a:ln>
                            <a:noFill/>
                          </a:ln>
                          <a:solidFill>
                            <a:srgbClr val="000018"/>
                          </a:solidFill>
                          <a:effectLst/>
                          <a:latin typeface="Comic Sans MS" pitchFamily="66" charset="0"/>
                        </a:rPr>
                        <a:t>Niv</a:t>
                      </a:r>
                      <a:r>
                        <a:rPr kumimoji="0" lang="fr-BE" sz="1200" b="0" i="0" u="none" strike="noStrike" cap="none" normalizeH="0" baseline="0" dirty="0" smtClean="0">
                          <a:ln>
                            <a:noFill/>
                          </a:ln>
                          <a:solidFill>
                            <a:srgbClr val="000018"/>
                          </a:solidFill>
                          <a:effectLst/>
                          <a:latin typeface="Comic Sans MS" pitchFamily="66" charset="0"/>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sng" strike="noStrike" cap="none" normalizeH="0" baseline="0" dirty="0" err="1" smtClean="0">
                          <a:ln>
                            <a:noFill/>
                          </a:ln>
                          <a:solidFill>
                            <a:srgbClr val="000018"/>
                          </a:solidFill>
                          <a:effectLst/>
                          <a:latin typeface="Comic Sans MS" pitchFamily="66" charset="0"/>
                        </a:rPr>
                        <a:t>Analyse</a:t>
                      </a:r>
                      <a:r>
                        <a:rPr kumimoji="0" lang="en-US" sz="1200" b="0" i="0" u="sng" strike="noStrike" cap="none" normalizeH="0" baseline="0" dirty="0" smtClean="0">
                          <a:ln>
                            <a:noFill/>
                          </a:ln>
                          <a:solidFill>
                            <a:srgbClr val="000018"/>
                          </a:solidFill>
                          <a:effectLst/>
                          <a:latin typeface="Comic Sans MS" pitchFamily="66" charset="0"/>
                        </a:rPr>
                        <a:t> </a:t>
                      </a:r>
                      <a:r>
                        <a:rPr kumimoji="0" lang="en-US" sz="1200" b="0" i="0" u="sng" strike="noStrike" cap="none" normalizeH="0" baseline="0" dirty="0" err="1" smtClean="0">
                          <a:ln>
                            <a:noFill/>
                          </a:ln>
                          <a:solidFill>
                            <a:srgbClr val="000018"/>
                          </a:solidFill>
                          <a:effectLst/>
                          <a:latin typeface="Comic Sans MS" pitchFamily="66" charset="0"/>
                        </a:rPr>
                        <a:t>Risques</a:t>
                      </a:r>
                      <a:r>
                        <a:rPr kumimoji="0" lang="en-US" sz="1200" b="0" i="0" u="sng" strike="noStrike" cap="none" normalizeH="0" baseline="0" dirty="0" smtClean="0">
                          <a:ln>
                            <a:noFill/>
                          </a:ln>
                          <a:solidFill>
                            <a:srgbClr val="000018"/>
                          </a:solidFill>
                          <a:effectLst/>
                          <a:latin typeface="Comic Sans MS" pitchFamily="66" charset="0"/>
                        </a:rPr>
                        <a:t> </a:t>
                      </a:r>
                      <a:r>
                        <a:rPr kumimoji="0" lang="en-US" sz="1200" b="0" i="0" u="sng" strike="noStrike" cap="none" normalizeH="0" baseline="0" dirty="0" err="1" smtClean="0">
                          <a:ln>
                            <a:noFill/>
                          </a:ln>
                          <a:solidFill>
                            <a:srgbClr val="000018"/>
                          </a:solidFill>
                          <a:effectLst/>
                          <a:latin typeface="Comic Sans MS" pitchFamily="66" charset="0"/>
                        </a:rPr>
                        <a:t>incendie</a:t>
                      </a:r>
                      <a:r>
                        <a:rPr kumimoji="0" lang="en-US" sz="1200" b="0" i="0" u="sng"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Situation </a:t>
                      </a:r>
                      <a:r>
                        <a:rPr kumimoji="0" lang="en-US" sz="1200" b="0" i="0" u="none" strike="noStrike" cap="none" normalizeH="0" baseline="0" dirty="0" err="1" smtClean="0">
                          <a:ln>
                            <a:noFill/>
                          </a:ln>
                          <a:solidFill>
                            <a:srgbClr val="000018"/>
                          </a:solidFill>
                          <a:effectLst/>
                          <a:latin typeface="Comic Sans MS" pitchFamily="66" charset="0"/>
                        </a:rPr>
                        <a:t>extincteurs</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   2020</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7. Exercice incendie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Dernière mise à jour :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Jan/</a:t>
                      </a:r>
                      <a:r>
                        <a:rPr kumimoji="0" lang="fr-BE" sz="1200" b="0" i="0" u="none" strike="noStrike" cap="none" normalizeH="0" baseline="0" dirty="0" err="1" smtClean="0">
                          <a:ln>
                            <a:noFill/>
                          </a:ln>
                          <a:solidFill>
                            <a:srgbClr val="FF0000"/>
                          </a:solidFill>
                          <a:effectLst/>
                          <a:latin typeface="Comic Sans MS" pitchFamily="66" charset="0"/>
                        </a:rPr>
                        <a:t>fev</a:t>
                      </a:r>
                      <a:r>
                        <a:rPr kumimoji="0" lang="fr-BE" sz="1200" b="0" i="0" u="none" strike="noStrike" cap="none" normalizeH="0" baseline="0" dirty="0" smtClean="0">
                          <a:ln>
                            <a:noFill/>
                          </a:ln>
                          <a:solidFill>
                            <a:srgbClr val="FF0000"/>
                          </a:solidFill>
                          <a:effectLst/>
                          <a:latin typeface="Comic Sans MS" pitchFamily="66" charset="0"/>
                        </a:rPr>
                        <a:t> 20</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FF0000"/>
                          </a:solidFill>
                          <a:effectLst/>
                          <a:latin typeface="Comic Sans MS" pitchFamily="66" charset="0"/>
                        </a:rPr>
                        <a:t>F54  - 19 Mai 20 (reporté)</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FF0000"/>
                          </a:solidFill>
                          <a:effectLst/>
                          <a:latin typeface="Comic Sans MS" pitchFamily="66" charset="0"/>
                        </a:rPr>
                        <a:t>F44 – 03 Mar 20</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Planification en cours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Contrôle 2020 et inventaires à effectuer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F44 : TBD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F54 : TBD</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1.Comd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r>
                        <a:rPr kumimoji="0" lang="fr-BE" sz="1200" b="0" i="0" u="none" strike="noStrike" cap="none" normalizeH="0" baseline="0" dirty="0" smtClean="0">
                          <a:ln>
                            <a:noFill/>
                          </a:ln>
                          <a:solidFill>
                            <a:srgbClr val="000018"/>
                          </a:solidFill>
                          <a:effectLst/>
                          <a:latin typeface="Comic Sans MS" pitchFamily="66" charset="0"/>
                        </a:rPr>
                        <a:t>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 typeface="+mj-lt"/>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3.Coord </a:t>
                      </a:r>
                      <a:r>
                        <a:rPr kumimoji="0" lang="fr-BE" sz="1200" b="0" i="0" u="none" strike="noStrike" cap="none" normalizeH="0" baseline="0" dirty="0" err="1" smtClean="0">
                          <a:ln>
                            <a:noFill/>
                          </a:ln>
                          <a:solidFill>
                            <a:srgbClr val="000018"/>
                          </a:solidFill>
                          <a:effectLst/>
                          <a:latin typeface="Comic Sans MS" pitchFamily="66" charset="0"/>
                        </a:rPr>
                        <a:t>prév</a:t>
                      </a:r>
                      <a:r>
                        <a:rPr kumimoji="0" lang="fr-BE" sz="1200" b="0" i="0" u="none" strike="noStrike" cap="none" normalizeH="0" baseline="0" dirty="0" smtClean="0">
                          <a:ln>
                            <a:noFill/>
                          </a:ln>
                          <a:solidFill>
                            <a:srgbClr val="000018"/>
                          </a:solidFill>
                          <a:effectLst/>
                          <a:latin typeface="Comic Sans MS" pitchFamily="66" charset="0"/>
                        </a:rPr>
                        <a:t> incendie/SLPPT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4.Adjt Yves BERTRAND</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a:t>
                      </a:r>
                      <a:r>
                        <a:rPr kumimoji="0" lang="fr-BE" sz="1200" b="0" i="0" u="none" strike="noStrike" cap="none" normalizeH="0" baseline="0" dirty="0" err="1" smtClean="0">
                          <a:ln>
                            <a:noFill/>
                          </a:ln>
                          <a:solidFill>
                            <a:srgbClr val="000018"/>
                          </a:solidFill>
                          <a:effectLst/>
                          <a:latin typeface="Comic Sans MS" pitchFamily="66" charset="0"/>
                        </a:rPr>
                        <a:t>Coord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prév</a:t>
                      </a:r>
                      <a:r>
                        <a:rPr kumimoji="0" lang="fr-BE" sz="1200" b="0" i="0" u="none" strike="noStrike" cap="none" normalizeH="0" baseline="0" dirty="0" smtClean="0">
                          <a:ln>
                            <a:noFill/>
                          </a:ln>
                          <a:solidFill>
                            <a:srgbClr val="000018"/>
                          </a:solidFill>
                          <a:effectLst/>
                          <a:latin typeface="Comic Sans MS" pitchFamily="66" charset="0"/>
                        </a:rPr>
                        <a:t> 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6. CPI +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7. </a:t>
                      </a:r>
                      <a:r>
                        <a:rPr kumimoji="0" lang="fr-BE" sz="1200" b="0" i="0" u="none" strike="noStrike" cap="none" normalizeH="0" baseline="0" dirty="0" err="1" smtClean="0">
                          <a:ln>
                            <a:noFill/>
                          </a:ln>
                          <a:solidFill>
                            <a:srgbClr val="000018"/>
                          </a:solidFill>
                          <a:effectLst/>
                          <a:latin typeface="Comic Sans MS" pitchFamily="66" charset="0"/>
                        </a:rPr>
                        <a:t>Coord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r>
                        <a:rPr kumimoji="0" lang="fr-BE" sz="1200" b="0" i="0" u="none" strike="noStrike" cap="none" normalizeH="0" baseline="0" dirty="0" smtClean="0">
                          <a:ln>
                            <a:noFill/>
                          </a:ln>
                          <a:solidFill>
                            <a:srgbClr val="000018"/>
                          </a:solidFill>
                          <a:effectLst/>
                          <a:latin typeface="Comic Sans MS" pitchFamily="66" charset="0"/>
                        </a:rPr>
                        <a:t> incendie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FF0000"/>
                          </a:solidFill>
                          <a:effectLst/>
                          <a:latin typeface="Comic Sans MS" pitchFamily="66" charset="0"/>
                          <a:ea typeface="+mn-ea"/>
                          <a:cs typeface="+mn-cs"/>
                          <a:sym typeface="Zapf Dingbats"/>
                        </a:rPr>
                        <a:t>EC</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FF0000"/>
                          </a:solidFill>
                          <a:effectLst/>
                          <a:latin typeface="Comic Sans MS" pitchFamily="66" charset="0"/>
                          <a:ea typeface="+mn-ea"/>
                          <a:cs typeface="+mn-cs"/>
                          <a:sym typeface="Zapf Dingbats"/>
                        </a:rPr>
                        <a:t>EC</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FF0000"/>
                          </a:solidFill>
                          <a:effectLst/>
                          <a:latin typeface="Comic Sans MS" pitchFamily="66" charset="0"/>
                          <a:ea typeface="+mn-ea"/>
                          <a:cs typeface="+mn-cs"/>
                          <a:sym typeface="Zapf Dingbats"/>
                        </a:rPr>
                        <a:t>EC</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FF0000"/>
                          </a:solidFill>
                          <a:effectLst/>
                          <a:latin typeface="Comic Sans MS" pitchFamily="66" charset="0"/>
                          <a:ea typeface="+mn-ea"/>
                          <a:cs typeface="+mn-cs"/>
                          <a:sym typeface="Zapf Dingbats"/>
                        </a:rPr>
                        <a:t>EC</a:t>
                      </a:r>
                      <a:endParaRPr kumimoji="0" lang="en-US" sz="1200" b="0" i="0" u="none" strike="noStrike" kern="1200" cap="none" normalizeH="0" baseline="0" dirty="0" smtClean="0">
                        <a:ln>
                          <a:noFill/>
                        </a:ln>
                        <a:solidFill>
                          <a:srgbClr val="FF0000"/>
                        </a:solidFill>
                        <a:effectLst/>
                        <a:latin typeface="Comic Sans MS" pitchFamily="66" charset="0"/>
                        <a:ea typeface="+mn-ea"/>
                        <a:cs typeface="+mn-cs"/>
                        <a:sym typeface="Zapf Dingbats"/>
                      </a:endParaRPr>
                    </a:p>
                  </a:txBody>
                  <a:tcPr marL="90000" marR="90000" marT="46800" marB="46800" horzOverflow="overflow"/>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73685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19</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306827947"/>
              </p:ext>
            </p:extLst>
          </p:nvPr>
        </p:nvGraphicFramePr>
        <p:xfrm>
          <a:off x="323528" y="404664"/>
          <a:ext cx="8640960" cy="5767453"/>
        </p:xfrm>
        <a:graphic>
          <a:graphicData uri="http://schemas.openxmlformats.org/drawingml/2006/table">
            <a:tbl>
              <a:tblPr firstRow="1" bandRow="1">
                <a:tableStyleId>{ED083AE6-46FA-4A59-8FB0-9F97EB10719F}</a:tableStyleId>
              </a:tblPr>
              <a:tblGrid>
                <a:gridCol w="1440160">
                  <a:extLst>
                    <a:ext uri="{9D8B030D-6E8A-4147-A177-3AD203B41FA5}">
                      <a16:colId xmlns:a16="http://schemas.microsoft.com/office/drawing/2014/main" val="20000"/>
                    </a:ext>
                  </a:extLst>
                </a:gridCol>
                <a:gridCol w="1296142">
                  <a:extLst>
                    <a:ext uri="{9D8B030D-6E8A-4147-A177-3AD203B41FA5}">
                      <a16:colId xmlns:a16="http://schemas.microsoft.com/office/drawing/2014/main" val="20001"/>
                    </a:ext>
                  </a:extLst>
                </a:gridCol>
                <a:gridCol w="1872208">
                  <a:extLst>
                    <a:ext uri="{9D8B030D-6E8A-4147-A177-3AD203B41FA5}">
                      <a16:colId xmlns:a16="http://schemas.microsoft.com/office/drawing/2014/main" val="20002"/>
                    </a:ext>
                  </a:extLst>
                </a:gridCol>
                <a:gridCol w="2016224">
                  <a:extLst>
                    <a:ext uri="{9D8B030D-6E8A-4147-A177-3AD203B41FA5}">
                      <a16:colId xmlns:a16="http://schemas.microsoft.com/office/drawing/2014/main" val="20003"/>
                    </a:ext>
                  </a:extLst>
                </a:gridCol>
                <a:gridCol w="1512168">
                  <a:extLst>
                    <a:ext uri="{9D8B030D-6E8A-4147-A177-3AD203B41FA5}">
                      <a16:colId xmlns:a16="http://schemas.microsoft.com/office/drawing/2014/main" val="20004"/>
                    </a:ext>
                  </a:extLst>
                </a:gridCol>
                <a:gridCol w="504058">
                  <a:extLst>
                    <a:ext uri="{9D8B030D-6E8A-4147-A177-3AD203B41FA5}">
                      <a16:colId xmlns:a16="http://schemas.microsoft.com/office/drawing/2014/main" val="20005"/>
                    </a:ext>
                  </a:extLst>
                </a:gridCol>
              </a:tblGrid>
              <a:tr h="14401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rgbClr val="000018"/>
                          </a:solidFill>
                          <a:effectLst/>
                          <a:latin typeface="Comic Sans MS" pitchFamily="66" charset="0"/>
                          <a:cs typeface="Arial" charset="0"/>
                        </a:rPr>
                        <a:t>Status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extLst>
                  <a:ext uri="{0D108BD9-81ED-4DB2-BD59-A6C34878D82A}">
                    <a16:rowId xmlns:a16="http://schemas.microsoft.com/office/drawing/2014/main" val="10000"/>
                  </a:ext>
                </a:extLst>
              </a:tr>
              <a:tr h="14424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09-WB-01 : Combattre la surcharge pondérale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Sensibilisation de l’épidémie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Une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prévention</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validée</a:t>
                      </a:r>
                      <a:r>
                        <a:rPr kumimoji="0" lang="en-US" sz="1200" b="0" i="0" u="none" strike="noStrike" cap="none" normalizeH="0" baseline="0" dirty="0" smtClean="0">
                          <a:ln>
                            <a:noFill/>
                          </a:ln>
                          <a:solidFill>
                            <a:srgbClr val="000018"/>
                          </a:solidFill>
                          <a:effectLst/>
                          <a:latin typeface="Comic Sans MS" pitchFamily="66" charset="0"/>
                          <a:cs typeface="Arial" charset="0"/>
                        </a:rPr>
                        <a:t> au </a:t>
                      </a:r>
                      <a:r>
                        <a:rPr kumimoji="0" lang="en-US" sz="1200" b="0" i="0" u="none" strike="noStrike" cap="none" normalizeH="0" baseline="0" dirty="0" err="1" smtClean="0">
                          <a:ln>
                            <a:noFill/>
                          </a:ln>
                          <a:solidFill>
                            <a:srgbClr val="000018"/>
                          </a:solidFill>
                          <a:effectLst/>
                          <a:latin typeface="Comic Sans MS" pitchFamily="66" charset="0"/>
                          <a:cs typeface="Arial" charset="0"/>
                        </a:rPr>
                        <a:t>niveau</a:t>
                      </a:r>
                      <a:r>
                        <a:rPr kumimoji="0" lang="en-US" sz="1200" b="0" i="0" u="none" strike="noStrike" cap="none" normalizeH="0" baseline="0" dirty="0" smtClean="0">
                          <a:ln>
                            <a:noFill/>
                          </a:ln>
                          <a:solidFill>
                            <a:srgbClr val="000018"/>
                          </a:solidFill>
                          <a:effectLst/>
                          <a:latin typeface="Comic Sans MS" pitchFamily="66" charset="0"/>
                          <a:cs typeface="Arial" charset="0"/>
                        </a:rPr>
                        <a:t> de la population</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cs typeface="Arial" charset="0"/>
                        </a:rPr>
                        <a:t>Une Info correcte</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cs typeface="Arial" charset="0"/>
                        </a:rPr>
                        <a:t>L’atteinte d’une perte de poids limitée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Briefing Sh 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Médecine du travail</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LH, Ass </a:t>
                      </a:r>
                      <a:r>
                        <a:rPr kumimoji="0" lang="en-US" sz="1200" b="0" i="0" u="none" strike="noStrike" cap="none" normalizeH="0" baseline="0" dirty="0" err="1" smtClean="0">
                          <a:ln>
                            <a:noFill/>
                          </a:ln>
                          <a:solidFill>
                            <a:srgbClr val="000018"/>
                          </a:solidFill>
                          <a:effectLst/>
                          <a:latin typeface="Comic Sans MS" pitchFamily="66" charset="0"/>
                          <a:cs typeface="Arial" charset="0"/>
                        </a:rPr>
                        <a:t>Prev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cs typeface="+mn-cs"/>
                        </a:rPr>
                        <a:t>Cel</a:t>
                      </a:r>
                      <a:r>
                        <a:rPr kumimoji="0" lang="fr-BE" sz="1200" b="0" i="0" u="none" strike="noStrike" cap="none" normalizeH="0" baseline="0" dirty="0" smtClean="0">
                          <a:ln>
                            <a:noFill/>
                          </a:ln>
                          <a:solidFill>
                            <a:srgbClr val="000018"/>
                          </a:solidFill>
                          <a:effectLst/>
                          <a:latin typeface="Comic Sans MS" pitchFamily="66" charset="0"/>
                          <a:cs typeface="+mn-cs"/>
                        </a:rPr>
                        <a:t> AMT</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extLst>
                  <a:ext uri="{0D108BD9-81ED-4DB2-BD59-A6C34878D82A}">
                    <a16:rowId xmlns:a16="http://schemas.microsoft.com/office/drawing/2014/main" val="10001"/>
                  </a:ext>
                </a:extLst>
              </a:tr>
              <a:tr h="14424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Politique en matière de violence, de harcèlement moral et sexuel sur le lieu de travail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et information maximale pour éviter le harcèlement ou la violence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Publicité maximale, cours cadre, séances d’information, briefing aux nouveaux.</a:t>
                      </a: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Info tableaux, rappels réguliers, affiches, brochures d’accueil.</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extLst>
                  <a:ext uri="{0D108BD9-81ED-4DB2-BD59-A6C34878D82A}">
                    <a16:rowId xmlns:a16="http://schemas.microsoft.com/office/drawing/2014/main" val="10002"/>
                  </a:ext>
                </a:extLst>
              </a:tr>
              <a:tr h="14424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Accueil des nouveaux travailleurs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Application des directives de la </a:t>
                      </a:r>
                      <a:r>
                        <a:rPr kumimoji="0" lang="en-US" sz="1200" b="0" i="0" u="none" strike="noStrike" cap="none" normalizeH="0" baseline="0" dirty="0" err="1" smtClean="0">
                          <a:ln>
                            <a:noFill/>
                          </a:ln>
                          <a:solidFill>
                            <a:srgbClr val="000018"/>
                          </a:solidFill>
                          <a:effectLst/>
                          <a:latin typeface="Comic Sans MS" pitchFamily="66" charset="0"/>
                        </a:rPr>
                        <a:t>défence</a:t>
                      </a:r>
                      <a:r>
                        <a:rPr kumimoji="0" lang="en-US" sz="1200" b="0" i="0" u="none" strike="noStrike" cap="none" normalizeH="0" baseline="0" dirty="0" smtClean="0">
                          <a:ln>
                            <a:noFill/>
                          </a:ln>
                          <a:solidFill>
                            <a:srgbClr val="000018"/>
                          </a:solidFill>
                          <a:effectLst/>
                          <a:latin typeface="Comic Sans MS" pitchFamily="66" charset="0"/>
                        </a:rPr>
                        <a:t> pour </a:t>
                      </a:r>
                      <a:r>
                        <a:rPr kumimoji="0" lang="en-US" sz="1200" b="0" i="0" u="none" strike="noStrike" cap="none" normalizeH="0" baseline="0" dirty="0" err="1" smtClean="0">
                          <a:ln>
                            <a:noFill/>
                          </a:ln>
                          <a:solidFill>
                            <a:srgbClr val="000018"/>
                          </a:solidFill>
                          <a:effectLst/>
                          <a:latin typeface="Comic Sans MS" pitchFamily="66" charset="0"/>
                        </a:rPr>
                        <a:t>l’accueil</a:t>
                      </a:r>
                      <a:r>
                        <a:rPr kumimoji="0" lang="en-US" sz="1200" b="0" i="0" u="none" strike="noStrike" cap="none" normalizeH="0" baseline="0" dirty="0" smtClean="0">
                          <a:ln>
                            <a:noFill/>
                          </a:ln>
                          <a:solidFill>
                            <a:srgbClr val="000018"/>
                          </a:solidFill>
                          <a:effectLst/>
                          <a:latin typeface="Comic Sans MS" pitchFamily="66" charset="0"/>
                        </a:rPr>
                        <a:t> des nouveaux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Fourniture du dossier d’accueil et de son volet fonctionnel (fiches de poste de travail et fiches de fonction)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Fiches et brochure d’accueil </a:t>
                      </a:r>
                      <a:r>
                        <a:rPr kumimoji="0" lang="fr-BE" sz="1200" b="0" i="0" u="none" strike="noStrike" cap="none" normalizeH="0" baseline="0" dirty="0" smtClean="0">
                          <a:ln>
                            <a:noFill/>
                          </a:ln>
                          <a:solidFill>
                            <a:srgbClr val="FF0000"/>
                          </a:solidFill>
                          <a:effectLst/>
                          <a:latin typeface="Comic Sans MS" pitchFamily="66" charset="0"/>
                          <a:cs typeface="Arial" charset="0"/>
                        </a:rPr>
                        <a:t>en révision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RSM</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Cpl</a:t>
                      </a:r>
                      <a:r>
                        <a:rPr kumimoji="0" lang="fr-BE" sz="1200" b="0" i="0" u="none" strike="noStrike" cap="none" normalizeH="0" baseline="0" dirty="0" smtClean="0">
                          <a:ln>
                            <a:noFill/>
                          </a:ln>
                          <a:solidFill>
                            <a:srgbClr val="000018"/>
                          </a:solidFill>
                          <a:effectLst/>
                          <a:latin typeface="Comic Sans MS" pitchFamily="66" charset="0"/>
                        </a:rPr>
                        <a:t> de Corps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IPR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5323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395536" y="2132856"/>
            <a:ext cx="8435280" cy="3744416"/>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smtClean="0">
                <a:solidFill>
                  <a:srgbClr val="000018"/>
                </a:solidFill>
                <a:latin typeface="Comic Sans MS" pitchFamily="66" charset="0"/>
              </a:rPr>
              <a:t>2018-2022</a:t>
            </a:r>
            <a:r>
              <a:rPr lang="fr-FR" sz="2000" dirty="0">
                <a:solidFill>
                  <a:srgbClr val="000018"/>
                </a:solidFill>
                <a:latin typeface="Comic Sans MS" pitchFamily="66" charset="0"/>
              </a:rPr>
              <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a:t>
            </a:r>
            <a:r>
              <a:rPr lang="fr-FR" sz="2000" dirty="0" smtClean="0">
                <a:solidFill>
                  <a:srgbClr val="000018"/>
                </a:solidFill>
                <a:latin typeface="Comic Sans MS" pitchFamily="66" charset="0"/>
              </a:rPr>
              <a:t>2019</a:t>
            </a:r>
            <a:br>
              <a:rPr lang="fr-FR" sz="2000" dirty="0" smtClean="0">
                <a:solidFill>
                  <a:srgbClr val="000018"/>
                </a:solidFill>
                <a:latin typeface="Comic Sans MS" pitchFamily="66" charset="0"/>
              </a:rPr>
            </a:br>
            <a:r>
              <a:rPr lang="fr-FR" sz="2000" dirty="0" smtClean="0">
                <a:solidFill>
                  <a:srgbClr val="000018"/>
                </a:solidFill>
                <a:latin typeface="Comic Sans MS" pitchFamily="66" charset="0"/>
              </a:rPr>
              <a:t>Sources : </a:t>
            </a:r>
            <a:r>
              <a:rPr lang="fr-FR" sz="2000" dirty="0" smtClean="0">
                <a:solidFill>
                  <a:srgbClr val="000018"/>
                </a:solidFill>
                <a:latin typeface="Comic Sans MS" pitchFamily="66" charset="0"/>
                <a:hlinkClick r:id="rId2"/>
              </a:rPr>
              <a:t>SIPPT</a:t>
            </a: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r>
              <a:rPr lang="fr-FR" sz="2000" dirty="0">
                <a:solidFill>
                  <a:srgbClr val="FF0000"/>
                </a:solidFill>
                <a:latin typeface="Comic Sans MS" pitchFamily="66" charset="0"/>
              </a:rPr>
              <a:t/>
            </a:r>
            <a:br>
              <a:rPr lang="fr-FR" sz="2000" dirty="0">
                <a:solidFill>
                  <a:srgbClr val="FF0000"/>
                </a:solidFill>
                <a:latin typeface="Comic Sans MS" pitchFamily="66" charset="0"/>
              </a:rPr>
            </a:br>
            <a:endParaRPr lang="en-US" sz="4400" u="sng"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20</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168555638"/>
              </p:ext>
            </p:extLst>
          </p:nvPr>
        </p:nvGraphicFramePr>
        <p:xfrm>
          <a:off x="179512" y="332656"/>
          <a:ext cx="8496945" cy="5930901"/>
        </p:xfrm>
        <a:graphic>
          <a:graphicData uri="http://schemas.openxmlformats.org/drawingml/2006/table">
            <a:tbl>
              <a:tblPr firstRow="1" bandRow="1">
                <a:tableStyleId>{ED083AE6-46FA-4A59-8FB0-9F97EB10719F}</a:tableStyleId>
              </a:tblPr>
              <a:tblGrid>
                <a:gridCol w="1416158">
                  <a:extLst>
                    <a:ext uri="{9D8B030D-6E8A-4147-A177-3AD203B41FA5}">
                      <a16:colId xmlns:a16="http://schemas.microsoft.com/office/drawing/2014/main" val="20000"/>
                    </a:ext>
                  </a:extLst>
                </a:gridCol>
                <a:gridCol w="1416158">
                  <a:extLst>
                    <a:ext uri="{9D8B030D-6E8A-4147-A177-3AD203B41FA5}">
                      <a16:colId xmlns:a16="http://schemas.microsoft.com/office/drawing/2014/main" val="20001"/>
                    </a:ext>
                  </a:extLst>
                </a:gridCol>
                <a:gridCol w="2066826">
                  <a:extLst>
                    <a:ext uri="{9D8B030D-6E8A-4147-A177-3AD203B41FA5}">
                      <a16:colId xmlns:a16="http://schemas.microsoft.com/office/drawing/2014/main" val="20002"/>
                    </a:ext>
                  </a:extLst>
                </a:gridCol>
                <a:gridCol w="1797602">
                  <a:extLst>
                    <a:ext uri="{9D8B030D-6E8A-4147-A177-3AD203B41FA5}">
                      <a16:colId xmlns:a16="http://schemas.microsoft.com/office/drawing/2014/main" val="20003"/>
                    </a:ext>
                  </a:extLst>
                </a:gridCol>
                <a:gridCol w="1340909">
                  <a:extLst>
                    <a:ext uri="{9D8B030D-6E8A-4147-A177-3AD203B41FA5}">
                      <a16:colId xmlns:a16="http://schemas.microsoft.com/office/drawing/2014/main" val="20004"/>
                    </a:ext>
                  </a:extLst>
                </a:gridCol>
                <a:gridCol w="459292">
                  <a:extLst>
                    <a:ext uri="{9D8B030D-6E8A-4147-A177-3AD203B41FA5}">
                      <a16:colId xmlns:a16="http://schemas.microsoft.com/office/drawing/2014/main" val="20005"/>
                    </a:ext>
                  </a:extLst>
                </a:gridCol>
              </a:tblGrid>
              <a:tr h="108012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rgbClr val="000018"/>
                          </a:solidFill>
                          <a:effectLst/>
                          <a:latin typeface="Comic Sans MS" pitchFamily="66" charset="0"/>
                          <a:cs typeface="Arial" charset="0"/>
                        </a:rPr>
                        <a:t>Status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p>
                      <a:endParaRPr lang="en-US" dirty="0"/>
                    </a:p>
                  </a:txBody>
                  <a:tcPr/>
                </a:tc>
                <a:extLst>
                  <a:ext uri="{0D108BD9-81ED-4DB2-BD59-A6C34878D82A}">
                    <a16:rowId xmlns:a16="http://schemas.microsoft.com/office/drawing/2014/main" val="10000"/>
                  </a:ext>
                </a:extLst>
              </a:tr>
              <a:tr h="1389829">
                <a:tc>
                  <a:txBody>
                    <a:bodyPr/>
                    <a:lstStyle/>
                    <a:p>
                      <a:r>
                        <a:rPr lang="fr-BE" sz="1200" dirty="0" smtClean="0">
                          <a:solidFill>
                            <a:srgbClr val="000018"/>
                          </a:solidFill>
                          <a:latin typeface="Comic Sans MS" panose="030F0702030302020204" pitchFamily="66" charset="0"/>
                        </a:rPr>
                        <a:t>Suivi</a:t>
                      </a:r>
                      <a:r>
                        <a:rPr lang="fr-BE" sz="1200" baseline="0" dirty="0" smtClean="0">
                          <a:solidFill>
                            <a:srgbClr val="000018"/>
                          </a:solidFill>
                          <a:latin typeface="Comic Sans MS" panose="030F0702030302020204" pitchFamily="66" charset="0"/>
                        </a:rPr>
                        <a:t> des demandes infra en liaison avec le bien-être du personnel</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Suivre l’évolution des dossiers Infra qui ont</a:t>
                      </a:r>
                      <a:r>
                        <a:rPr lang="fr-BE" sz="1200" baseline="0" dirty="0" smtClean="0">
                          <a:solidFill>
                            <a:srgbClr val="000018"/>
                          </a:solidFill>
                          <a:latin typeface="Comic Sans MS" panose="030F0702030302020204" pitchFamily="66" charset="0"/>
                        </a:rPr>
                        <a:t> un impact sur la sécurité du personnel</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Voir dans les directives</a:t>
                      </a:r>
                    </a:p>
                    <a:p>
                      <a:r>
                        <a:rPr lang="fr-BE" sz="1200" dirty="0" smtClean="0">
                          <a:solidFill>
                            <a:srgbClr val="000018"/>
                          </a:solidFill>
                          <a:latin typeface="Comic Sans MS" panose="030F0702030302020204" pitchFamily="66" charset="0"/>
                        </a:rPr>
                        <a:t>Suivre les dossiers et WO par Infra 1é</a:t>
                      </a:r>
                      <a:r>
                        <a:rPr lang="fr-BE" sz="1200" baseline="0" dirty="0" smtClean="0">
                          <a:solidFill>
                            <a:srgbClr val="000018"/>
                          </a:solidFill>
                          <a:latin typeface="Comic Sans MS" panose="030F0702030302020204" pitchFamily="66" charset="0"/>
                        </a:rPr>
                        <a:t> échelon</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CIL </a:t>
                      </a:r>
                      <a:r>
                        <a:rPr lang="fr-BE" sz="1200" dirty="0" smtClean="0">
                          <a:solidFill>
                            <a:srgbClr val="000018"/>
                          </a:solidFill>
                          <a:latin typeface="Comic Sans MS" panose="030F0702030302020204" pitchFamily="66" charset="0"/>
                        </a:rPr>
                        <a:t>(</a:t>
                      </a:r>
                      <a:r>
                        <a:rPr lang="fr-BE" sz="1200" dirty="0" err="1" smtClean="0">
                          <a:solidFill>
                            <a:srgbClr val="000018"/>
                          </a:solidFill>
                          <a:latin typeface="Comic Sans MS" panose="030F0702030302020204" pitchFamily="66" charset="0"/>
                        </a:rPr>
                        <a:t>Continuous</a:t>
                      </a:r>
                      <a:r>
                        <a:rPr lang="fr-BE" sz="1200" baseline="0" dirty="0" smtClean="0">
                          <a:solidFill>
                            <a:srgbClr val="000018"/>
                          </a:solidFill>
                          <a:latin typeface="Comic Sans MS" panose="030F0702030302020204" pitchFamily="66" charset="0"/>
                        </a:rPr>
                        <a:t> </a:t>
                      </a:r>
                      <a:r>
                        <a:rPr lang="fr-BE" sz="1200" baseline="0" dirty="0" smtClean="0">
                          <a:solidFill>
                            <a:srgbClr val="000018"/>
                          </a:solidFill>
                          <a:latin typeface="Comic Sans MS" panose="030F0702030302020204" pitchFamily="66" charset="0"/>
                        </a:rPr>
                        <a:t>Infra List)</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Infra </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Délégué Infra</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EC</a:t>
                      </a:r>
                      <a:endParaRPr lang="en-US" sz="1200" dirty="0">
                        <a:solidFill>
                          <a:srgbClr val="000018"/>
                        </a:solidFill>
                        <a:latin typeface="Comic Sans MS" panose="030F0702030302020204" pitchFamily="66" charset="0"/>
                      </a:endParaRPr>
                    </a:p>
                  </a:txBody>
                  <a:tcPr/>
                </a:tc>
                <a:extLst>
                  <a:ext uri="{0D108BD9-81ED-4DB2-BD59-A6C34878D82A}">
                    <a16:rowId xmlns:a16="http://schemas.microsoft.com/office/drawing/2014/main" val="10001"/>
                  </a:ext>
                </a:extLst>
              </a:tr>
              <a:tr h="1431403">
                <a:tc>
                  <a:txBody>
                    <a:bodyPr/>
                    <a:lstStyle/>
                    <a:p>
                      <a:r>
                        <a:rPr lang="fr-BE" sz="1200" dirty="0" smtClean="0">
                          <a:solidFill>
                            <a:srgbClr val="000018"/>
                          </a:solidFill>
                          <a:latin typeface="Comic Sans MS" panose="030F0702030302020204" pitchFamily="66" charset="0"/>
                        </a:rPr>
                        <a:t>Suivi</a:t>
                      </a:r>
                      <a:r>
                        <a:rPr lang="fr-BE" sz="1200" baseline="0" dirty="0" smtClean="0">
                          <a:solidFill>
                            <a:srgbClr val="000018"/>
                          </a:solidFill>
                          <a:latin typeface="Comic Sans MS" panose="030F0702030302020204" pitchFamily="66" charset="0"/>
                        </a:rPr>
                        <a:t> des demandes Infra en liaison avec le bien-être du personnel pour les logements au quartier</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Suivre l’évolution des dossiers Infra</a:t>
                      </a:r>
                      <a:r>
                        <a:rPr lang="fr-BE" sz="1200" baseline="0" dirty="0" smtClean="0">
                          <a:solidFill>
                            <a:srgbClr val="000018"/>
                          </a:solidFill>
                          <a:latin typeface="Comic Sans MS" panose="030F0702030302020204" pitchFamily="66" charset="0"/>
                        </a:rPr>
                        <a:t> qui ont un impact sur le personnel logeant au quartier</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Suivre les dossiers et WO</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BE" sz="1200" dirty="0" smtClean="0">
                          <a:solidFill>
                            <a:srgbClr val="000018"/>
                          </a:solidFill>
                          <a:latin typeface="Comic Sans MS" panose="030F0702030302020204" pitchFamily="66" charset="0"/>
                        </a:rPr>
                        <a:t>CIL </a:t>
                      </a:r>
                      <a:r>
                        <a:rPr lang="fr-BE" sz="1200" dirty="0" smtClean="0">
                          <a:solidFill>
                            <a:srgbClr val="000018"/>
                          </a:solidFill>
                          <a:latin typeface="Comic Sans MS" panose="030F0702030302020204" pitchFamily="66" charset="0"/>
                        </a:rPr>
                        <a:t>(</a:t>
                      </a:r>
                      <a:r>
                        <a:rPr lang="fr-BE" sz="1200" dirty="0" err="1" smtClean="0">
                          <a:solidFill>
                            <a:srgbClr val="000018"/>
                          </a:solidFill>
                          <a:latin typeface="Comic Sans MS" panose="030F0702030302020204" pitchFamily="66" charset="0"/>
                        </a:rPr>
                        <a:t>Continuous</a:t>
                      </a:r>
                      <a:r>
                        <a:rPr lang="fr-BE" sz="1200" baseline="0" dirty="0" smtClean="0">
                          <a:solidFill>
                            <a:srgbClr val="000018"/>
                          </a:solidFill>
                          <a:latin typeface="Comic Sans MS" panose="030F0702030302020204" pitchFamily="66" charset="0"/>
                        </a:rPr>
                        <a:t> </a:t>
                      </a:r>
                      <a:r>
                        <a:rPr lang="fr-BE" sz="1200" baseline="0" dirty="0" smtClean="0">
                          <a:solidFill>
                            <a:srgbClr val="000018"/>
                          </a:solidFill>
                          <a:latin typeface="Comic Sans MS" panose="030F0702030302020204" pitchFamily="66" charset="0"/>
                        </a:rPr>
                        <a:t>Infra List)</a:t>
                      </a:r>
                      <a:endParaRPr lang="en-US"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Infra</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Commission de gestion locale</a:t>
                      </a:r>
                      <a:r>
                        <a:rPr lang="fr-BE" sz="1200" baseline="0" dirty="0" smtClean="0">
                          <a:solidFill>
                            <a:srgbClr val="000018"/>
                          </a:solidFill>
                          <a:latin typeface="Comic Sans MS" panose="030F0702030302020204" pitchFamily="66" charset="0"/>
                        </a:rPr>
                        <a:t> Sv logements Florennes</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EC</a:t>
                      </a:r>
                    </a:p>
                  </a:txBody>
                  <a:tcPr/>
                </a:tc>
                <a:extLst>
                  <a:ext uri="{0D108BD9-81ED-4DB2-BD59-A6C34878D82A}">
                    <a16:rowId xmlns:a16="http://schemas.microsoft.com/office/drawing/2014/main" val="10002"/>
                  </a:ext>
                </a:extLst>
              </a:tr>
              <a:tr h="1738069">
                <a:tc>
                  <a:txBody>
                    <a:bodyPr/>
                    <a:lstStyle/>
                    <a:p>
                      <a:r>
                        <a:rPr lang="fr-BE" sz="1200" dirty="0" smtClean="0">
                          <a:solidFill>
                            <a:srgbClr val="000018"/>
                          </a:solidFill>
                          <a:latin typeface="Comic Sans MS" panose="030F0702030302020204" pitchFamily="66" charset="0"/>
                        </a:rPr>
                        <a:t>07-MRR-01</a:t>
                      </a:r>
                      <a:r>
                        <a:rPr lang="fr-BE" sz="1200" baseline="0" dirty="0" smtClean="0">
                          <a:solidFill>
                            <a:srgbClr val="000018"/>
                          </a:solidFill>
                          <a:latin typeface="Comic Sans MS" panose="030F0702030302020204" pitchFamily="66" charset="0"/>
                        </a:rPr>
                        <a:t> : </a:t>
                      </a:r>
                    </a:p>
                    <a:p>
                      <a:r>
                        <a:rPr lang="fr-BE" sz="1200" baseline="0" dirty="0" smtClean="0">
                          <a:solidFill>
                            <a:srgbClr val="000018"/>
                          </a:solidFill>
                          <a:latin typeface="Comic Sans MS" panose="030F0702030302020204" pitchFamily="66" charset="0"/>
                        </a:rPr>
                        <a:t>Gestion de l’amiante</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Répondre à toutes les obligations</a:t>
                      </a:r>
                      <a:r>
                        <a:rPr lang="fr-BE" sz="1200" baseline="0" dirty="0" smtClean="0">
                          <a:solidFill>
                            <a:srgbClr val="000018"/>
                          </a:solidFill>
                          <a:latin typeface="Comic Sans MS" panose="030F0702030302020204" pitchFamily="66" charset="0"/>
                        </a:rPr>
                        <a:t> légales</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Gestion et suivi de l’inventaire amiante</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Contrôle visuel de l’état</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Briefing sur</a:t>
                      </a:r>
                      <a:r>
                        <a:rPr lang="fr-BE" sz="1200" baseline="0" dirty="0" smtClean="0">
                          <a:solidFill>
                            <a:srgbClr val="000018"/>
                          </a:solidFill>
                          <a:latin typeface="Comic Sans MS" panose="030F0702030302020204" pitchFamily="66" charset="0"/>
                        </a:rPr>
                        <a:t> le Sh P</a:t>
                      </a:r>
                    </a:p>
                    <a:p>
                      <a:endParaRPr lang="fr-BE" sz="1200" baseline="0" dirty="0" smtClean="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err="1" smtClean="0">
                          <a:solidFill>
                            <a:srgbClr val="000018"/>
                          </a:solidFill>
                          <a:latin typeface="Comic Sans MS" panose="030F0702030302020204" pitchFamily="66" charset="0"/>
                        </a:rPr>
                        <a:t>Ettiquetage</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r>
                        <a:rPr lang="fr-BE" sz="1200" dirty="0" err="1" smtClean="0">
                          <a:solidFill>
                            <a:srgbClr val="000018"/>
                          </a:solidFill>
                          <a:latin typeface="Comic Sans MS" panose="030F0702030302020204" pitchFamily="66" charset="0"/>
                        </a:rPr>
                        <a:t>Ass</a:t>
                      </a:r>
                      <a:r>
                        <a:rPr lang="fr-BE" sz="1200" dirty="0" smtClean="0">
                          <a:solidFill>
                            <a:srgbClr val="000018"/>
                          </a:solidFill>
                          <a:latin typeface="Comic Sans MS" panose="030F0702030302020204" pitchFamily="66" charset="0"/>
                        </a:rPr>
                        <a:t> </a:t>
                      </a:r>
                      <a:r>
                        <a:rPr lang="fr-BE" sz="1200" dirty="0" err="1" smtClean="0">
                          <a:solidFill>
                            <a:srgbClr val="000018"/>
                          </a:solidFill>
                          <a:latin typeface="Comic Sans MS" panose="030F0702030302020204" pitchFamily="66" charset="0"/>
                        </a:rPr>
                        <a:t>Prev</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QU/SLPPT</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T</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T</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770523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469" name="Group 37"/>
          <p:cNvGraphicFramePr>
            <a:graphicFrameLocks noGrp="1"/>
          </p:cNvGraphicFramePr>
          <p:nvPr>
            <p:extLst>
              <p:ext uri="{D42A27DB-BD31-4B8C-83A1-F6EECF244321}">
                <p14:modId xmlns:p14="http://schemas.microsoft.com/office/powerpoint/2010/main" val="869865469"/>
              </p:ext>
            </p:extLst>
          </p:nvPr>
        </p:nvGraphicFramePr>
        <p:xfrm>
          <a:off x="250825" y="268243"/>
          <a:ext cx="8748713" cy="6135466"/>
        </p:xfrm>
        <a:graphic>
          <a:graphicData uri="http://schemas.openxmlformats.org/drawingml/2006/table">
            <a:tbl>
              <a:tblPr/>
              <a:tblGrid>
                <a:gridCol w="2592388">
                  <a:extLst>
                    <a:ext uri="{9D8B030D-6E8A-4147-A177-3AD203B41FA5}">
                      <a16:colId xmlns:a16="http://schemas.microsoft.com/office/drawing/2014/main" val="20000"/>
                    </a:ext>
                  </a:extLst>
                </a:gridCol>
                <a:gridCol w="1296739">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1694954">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3">
                  <a:extLst>
                    <a:ext uri="{9D8B030D-6E8A-4147-A177-3AD203B41FA5}">
                      <a16:colId xmlns:a16="http://schemas.microsoft.com/office/drawing/2014/main" val="20005"/>
                    </a:ext>
                  </a:extLst>
                </a:gridCol>
              </a:tblGrid>
              <a:tr h="928859">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PLAN LOCAL DE PREVENTION (PLP)                                                                                                                                                                                                                                                                           VOLET 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smtClean="0">
                          <a:ln>
                            <a:noFill/>
                          </a:ln>
                          <a:solidFill>
                            <a:srgbClr val="000018"/>
                          </a:solidFill>
                          <a:effectLst/>
                          <a:latin typeface="Comic Sans MS" pitchFamily="66" charset="0"/>
                          <a:cs typeface="Arial" charset="0"/>
                        </a:rPr>
                        <a:t>                                                                                                                                                                                                                                                                                         ANNEE: 2018</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02503">
                <a:tc gridSpan="6">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Organisme</a:t>
                      </a:r>
                      <a:r>
                        <a:rPr kumimoji="0" lang="en-US" sz="1200" b="1" i="0" u="none" strike="noStrike" cap="none" normalizeH="0" baseline="0" dirty="0" smtClean="0">
                          <a:ln>
                            <a:noFill/>
                          </a:ln>
                          <a:solidFill>
                            <a:srgbClr val="000018"/>
                          </a:solidFill>
                          <a:effectLst/>
                          <a:latin typeface="Comic Sans MS" pitchFamily="66" charset="0"/>
                          <a:cs typeface="Arial" charset="0"/>
                        </a:rPr>
                        <a:t> : </a:t>
                      </a:r>
                      <a:r>
                        <a:rPr kumimoji="0" lang="en-US" sz="1200" b="1" i="0" u="none" strike="noStrike" cap="none" normalizeH="0" baseline="0" dirty="0" err="1" smtClean="0">
                          <a:ln>
                            <a:noFill/>
                          </a:ln>
                          <a:solidFill>
                            <a:srgbClr val="000018"/>
                          </a:solidFill>
                          <a:effectLst/>
                          <a:latin typeface="Comic Sans MS" pitchFamily="66" charset="0"/>
                          <a:cs typeface="Arial" charset="0"/>
                        </a:rPr>
                        <a:t>Gpt</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Qu</a:t>
                      </a:r>
                      <a:r>
                        <a:rPr kumimoji="0" lang="en-US" sz="1200" b="1" i="0" u="none" strike="noStrike" cap="none" normalizeH="0" baseline="0" dirty="0" smtClean="0">
                          <a:ln>
                            <a:noFill/>
                          </a:ln>
                          <a:solidFill>
                            <a:srgbClr val="000018"/>
                          </a:solidFill>
                          <a:effectLst/>
                          <a:latin typeface="Comic Sans MS" pitchFamily="66" charset="0"/>
                          <a:cs typeface="Arial" charset="0"/>
                        </a:rPr>
                        <a:t> 10 - FLORENNES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0093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Item                                                        N° et dénomination</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0807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16-MR-01  : Optimalisation de l’ergonomie et de la sécurité intrinsèque des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Véhicules militaires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de l’ergonomie et de la sécurité des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Veh</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Mil car évolution du concept d’emploi</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Actuellement,  pas encore d’impact sur le PLP</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90001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08-WB-01  : </a:t>
                      </a:r>
                      <a:r>
                        <a:rPr kumimoji="0" lang="fr-FR" sz="1200" b="0" i="0" u="none" strike="noStrike" cap="none" normalizeH="0" baseline="0" dirty="0" smtClean="0">
                          <a:ln>
                            <a:noFill/>
                          </a:ln>
                          <a:solidFill>
                            <a:srgbClr val="000018"/>
                          </a:solidFill>
                          <a:effectLst/>
                          <a:latin typeface="Comic Sans MS" pitchFamily="66" charset="0"/>
                        </a:rPr>
                        <a:t> Développement d’une politique d’appui psychosocial au sein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une politique générale Information du Pers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Fmn</a:t>
                      </a:r>
                      <a:r>
                        <a:rPr kumimoji="0" lang="fr-FR" sz="1200" b="0" i="0" u="none" strike="noStrike" cap="none" normalizeH="0" baseline="0" dirty="0" smtClean="0">
                          <a:ln>
                            <a:noFill/>
                          </a:ln>
                          <a:solidFill>
                            <a:srgbClr val="000018"/>
                          </a:solidFill>
                          <a:effectLst/>
                          <a:latin typeface="Comic Sans MS" pitchFamily="66" charset="0"/>
                        </a:rPr>
                        <a:t> des acteurs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Détermination &amp; suivi d’indicateurs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Ultérieur</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 Adjt DELOYER O.</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4093468189"/>
              </p:ext>
            </p:extLst>
          </p:nvPr>
        </p:nvGraphicFramePr>
        <p:xfrm>
          <a:off x="179388" y="1268413"/>
          <a:ext cx="8748712" cy="3111120"/>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omic Sans MS" pitchFamily="66" charset="0"/>
                          <a:cs typeface="Arial" charset="0"/>
                        </a:rPr>
                        <a:t>Status</a:t>
                      </a:r>
                      <a:r>
                        <a:rPr kumimoji="0" lang="en-US" sz="1200" b="1" i="0" u="none" strike="noStrike" cap="none" normalizeH="0" baseline="0" dirty="0" smtClean="0">
                          <a:ln>
                            <a:noFill/>
                          </a:ln>
                          <a:solidFill>
                            <a:srgbClr val="000000"/>
                          </a:solidFill>
                          <a:effectLst/>
                          <a:latin typeface="Comic Sans MS" pitchFamily="66" charset="0"/>
                          <a:cs typeface="Arial" charset="0"/>
                        </a:rPr>
                        <a:t> </a:t>
                      </a:r>
                      <a:endParaRPr kumimoji="0" lang="en-US" sz="1200" b="0" i="0" u="none" strike="noStrike" cap="none" normalizeH="0" baseline="0" dirty="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6970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09-HR-01 – Politique relative aux produits psychoactifs (e. a. drogues &amp; alcool)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00"/>
                          </a:solidFill>
                          <a:effectLst/>
                          <a:latin typeface="Comic Sans MS" pitchFamily="66" charset="0"/>
                        </a:rPr>
                        <a:t>Prévenir/diminuer le dysfonctionnement, l’exposition à des risques plus élevés, les accidents de travail &amp; les dommages dus à la consommation </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Ultérieur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smtClean="0">
                          <a:ln>
                            <a:noFill/>
                          </a:ln>
                          <a:solidFill>
                            <a:srgbClr val="000018"/>
                          </a:solidFill>
                          <a:effectLst/>
                          <a:latin typeface="Comic Sans MS" pitchFamily="66" charset="0"/>
                        </a:rPr>
                        <a:t>Rem</a:t>
                      </a:r>
                      <a:r>
                        <a:rPr kumimoji="0" lang="fr-FR" sz="1200" b="0" i="0" u="none" strike="noStrike" cap="none" normalizeH="0" baseline="0" dirty="0" smtClean="0">
                          <a:ln>
                            <a:noFill/>
                          </a:ln>
                          <a:solidFill>
                            <a:srgbClr val="000018"/>
                          </a:solidFill>
                          <a:effectLst/>
                          <a:latin typeface="Comic Sans MS" pitchFamily="66" charset="0"/>
                        </a:rPr>
                        <a:t> : la politique actuelle concernant les drogues et l'alcool reste d'application et sera</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affinée après la communication de la politique adaptée.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Brifings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Police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EC</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949538100"/>
              </p:ext>
            </p:extLst>
          </p:nvPr>
        </p:nvGraphicFramePr>
        <p:xfrm>
          <a:off x="179388" y="1268413"/>
          <a:ext cx="8748712" cy="5269675"/>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Responsible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409635">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11-HR-01 – Politique de formation en matière de bien-être</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 de la situation et des besoins, rédaction de directives, mise en œuvre de </a:t>
                      </a:r>
                      <a:r>
                        <a:rPr kumimoji="0" lang="fr-BE" sz="1200" b="0" i="0" u="none" strike="noStrike" cap="none" normalizeH="0" baseline="0" dirty="0" err="1" smtClean="0">
                          <a:ln>
                            <a:noFill/>
                          </a:ln>
                          <a:solidFill>
                            <a:srgbClr val="000018"/>
                          </a:solidFill>
                          <a:effectLst/>
                          <a:latin typeface="Comic Sans MS" pitchFamily="66" charset="0"/>
                        </a:rPr>
                        <a:t>Fmn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Ultérieur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00"/>
                          </a:solidFill>
                          <a:effectLst/>
                          <a:latin typeface="Comic Sans MS" pitchFamily="66" charset="0"/>
                        </a:rPr>
                        <a:t>Ass</a:t>
                      </a: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Prev</a:t>
                      </a: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52640">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11-MR-02 – Contrôles par organismes agréés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Disposer d’un système pour vérifier si les obligations légales en matière de contrôles à effectuer par un organisme agréé sont remplies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1. Mettre au point l’inventaire des équipements de travail soumis à un contrôle ou une inspection, ainsi que le suivi des exécutions et des actions correctives</a:t>
                      </a:r>
                    </a:p>
                    <a:p>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Propres (voir DGMR-SPS-PRPER-PMRS-001 « Contrôles et inspections réglementaires des équipements de travail ») + </a:t>
                      </a:r>
                      <a:r>
                        <a:rPr kumimoji="0" lang="fr-BE" sz="1100" b="0" i="0" u="none" strike="noStrike" cap="none" normalizeH="0" baseline="0" dirty="0" err="1" smtClean="0">
                          <a:ln>
                            <a:noFill/>
                          </a:ln>
                          <a:solidFill>
                            <a:srgbClr val="000018"/>
                          </a:solidFill>
                          <a:effectLst/>
                          <a:latin typeface="Comic Sans MS" pitchFamily="66" charset="0"/>
                        </a:rPr>
                        <a:t>MRNode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Comd</a:t>
                      </a: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Sqn</a:t>
                      </a:r>
                      <a:r>
                        <a:rPr kumimoji="0" lang="fr-BE" sz="1200" b="0" i="0" u="none" strike="noStrike" cap="none" normalizeH="0" baseline="0" dirty="0" smtClean="0">
                          <a:ln>
                            <a:noFill/>
                          </a:ln>
                          <a:solidFill>
                            <a:srgbClr val="000000"/>
                          </a:solidFill>
                          <a:effectLst/>
                          <a:latin typeface="Comic Sans MS" pitchFamily="66" charset="0"/>
                        </a:rPr>
                        <a:t> Maint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52640">
                <a:tc vMerge="1">
                  <a:txBody>
                    <a:bodyPr/>
                    <a:lstStyle/>
                    <a:p>
                      <a:endParaRPr lang="en-US"/>
                    </a:p>
                  </a:txBody>
                  <a:tcPr/>
                </a:tc>
                <a:tc vMerge="1">
                  <a:txBody>
                    <a:bodyPr/>
                    <a:lstStyle/>
                    <a:p>
                      <a:endParaRPr lang="en-US"/>
                    </a:p>
                  </a:txBody>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2. Utiliser ILIAS pour le suivi de l’exécution des contrôles et des actions correctives du matériel qui y est encodé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Idem + moyens 1Ech Infra pour les contrôles liés à l’infrastructure + </a:t>
                      </a:r>
                      <a:r>
                        <a:rPr kumimoji="0" lang="fr-BE" sz="1100" b="0" i="0" u="none" strike="noStrike" cap="none" normalizeH="0" baseline="0" dirty="0" err="1" smtClean="0">
                          <a:ln>
                            <a:noFill/>
                          </a:ln>
                          <a:solidFill>
                            <a:srgbClr val="000018"/>
                          </a:solidFill>
                          <a:effectLst/>
                          <a:latin typeface="Comic Sans MS" pitchFamily="66" charset="0"/>
                        </a:rPr>
                        <a:t>MRNode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5</a:t>
            </a:fld>
            <a:endParaRPr lang="en-US"/>
          </a:p>
        </p:txBody>
      </p:sp>
    </p:spTree>
    <p:extLst>
      <p:ext uri="{BB962C8B-B14F-4D97-AF65-F5344CB8AC3E}">
        <p14:creationId xmlns:p14="http://schemas.microsoft.com/office/powerpoint/2010/main" val="390520269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687150268"/>
              </p:ext>
            </p:extLst>
          </p:nvPr>
        </p:nvGraphicFramePr>
        <p:xfrm>
          <a:off x="179388" y="1075649"/>
          <a:ext cx="8748712" cy="5305680"/>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Activités</a:t>
                      </a:r>
                      <a:r>
                        <a:rPr kumimoji="0" lang="en-US" sz="1200" b="1" i="0" u="none" strike="noStrike" cap="none" normalizeH="0" baseline="0" dirty="0" smtClean="0">
                          <a:ln>
                            <a:noFill/>
                          </a:ln>
                          <a:solidFill>
                            <a:srgbClr val="000000"/>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28995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11-MR-01 - Ateliers avec des risques spécifiques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Avoir des ateliers conformes dans un environnement de travail sain. Fournir des documents de références quant à la gestion de leur atelier.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err="1" smtClean="0">
                          <a:ln>
                            <a:noFill/>
                          </a:ln>
                          <a:solidFill>
                            <a:srgbClr val="000018"/>
                          </a:solidFill>
                          <a:effectLst/>
                          <a:latin typeface="Comic Sans MS" pitchFamily="66" charset="0"/>
                        </a:rPr>
                        <a:t>Prios</a:t>
                      </a:r>
                      <a:r>
                        <a:rPr kumimoji="0" lang="fr-FR" sz="1200" b="0" i="0" u="none" strike="noStrike" cap="none" normalizeH="0" baseline="0" dirty="0" smtClean="0">
                          <a:ln>
                            <a:noFill/>
                          </a:ln>
                          <a:solidFill>
                            <a:srgbClr val="000018"/>
                          </a:solidFill>
                          <a:effectLst/>
                          <a:latin typeface="Comic Sans MS" pitchFamily="66" charset="0"/>
                        </a:rPr>
                        <a:t> (par DGMR): gestion par type d'ateliers, guide d’utilisation par atelier, contrats pour mise en conformité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Le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Corps et/ou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 doit consulter les inventaires officiels sur SHAREPOINT Infra, de fermer tous les ateliers non retenus (ateliers non connus ou non reconnus) et de prendre les mesures nécessaires pour le démantèlement de ces ateliers.</a:t>
                      </a:r>
                    </a:p>
                    <a:p>
                      <a:r>
                        <a:rPr lang="fr-FR" sz="1200" b="0" i="0" u="none" strike="noStrike" kern="1200" baseline="0" dirty="0" smtClean="0">
                          <a:solidFill>
                            <a:srgbClr val="000018"/>
                          </a:solidFill>
                          <a:latin typeface="Comic Sans MS" panose="030F0702030302020204" pitchFamily="66" charset="0"/>
                          <a:ea typeface="+mn-ea"/>
                          <a:cs typeface="+mn-cs"/>
                        </a:rPr>
                        <a:t>Concernant les ateliers retenus, y prêter la plus grande attention lors des visites annuelles des lieux de travail et des éventuelles remarques émises.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rgbClr val="000018"/>
                          </a:solidFill>
                          <a:effectLst/>
                          <a:latin typeface="Comic Sans MS" pitchFamily="66" charset="0"/>
                        </a:rPr>
                        <a:t>Un inventaire par type d’atelier (ateliers connus et reconnus) est disponible sur SHAREPOINT Infra. En cas de questions, le </a:t>
                      </a:r>
                      <a:r>
                        <a:rPr kumimoji="0" lang="fr-FR" sz="1100" b="0" i="0" u="none" strike="noStrike" cap="none" normalizeH="0" baseline="0" dirty="0" err="1" smtClean="0">
                          <a:ln>
                            <a:noFill/>
                          </a:ln>
                          <a:solidFill>
                            <a:srgbClr val="000018"/>
                          </a:solidFill>
                          <a:effectLst/>
                          <a:latin typeface="Comic Sans MS" pitchFamily="66" charset="0"/>
                        </a:rPr>
                        <a:t>GesMat</a:t>
                      </a:r>
                      <a:r>
                        <a:rPr kumimoji="0" lang="fr-FR" sz="1100" b="0" i="0" u="none" strike="noStrike" cap="none" normalizeH="0" baseline="0" dirty="0" smtClean="0">
                          <a:ln>
                            <a:noFill/>
                          </a:ln>
                          <a:solidFill>
                            <a:srgbClr val="000018"/>
                          </a:solidFill>
                          <a:effectLst/>
                          <a:latin typeface="Comic Sans MS" pitchFamily="66" charset="0"/>
                        </a:rPr>
                        <a:t> (MR C&amp;I/D/L pour l’atelier même et MR SYS-S/U/O pour les machines) peut être contacté afin de clarifier les choses et de remédier aux problèmes rencontrés.</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T</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6</a:t>
            </a:fld>
            <a:endParaRPr lang="en-US"/>
          </a:p>
        </p:txBody>
      </p:sp>
    </p:spTree>
    <p:extLst>
      <p:ext uri="{BB962C8B-B14F-4D97-AF65-F5344CB8AC3E}">
        <p14:creationId xmlns:p14="http://schemas.microsoft.com/office/powerpoint/2010/main" val="343990609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1181911612"/>
              </p:ext>
            </p:extLst>
          </p:nvPr>
        </p:nvGraphicFramePr>
        <p:xfrm>
          <a:off x="179388" y="1268413"/>
          <a:ext cx="8713091" cy="4757040"/>
        </p:xfrm>
        <a:graphic>
          <a:graphicData uri="http://schemas.openxmlformats.org/drawingml/2006/table">
            <a:tbl>
              <a:tblPr/>
              <a:tblGrid>
                <a:gridCol w="2581832">
                  <a:extLst>
                    <a:ext uri="{9D8B030D-6E8A-4147-A177-3AD203B41FA5}">
                      <a16:colId xmlns:a16="http://schemas.microsoft.com/office/drawing/2014/main" val="20000"/>
                    </a:ext>
                  </a:extLst>
                </a:gridCol>
                <a:gridCol w="1219177">
                  <a:extLst>
                    <a:ext uri="{9D8B030D-6E8A-4147-A177-3AD203B41FA5}">
                      <a16:colId xmlns:a16="http://schemas.microsoft.com/office/drawing/2014/main" val="20001"/>
                    </a:ext>
                  </a:extLst>
                </a:gridCol>
                <a:gridCol w="1865426">
                  <a:extLst>
                    <a:ext uri="{9D8B030D-6E8A-4147-A177-3AD203B41FA5}">
                      <a16:colId xmlns:a16="http://schemas.microsoft.com/office/drawing/2014/main" val="20002"/>
                    </a:ext>
                  </a:extLst>
                </a:gridCol>
                <a:gridCol w="1185777">
                  <a:extLst>
                    <a:ext uri="{9D8B030D-6E8A-4147-A177-3AD203B41FA5}">
                      <a16:colId xmlns:a16="http://schemas.microsoft.com/office/drawing/2014/main" val="20003"/>
                    </a:ext>
                  </a:extLst>
                </a:gridCol>
                <a:gridCol w="1432419">
                  <a:extLst>
                    <a:ext uri="{9D8B030D-6E8A-4147-A177-3AD203B41FA5}">
                      <a16:colId xmlns:a16="http://schemas.microsoft.com/office/drawing/2014/main" val="20004"/>
                    </a:ext>
                  </a:extLst>
                </a:gridCol>
                <a:gridCol w="428460">
                  <a:extLst>
                    <a:ext uri="{9D8B030D-6E8A-4147-A177-3AD203B41FA5}">
                      <a16:colId xmlns:a16="http://schemas.microsoft.com/office/drawing/2014/main" val="20005"/>
                    </a:ext>
                  </a:extLst>
                </a:gridCol>
              </a:tblGrid>
              <a:tr h="7930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3971">
                <a:tc rowSpan="5">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14-MR-02 : Sécurité des installations électromécaniques INFRA</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Vérification de la réalisation des contrôles légaux sur les installations techniques électromécaniques au sein de l’Infra (installations électriques, paratonnerre, ascenseurs, ponts roulants, élévateurs…) et remédiation aux anomalies constatées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000" dirty="0" smtClean="0">
                          <a:solidFill>
                            <a:srgbClr val="000018"/>
                          </a:solidFill>
                          <a:effectLst/>
                          <a:latin typeface="Comic Sans MS" panose="030F0702030302020204" pitchFamily="66" charset="0"/>
                          <a:ea typeface="Times New Roman"/>
                        </a:rPr>
                        <a:t>1. Finalisation de l’inventorisation des échelles, points d’ancrage, installations anti-incendie suivant les modalités établies par le </a:t>
                      </a:r>
                      <a:r>
                        <a:rPr lang="fr-BE" sz="1000" dirty="0" err="1" smtClean="0">
                          <a:solidFill>
                            <a:srgbClr val="000018"/>
                          </a:solidFill>
                          <a:effectLst/>
                          <a:latin typeface="Comic Sans MS" panose="030F0702030302020204" pitchFamily="66" charset="0"/>
                          <a:ea typeface="Times New Roman"/>
                        </a:rPr>
                        <a:t>Gest</a:t>
                      </a:r>
                      <a:r>
                        <a:rPr lang="fr-BE" sz="1000" dirty="0" smtClean="0">
                          <a:solidFill>
                            <a:srgbClr val="000018"/>
                          </a:solidFill>
                          <a:effectLst/>
                          <a:latin typeface="Comic Sans MS" panose="030F0702030302020204" pitchFamily="66" charset="0"/>
                          <a:ea typeface="Times New Roman"/>
                        </a:rPr>
                        <a:t> Mat</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3971">
                <a:tc vMerge="1">
                  <a:txBody>
                    <a:bodyPr/>
                    <a:lstStyle/>
                    <a:p>
                      <a:endParaRPr lang="en-US"/>
                    </a:p>
                  </a:txBody>
                  <a:tcPr/>
                </a:tc>
                <a:tc vMerge="1">
                  <a:txBody>
                    <a:bodyPr/>
                    <a:lstStyle/>
                    <a:p>
                      <a:endParaRPr lang="en-US"/>
                    </a:p>
                  </a:txBody>
                  <a:tcPr/>
                </a:tc>
                <a:tc>
                  <a:txBody>
                    <a:bodyPr/>
                    <a:lstStyle/>
                    <a:p>
                      <a:r>
                        <a:rPr lang="fr-FR" sz="1000" b="0" i="0" u="none" strike="noStrike" kern="1200" baseline="0" dirty="0" smtClean="0">
                          <a:solidFill>
                            <a:srgbClr val="000018"/>
                          </a:solidFill>
                          <a:latin typeface="Comic Sans MS" panose="030F0702030302020204" pitchFamily="66" charset="0"/>
                          <a:ea typeface="+mn-ea"/>
                          <a:cs typeface="+mn-cs"/>
                        </a:rPr>
                        <a:t>2. Inventorisation des chaudières et groupes de froid suivant les modalités établies par le </a:t>
                      </a:r>
                      <a:r>
                        <a:rPr lang="fr-FR" sz="1000" b="0" i="0" u="none" strike="noStrike" kern="1200" baseline="0" dirty="0" err="1" smtClean="0">
                          <a:solidFill>
                            <a:srgbClr val="000018"/>
                          </a:solidFill>
                          <a:latin typeface="Comic Sans MS" panose="030F0702030302020204" pitchFamily="66" charset="0"/>
                          <a:ea typeface="+mn-ea"/>
                          <a:cs typeface="+mn-cs"/>
                        </a:rPr>
                        <a:t>Gest</a:t>
                      </a:r>
                      <a:r>
                        <a:rPr lang="fr-FR" sz="1000" b="0" i="0" u="none" strike="noStrike" kern="1200" baseline="0" dirty="0" smtClean="0">
                          <a:solidFill>
                            <a:srgbClr val="000018"/>
                          </a:solidFill>
                          <a:latin typeface="Comic Sans MS" panose="030F0702030302020204" pitchFamily="66" charset="0"/>
                          <a:ea typeface="+mn-ea"/>
                          <a:cs typeface="+mn-cs"/>
                        </a:rPr>
                        <a:t> Mat</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710347">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3. S’assurer de l’exécution des contrôles obligatoires (conformément aux délais légaux)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466720">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4. Suivi de manquements mentionnés dans le 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863971">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5. Mettre en place les moyens pour assurer  la gestion et le suivi des contrôles légaux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7</a:t>
            </a:fld>
            <a:endParaRPr lang="en-US"/>
          </a:p>
        </p:txBody>
      </p:sp>
    </p:spTree>
    <p:extLst>
      <p:ext uri="{BB962C8B-B14F-4D97-AF65-F5344CB8AC3E}">
        <p14:creationId xmlns:p14="http://schemas.microsoft.com/office/powerpoint/2010/main" val="24643509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4610" name="Group 34"/>
          <p:cNvGraphicFramePr>
            <a:graphicFrameLocks noGrp="1"/>
          </p:cNvGraphicFramePr>
          <p:nvPr>
            <p:extLst>
              <p:ext uri="{D42A27DB-BD31-4B8C-83A1-F6EECF244321}">
                <p14:modId xmlns:p14="http://schemas.microsoft.com/office/powerpoint/2010/main" val="3231172936"/>
              </p:ext>
            </p:extLst>
          </p:nvPr>
        </p:nvGraphicFramePr>
        <p:xfrm>
          <a:off x="179388" y="908050"/>
          <a:ext cx="8748712" cy="5399280"/>
        </p:xfrm>
        <a:graphic>
          <a:graphicData uri="http://schemas.openxmlformats.org/drawingml/2006/table">
            <a:tbl>
              <a:tblPr/>
              <a:tblGrid>
                <a:gridCol w="2305050">
                  <a:extLst>
                    <a:ext uri="{9D8B030D-6E8A-4147-A177-3AD203B41FA5}">
                      <a16:colId xmlns:a16="http://schemas.microsoft.com/office/drawing/2014/main" val="20000"/>
                    </a:ext>
                  </a:extLst>
                </a:gridCol>
                <a:gridCol w="1223962">
                  <a:extLst>
                    <a:ext uri="{9D8B030D-6E8A-4147-A177-3AD203B41FA5}">
                      <a16:colId xmlns:a16="http://schemas.microsoft.com/office/drawing/2014/main" val="20001"/>
                    </a:ext>
                  </a:extLst>
                </a:gridCol>
                <a:gridCol w="1368425">
                  <a:extLst>
                    <a:ext uri="{9D8B030D-6E8A-4147-A177-3AD203B41FA5}">
                      <a16:colId xmlns:a16="http://schemas.microsoft.com/office/drawing/2014/main" val="20002"/>
                    </a:ext>
                  </a:extLst>
                </a:gridCol>
                <a:gridCol w="1511300">
                  <a:extLst>
                    <a:ext uri="{9D8B030D-6E8A-4147-A177-3AD203B41FA5}">
                      <a16:colId xmlns:a16="http://schemas.microsoft.com/office/drawing/2014/main" val="20003"/>
                    </a:ext>
                  </a:extLst>
                </a:gridCol>
                <a:gridCol w="1711325">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Objectif</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85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de 25% du nombre d’accidents de la route dans lesquels les véhicules militaires sont impliqués, endéans les cinq ans</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 </a:t>
                      </a:r>
                      <a:r>
                        <a:rPr lang="fr-FR" sz="1200" baseline="0" dirty="0" smtClean="0">
                          <a:solidFill>
                            <a:srgbClr val="000018"/>
                          </a:solidFill>
                          <a:latin typeface="Comic Sans MS" panose="030F0702030302020204" pitchFamily="66" charset="0"/>
                        </a:rPr>
                        <a:t>(</a:t>
                      </a:r>
                      <a:r>
                        <a:rPr lang="fr-FR" sz="1200" baseline="0" dirty="0" err="1" smtClean="0">
                          <a:solidFill>
                            <a:srgbClr val="000018"/>
                          </a:solidFill>
                          <a:latin typeface="Comic Sans MS" panose="030F0702030302020204" pitchFamily="66" charset="0"/>
                        </a:rPr>
                        <a:t>e.a</a:t>
                      </a:r>
                      <a:r>
                        <a:rPr lang="fr-FR" sz="1200" baseline="0" dirty="0" smtClean="0">
                          <a:solidFill>
                            <a:srgbClr val="000018"/>
                          </a:solidFill>
                          <a:latin typeface="Comic Sans MS" panose="030F0702030302020204" pitchFamily="66" charset="0"/>
                        </a:rPr>
                        <a:t>. par la diffusion d’affiches)</a:t>
                      </a:r>
                      <a:endParaRPr lang="fr-BE" sz="1200" dirty="0">
                        <a:solidFill>
                          <a:srgbClr val="FF0000"/>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kern="1200" dirty="0" err="1" smtClean="0">
                          <a:solidFill>
                            <a:srgbClr val="000018"/>
                          </a:solidFill>
                          <a:latin typeface="Comic Sans MS" panose="030F0702030302020204" pitchFamily="66" charset="0"/>
                          <a:ea typeface="+mn-ea"/>
                          <a:cs typeface="+mn-cs"/>
                        </a:rPr>
                        <a:t>Sp</a:t>
                      </a:r>
                      <a:r>
                        <a:rPr lang="fr-FR" sz="1200" kern="1200" dirty="0" smtClean="0">
                          <a:solidFill>
                            <a:srgbClr val="000018"/>
                          </a:solidFill>
                          <a:latin typeface="Comic Sans MS" panose="030F0702030302020204" pitchFamily="66" charset="0"/>
                          <a:ea typeface="+mn-ea"/>
                          <a:cs typeface="+mn-cs"/>
                        </a:rPr>
                        <a:t> de ACOS O&amp;T</a:t>
                      </a:r>
                    </a:p>
                    <a:p>
                      <a:r>
                        <a:rPr lang="fr-FR" sz="1200" kern="1200" dirty="0" smtClean="0">
                          <a:solidFill>
                            <a:srgbClr val="000018"/>
                          </a:solidFill>
                          <a:latin typeface="Comic Sans MS" panose="030F0702030302020204" pitchFamily="66" charset="0"/>
                          <a:ea typeface="+mn-ea"/>
                          <a:cs typeface="+mn-cs"/>
                        </a:rPr>
                        <a:t>LH U (responsable du transport)</a:t>
                      </a:r>
                    </a:p>
                    <a:p>
                      <a:r>
                        <a:rPr lang="fr-FR" sz="1200" kern="1200" dirty="0" smtClean="0">
                          <a:solidFill>
                            <a:srgbClr val="000018"/>
                          </a:solidFill>
                          <a:latin typeface="Comic Sans MS" panose="030F0702030302020204" pitchFamily="66" charset="0"/>
                          <a:ea typeface="+mn-ea"/>
                          <a:cs typeface="+mn-cs"/>
                        </a:rPr>
                        <a:t>SLPPT </a:t>
                      </a:r>
                    </a:p>
                    <a:p>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fr-BE" sz="1200" b="0" u="none" kern="1200" dirty="0" smtClean="0">
                          <a:solidFill>
                            <a:srgbClr val="000018"/>
                          </a:solidFill>
                          <a:latin typeface="Comic Sans MS" panose="030F0702030302020204" pitchFamily="66" charset="0"/>
                          <a:ea typeface="+mn-ea"/>
                          <a:cs typeface="+mn-cs"/>
                        </a:rPr>
                        <a:t>Section</a:t>
                      </a:r>
                      <a:r>
                        <a:rPr lang="fr-BE" sz="1200" b="0" u="none" kern="1200" baseline="0" dirty="0" smtClean="0">
                          <a:solidFill>
                            <a:srgbClr val="000018"/>
                          </a:solidFill>
                          <a:latin typeface="Comic Sans MS" panose="030F0702030302020204" pitchFamily="66" charset="0"/>
                          <a:ea typeface="+mn-ea"/>
                          <a:cs typeface="+mn-cs"/>
                        </a:rPr>
                        <a:t> Police</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17-MR-01-Sécurité  des champs électromagnétiques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r>
                        <a:rPr lang="fr-FR" sz="1200" b="0" i="0" u="none" strike="noStrike" kern="1200" baseline="0" dirty="0" smtClean="0">
                          <a:solidFill>
                            <a:srgbClr val="000018"/>
                          </a:solidFill>
                          <a:latin typeface="Comic Sans MS" panose="030F0702030302020204" pitchFamily="66" charset="0"/>
                          <a:ea typeface="+mn-ea"/>
                          <a:cs typeface="+mn-cs"/>
                        </a:rPr>
                        <a:t>Inventorier le Mat/Infra concerné</a:t>
                      </a:r>
                    </a:p>
                    <a:p>
                      <a:r>
                        <a:rPr lang="fr-FR" sz="1200" b="0" i="0" u="none" strike="noStrike" kern="1200" baseline="0" dirty="0" smtClean="0">
                          <a:solidFill>
                            <a:srgbClr val="000018"/>
                          </a:solidFill>
                          <a:latin typeface="Comic Sans MS" panose="030F0702030302020204" pitchFamily="66" charset="0"/>
                          <a:ea typeface="+mn-ea"/>
                          <a:cs typeface="+mn-cs"/>
                        </a:rPr>
                        <a:t>Identifier le Pers à risques particuliers</a:t>
                      </a:r>
                    </a:p>
                    <a:p>
                      <a:r>
                        <a:rPr lang="fr-FR" sz="1200" b="0" i="0" u="none" strike="noStrike" kern="1200" baseline="0" dirty="0" smtClean="0">
                          <a:solidFill>
                            <a:srgbClr val="000018"/>
                          </a:solidFill>
                          <a:latin typeface="Comic Sans MS" panose="030F0702030302020204" pitchFamily="66" charset="0"/>
                          <a:ea typeface="+mn-ea"/>
                          <a:cs typeface="+mn-cs"/>
                        </a:rPr>
                        <a:t>Evaluation des risques</a:t>
                      </a:r>
                    </a:p>
                    <a:p>
                      <a:r>
                        <a:rPr lang="fr-FR" sz="1200" b="0" i="0" u="none" strike="noStrike" kern="1200" baseline="0" dirty="0" smtClean="0">
                          <a:solidFill>
                            <a:srgbClr val="000018"/>
                          </a:solidFill>
                          <a:latin typeface="Comic Sans MS" panose="030F0702030302020204" pitchFamily="66" charset="0"/>
                          <a:ea typeface="+mn-ea"/>
                          <a:cs typeface="+mn-cs"/>
                        </a:rPr>
                        <a:t>Ancrer la politique de gestion</a:t>
                      </a:r>
                    </a:p>
                    <a:p>
                      <a:r>
                        <a:rPr lang="fr-FR" sz="1200" b="0" i="0" u="none" strike="noStrike" kern="1200" baseline="0" dirty="0" smtClean="0">
                          <a:solidFill>
                            <a:srgbClr val="000018"/>
                          </a:solidFill>
                          <a:latin typeface="Comic Sans MS" panose="030F0702030302020204" pitchFamily="66" charset="0"/>
                          <a:ea typeface="+mn-ea"/>
                          <a:cs typeface="+mn-cs"/>
                        </a:rPr>
                        <a:t>Implémentation de la politique</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1. Inventorier</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l" defTabSz="914400" rtl="0" eaLnBrk="1" latinLnBrk="0" hangingPunct="1"/>
                      <a:r>
                        <a:rPr lang="fr-BE" sz="1200" b="0" u="none" kern="1200" dirty="0" err="1" smtClean="0">
                          <a:solidFill>
                            <a:srgbClr val="000018"/>
                          </a:solidFill>
                          <a:latin typeface="Comic Sans MS" panose="030F0702030302020204" pitchFamily="66" charset="0"/>
                          <a:ea typeface="+mn-ea"/>
                          <a:cs typeface="+mn-cs"/>
                        </a:rPr>
                        <a:t>Ass</a:t>
                      </a:r>
                      <a:r>
                        <a:rPr lang="fr-BE" sz="1200" b="0" u="none" kern="1200" dirty="0" smtClean="0">
                          <a:solidFill>
                            <a:srgbClr val="000018"/>
                          </a:solidFill>
                          <a:latin typeface="Comic Sans MS" panose="030F0702030302020204" pitchFamily="66" charset="0"/>
                          <a:ea typeface="+mn-ea"/>
                          <a:cs typeface="+mn-cs"/>
                        </a:rPr>
                        <a:t> </a:t>
                      </a:r>
                      <a:r>
                        <a:rPr lang="fr-BE" sz="1200" b="0" u="none" kern="1200" dirty="0" err="1" smtClean="0">
                          <a:solidFill>
                            <a:srgbClr val="000018"/>
                          </a:solidFill>
                          <a:latin typeface="Comic Sans MS" panose="030F0702030302020204" pitchFamily="66" charset="0"/>
                          <a:ea typeface="+mn-ea"/>
                          <a:cs typeface="+mn-cs"/>
                        </a:rPr>
                        <a:t>Prev</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R</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2. Apprécier les risques</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smtClean="0">
                          <a:solidFill>
                            <a:srgbClr val="000018"/>
                          </a:solidFill>
                          <a:latin typeface="Comic Sans MS" panose="030F0702030302020204" pitchFamily="66" charset="0"/>
                          <a:ea typeface="+mn-ea"/>
                          <a:cs typeface="+mn-cs"/>
                        </a:rPr>
                        <a:t>SPPT-MR &amp; ERM</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3. Gestion</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 &amp;</a:t>
                      </a:r>
                      <a:r>
                        <a:rPr lang="fr-BE" sz="1200" kern="1200" baseline="0" dirty="0" smtClean="0">
                          <a:solidFill>
                            <a:srgbClr val="000018"/>
                          </a:solidFill>
                          <a:latin typeface="Comic Sans MS" panose="030F0702030302020204" pitchFamily="66" charset="0"/>
                          <a:ea typeface="+mn-ea"/>
                          <a:cs typeface="+mn-cs"/>
                        </a:rPr>
                        <a:t> Conseiller en </a:t>
                      </a:r>
                      <a:r>
                        <a:rPr lang="fr-BE" sz="1200" kern="1200" baseline="0" dirty="0" err="1" smtClean="0">
                          <a:solidFill>
                            <a:srgbClr val="000018"/>
                          </a:solidFill>
                          <a:latin typeface="Comic Sans MS" panose="030F0702030302020204" pitchFamily="66" charset="0"/>
                          <a:ea typeface="+mn-ea"/>
                          <a:cs typeface="+mn-cs"/>
                        </a:rPr>
                        <a:t>Prev</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4608"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310143080"/>
              </p:ext>
            </p:extLst>
          </p:nvPr>
        </p:nvGraphicFramePr>
        <p:xfrm>
          <a:off x="179512" y="0"/>
          <a:ext cx="8748712" cy="646449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741488">
                  <a:extLst>
                    <a:ext uri="{9D8B030D-6E8A-4147-A177-3AD203B41FA5}">
                      <a16:colId xmlns:a16="http://schemas.microsoft.com/office/drawing/2014/main" val="20003"/>
                    </a:ext>
                  </a:extLst>
                </a:gridCol>
                <a:gridCol w="1481137">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7944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16-WB-01 – Analyse du risque de burnout au sein des Composantes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le risque de burnout par unité de chaque composante Proposer des mesures de prévention globales par composante ;</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Proposer des mesures de prévention locale par unité</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Mettre à jour les acteurs (psycho)sociaux en matière de </a:t>
                      </a:r>
                      <a:r>
                        <a:rPr lang="fr-FR" sz="1200" b="0" i="0" u="none" strike="noStrike" kern="1200" baseline="0" dirty="0" err="1" smtClean="0">
                          <a:solidFill>
                            <a:srgbClr val="000018"/>
                          </a:solidFill>
                          <a:latin typeface="Comic Sans MS" panose="030F0702030302020204" pitchFamily="66" charset="0"/>
                          <a:ea typeface="+mn-ea"/>
                          <a:cs typeface="+mn-cs"/>
                        </a:rPr>
                        <a:t>burnout</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Bfg</a:t>
                      </a:r>
                      <a:r>
                        <a:rPr kumimoji="0" lang="fr-FR" sz="1200" b="0" i="0" u="none" strike="noStrike" cap="none" normalizeH="0" baseline="0" dirty="0" smtClean="0">
                          <a:ln>
                            <a:noFill/>
                          </a:ln>
                          <a:solidFill>
                            <a:srgbClr val="000018"/>
                          </a:solidFill>
                          <a:effectLst/>
                          <a:latin typeface="Comic Sans MS" pitchFamily="66" charset="0"/>
                        </a:rPr>
                        <a:t>, acteurs (psycho)sociaux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121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17-WB-01 – </a:t>
                      </a:r>
                      <a:r>
                        <a:rPr kumimoji="0" lang="fr-BE" sz="1200" b="0" i="0" u="none" strike="noStrike" cap="none" normalizeH="0" baseline="0" dirty="0" err="1" smtClean="0">
                          <a:ln>
                            <a:noFill/>
                          </a:ln>
                          <a:solidFill>
                            <a:srgbClr val="000018"/>
                          </a:solidFill>
                          <a:effectLst/>
                          <a:latin typeface="Comic Sans MS" pitchFamily="66" charset="0"/>
                        </a:rPr>
                        <a:t>Risk</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Mgt</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Rassembler les docs liés à la sécurité (analyses de risques, </a:t>
                      </a:r>
                      <a:r>
                        <a:rPr kumimoji="0" lang="fr-BE" sz="1200" b="0" i="0" u="none" strike="noStrike" cap="none" normalizeH="0" baseline="0" dirty="0" err="1" smtClean="0">
                          <a:ln>
                            <a:noFill/>
                          </a:ln>
                          <a:solidFill>
                            <a:srgbClr val="000018"/>
                          </a:solidFill>
                          <a:effectLst/>
                          <a:latin typeface="Comic Sans MS" pitchFamily="66" charset="0"/>
                        </a:rPr>
                        <a:t>etc</a:t>
                      </a:r>
                      <a:r>
                        <a:rPr kumimoji="0" lang="fr-BE" sz="1200" b="0" i="0" u="none" strike="noStrike" cap="none" normalizeH="0" baseline="0" dirty="0" smtClean="0">
                          <a:ln>
                            <a:noFill/>
                          </a:ln>
                          <a:solidFill>
                            <a:srgbClr val="000018"/>
                          </a:solidFill>
                          <a:effectLst/>
                          <a:latin typeface="Comic Sans MS" pitchFamily="66" charset="0"/>
                        </a:rPr>
                        <a:t>), et les </a:t>
                      </a:r>
                      <a:r>
                        <a:rPr kumimoji="0" lang="fr-FR" sz="1200" b="0" i="0" u="none" strike="noStrike" cap="none" normalizeH="0" baseline="0" dirty="0" smtClean="0">
                          <a:ln>
                            <a:noFill/>
                          </a:ln>
                          <a:solidFill>
                            <a:srgbClr val="000018"/>
                          </a:solidFill>
                          <a:effectLst/>
                          <a:latin typeface="Comic Sans MS" pitchFamily="66" charset="0"/>
                        </a:rPr>
                        <a:t>mettre à disposition des utilisateurs via une DB afin de documenter les activités à risque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Poursuite des analyses de risque dans le contexte du SDGR</a:t>
                      </a:r>
                    </a:p>
                    <a:p>
                      <a:r>
                        <a:rPr lang="fr-FR" sz="1200" b="0" i="0" u="none" strike="noStrike" kern="1200" baseline="0" dirty="0" smtClean="0">
                          <a:solidFill>
                            <a:srgbClr val="000018"/>
                          </a:solidFill>
                          <a:latin typeface="Comic Sans MS" panose="030F0702030302020204" pitchFamily="66" charset="0"/>
                          <a:ea typeface="+mn-ea"/>
                          <a:cs typeface="+mn-cs"/>
                        </a:rPr>
                        <a:t>Recherche et centralisation des analyses de risques existantes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Ass </a:t>
                      </a:r>
                      <a:r>
                        <a:rPr kumimoji="0" lang="en-US"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 </a:t>
                      </a: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9</a:t>
            </a:fld>
            <a:endParaRPr lang="en-US"/>
          </a:p>
        </p:txBody>
      </p:sp>
    </p:spTree>
    <p:extLst>
      <p:ext uri="{BB962C8B-B14F-4D97-AF65-F5344CB8AC3E}">
        <p14:creationId xmlns:p14="http://schemas.microsoft.com/office/powerpoint/2010/main" val="4115878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Domaine xmlns="45f8c137-3231-4510-b9e0-81fc51544ef6">PPT</Domaine>
    <_dlc_DocId xmlns="0965f8e5-3b8e-4793-9225-6b994463c85e">5CC534DNTPXZ-183-73</_dlc_DocId>
    <_dlc_DocIdUrl xmlns="0965f8e5-3b8e-4793-9225-6b994463c85e">
      <Url>http://units.mil.intra/sites/80UAVSqn/hr/HRM/_layouts/DocIdRedir.aspx?ID=5CC534DNTPXZ-183-73</Url>
      <Description>5CC534DNTPXZ-183-73</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6F244B4D824A642A44BB82037573DCE" ma:contentTypeVersion="4" ma:contentTypeDescription="Create a new document." ma:contentTypeScope="" ma:versionID="822a8123a7ee57e825c4ef8b6d75ec56">
  <xsd:schema xmlns:xsd="http://www.w3.org/2001/XMLSchema" xmlns:xs="http://www.w3.org/2001/XMLSchema" xmlns:p="http://schemas.microsoft.com/office/2006/metadata/properties" xmlns:ns2="0965f8e5-3b8e-4793-9225-6b994463c85e" xmlns:ns3="45f8c137-3231-4510-b9e0-81fc51544ef6" targetNamespace="http://schemas.microsoft.com/office/2006/metadata/properties" ma:root="true" ma:fieldsID="a8c041608f5e767131210e952d3882a6" ns2:_="" ns3:_="">
    <xsd:import namespace="0965f8e5-3b8e-4793-9225-6b994463c85e"/>
    <xsd:import namespace="45f8c137-3231-4510-b9e0-81fc51544ef6"/>
    <xsd:element name="properties">
      <xsd:complexType>
        <xsd:sequence>
          <xsd:element name="documentManagement">
            <xsd:complexType>
              <xsd:all>
                <xsd:element ref="ns2:_dlc_DocId" minOccurs="0"/>
                <xsd:element ref="ns2:_dlc_DocIdUrl" minOccurs="0"/>
                <xsd:element ref="ns2:_dlc_DocIdPersistId" minOccurs="0"/>
                <xsd:element ref="ns3:Domain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65f8e5-3b8e-4793-9225-6b994463c85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45f8c137-3231-4510-b9e0-81fc51544ef6" elementFormDefault="qualified">
    <xsd:import namespace="http://schemas.microsoft.com/office/2006/documentManagement/types"/>
    <xsd:import namespace="http://schemas.microsoft.com/office/infopath/2007/PartnerControls"/>
    <xsd:element name="Domaine" ma:index="11" nillable="true" ma:displayName="Domaine" ma:internalName="Domain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746C5A-C4CB-4E7C-AEEA-3C65207E093A}">
  <ds:schemaRefs>
    <ds:schemaRef ds:uri="http://purl.org/dc/terms/"/>
    <ds:schemaRef ds:uri="http://schemas.openxmlformats.org/package/2006/metadata/core-properties"/>
    <ds:schemaRef ds:uri="http://schemas.microsoft.com/office/2006/documentManagement/types"/>
    <ds:schemaRef ds:uri="45f8c137-3231-4510-b9e0-81fc51544ef6"/>
    <ds:schemaRef ds:uri="0965f8e5-3b8e-4793-9225-6b994463c85e"/>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D10F2095-BBA5-4B25-B74E-ABDCE90F1E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65f8e5-3b8e-4793-9225-6b994463c85e"/>
    <ds:schemaRef ds:uri="45f8c137-3231-4510-b9e0-81fc51544e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28A9C9F-2998-4888-A7E6-8D45C0DD9009}">
  <ds:schemaRefs>
    <ds:schemaRef ds:uri="http://schemas.microsoft.com/sharepoint/events"/>
  </ds:schemaRefs>
</ds:datastoreItem>
</file>

<file path=customXml/itemProps4.xml><?xml version="1.0" encoding="utf-8"?>
<ds:datastoreItem xmlns:ds="http://schemas.openxmlformats.org/officeDocument/2006/customXml" ds:itemID="{43CDE9D4-372C-4AED-9867-F82687BED8D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Beam</Template>
  <TotalTime>10843</TotalTime>
  <Words>2734</Words>
  <Application>Microsoft Office PowerPoint</Application>
  <PresentationFormat>On-screen Show (4:3)</PresentationFormat>
  <Paragraphs>627</Paragraphs>
  <Slides>20</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Comic Sans MS</vt:lpstr>
      <vt:lpstr>Times New Roman</vt:lpstr>
      <vt:lpstr>Times-Roman</vt:lpstr>
      <vt:lpstr>Wingdings</vt:lpstr>
      <vt:lpstr>Zapf Dingbats</vt:lpstr>
      <vt:lpstr>Beam</vt:lpstr>
      <vt:lpstr>Plan Local de Prévention  2020  80 UAV Sqn</vt:lpstr>
      <vt:lpstr>Plan Local de Prévention   Volet A  Ref : Plan global de prévention de la Défense 2018-2022 Plan annuel d’actions 2019 Sources : SIPPT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Frezin Frédéric</cp:lastModifiedBy>
  <cp:revision>429</cp:revision>
  <cp:lastPrinted>2018-06-25T10:12:57Z</cp:lastPrinted>
  <dcterms:created xsi:type="dcterms:W3CDTF">2005-10-13T05:40:21Z</dcterms:created>
  <dcterms:modified xsi:type="dcterms:W3CDTF">2020-05-06T15:25:08Z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0x01010086F244B4D824A642A44BB82037573DCE</vt:lpwstr>
  </property>
  <property fmtid="{D5CDD505-2E9C-101B-9397-08002B2CF9AE}" pid="3" name="_dlc_DocIdItemGuid">
    <vt:lpwstr>9d5a9380-8031-4597-9da6-b236ff5a75c0</vt:lpwstr>
  </property>
</Properties>
</file>