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32"/>
  </p:notesMasterIdLst>
  <p:handoutMasterIdLst>
    <p:handoutMasterId r:id="rId33"/>
  </p:handout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0" r:id="rId19"/>
    <p:sldId id="271" r:id="rId20"/>
    <p:sldId id="273" r:id="rId21"/>
    <p:sldId id="274" r:id="rId22"/>
    <p:sldId id="275" r:id="rId23"/>
    <p:sldId id="276" r:id="rId24"/>
    <p:sldId id="277" r:id="rId25"/>
    <p:sldId id="278" r:id="rId26"/>
    <p:sldId id="281" r:id="rId27"/>
    <p:sldId id="282" r:id="rId28"/>
    <p:sldId id="283" r:id="rId29"/>
    <p:sldId id="285" r:id="rId30"/>
    <p:sldId id="284" r:id="rId31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5170" autoAdjust="0"/>
  </p:normalViewPr>
  <p:slideViewPr>
    <p:cSldViewPr>
      <p:cViewPr varScale="1">
        <p:scale>
          <a:sx n="82" d="100"/>
          <a:sy n="82" d="100"/>
        </p:scale>
        <p:origin x="1478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29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9BD77-C2B7-4DD9-9756-8F1F6BF35B5C}" type="datetime1">
              <a:rPr lang="nl-BE" smtClean="0"/>
              <a:t>24/06/2019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CDEBB-BD08-4390-8789-3F6D82679C18}" type="slidenum">
              <a:rPr lang="nl-BE" smtClean="0"/>
              <a:t>‹N°›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2498157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BE" noProof="0" dirty="0"/>
              <a:t>Click </a:t>
            </a:r>
            <a:r>
              <a:rPr lang="nl-BE" noProof="0" dirty="0" err="1"/>
              <a:t>to</a:t>
            </a:r>
            <a:r>
              <a:rPr lang="nl-BE" noProof="0" dirty="0"/>
              <a:t> </a:t>
            </a:r>
            <a:r>
              <a:rPr lang="nl-BE" noProof="0" dirty="0" err="1"/>
              <a:t>edit</a:t>
            </a:r>
            <a:r>
              <a:rPr lang="nl-BE" noProof="0" dirty="0"/>
              <a:t> Master </a:t>
            </a:r>
            <a:r>
              <a:rPr lang="nl-BE" noProof="0" dirty="0" err="1"/>
              <a:t>text</a:t>
            </a:r>
            <a:r>
              <a:rPr lang="nl-BE" noProof="0" dirty="0"/>
              <a:t> </a:t>
            </a:r>
            <a:r>
              <a:rPr lang="nl-BE" noProof="0" dirty="0" err="1"/>
              <a:t>styles</a:t>
            </a:r>
            <a:endParaRPr lang="nl-BE" noProof="0" dirty="0"/>
          </a:p>
          <a:p>
            <a:pPr lvl="1"/>
            <a:r>
              <a:rPr lang="nl-BE" noProof="0" dirty="0"/>
              <a:t>Second level</a:t>
            </a:r>
          </a:p>
          <a:p>
            <a:pPr lvl="2"/>
            <a:r>
              <a:rPr lang="nl-BE" noProof="0" dirty="0" err="1"/>
              <a:t>Third</a:t>
            </a:r>
            <a:r>
              <a:rPr lang="nl-BE" noProof="0" dirty="0"/>
              <a:t> level</a:t>
            </a:r>
          </a:p>
          <a:p>
            <a:pPr lvl="3"/>
            <a:r>
              <a:rPr lang="nl-BE" noProof="0" dirty="0" err="1"/>
              <a:t>Fourth</a:t>
            </a:r>
            <a:r>
              <a:rPr lang="nl-BE" noProof="0" dirty="0"/>
              <a:t> level</a:t>
            </a:r>
          </a:p>
          <a:p>
            <a:pPr lvl="4"/>
            <a:r>
              <a:rPr lang="nl-BE" noProof="0" dirty="0" err="1"/>
              <a:t>Fifth</a:t>
            </a:r>
            <a:r>
              <a:rPr lang="nl-BE" noProof="0" dirty="0"/>
              <a:t>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F0CEB60-ADCE-45C2-A9B5-031B029CED2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0286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5068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1956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38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8916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758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7237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490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4258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598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7990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342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0137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7908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3278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144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616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08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685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800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40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8406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02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2786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042E523-E31C-419D-B19A-06928328D667}" type="datetime1">
              <a:rPr lang="nl-BE" smtClean="0"/>
              <a:t>24/06/2019</a:t>
            </a:fld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CEB60-ADCE-45C2-A9B5-031B029CED2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143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75656" y="1916832"/>
            <a:ext cx="6267643" cy="2664296"/>
          </a:xfrm>
          <a:prstGeom prst="roundRect">
            <a:avLst>
              <a:gd name="adj" fmla="val 6234"/>
            </a:avLst>
          </a:prstGeom>
          <a:ln>
            <a:noFill/>
          </a:ln>
          <a:effectLst>
            <a:outerShdw blurRad="50800" dist="127000" dir="2700000" sx="102000" sy="102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Rounded Rectangle 6"/>
          <p:cNvSpPr/>
          <p:nvPr userDrawn="1"/>
        </p:nvSpPr>
        <p:spPr>
          <a:xfrm>
            <a:off x="1621172" y="2060848"/>
            <a:ext cx="5975164" cy="2376264"/>
          </a:xfrm>
          <a:prstGeom prst="roundRect">
            <a:avLst>
              <a:gd name="adj" fmla="val 2552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63688" y="2972544"/>
            <a:ext cx="5688632" cy="88850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</a:t>
            </a:r>
            <a:r>
              <a:rPr lang="fr-BE" noProof="0" dirty="0" err="1"/>
              <a:t>Title</a:t>
            </a:r>
            <a:endParaRPr lang="fr-BE" noProof="0" dirty="0"/>
          </a:p>
        </p:txBody>
      </p:sp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1763688" y="2130425"/>
            <a:ext cx="5688632" cy="698103"/>
          </a:xfrm>
        </p:spPr>
        <p:txBody>
          <a:bodyPr/>
          <a:lstStyle>
            <a:lvl1pPr>
              <a:defRPr sz="3200"/>
            </a:lvl1pPr>
          </a:lstStyle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</a:t>
            </a:r>
            <a:r>
              <a:rPr lang="fr-BE" noProof="0" dirty="0" err="1"/>
              <a:t>Subject</a:t>
            </a:r>
            <a:endParaRPr lang="fr-BE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63687" y="3994911"/>
            <a:ext cx="4605566" cy="37019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BE" noProof="1"/>
              <a:t>Click to edit Briefer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516216" y="3999979"/>
            <a:ext cx="936104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7E0A2ED-00E6-4553-B972-F47F63CA720F}" type="datetime1">
              <a:rPr lang="nl-BE" smtClean="0"/>
              <a:pPr>
                <a:defRPr/>
              </a:pPr>
              <a:t>24/06/2019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40838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title</a:t>
            </a:r>
            <a:r>
              <a:rPr lang="fr-BE" noProof="0" dirty="0"/>
              <a:t>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  <a:p>
            <a:pPr lvl="1"/>
            <a:r>
              <a:rPr lang="fr-BE" noProof="0" dirty="0"/>
              <a:t>Second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2"/>
            <a:r>
              <a:rPr lang="fr-BE" noProof="0" dirty="0" err="1"/>
              <a:t>Third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3"/>
            <a:r>
              <a:rPr lang="fr-BE" noProof="0" dirty="0" err="1"/>
              <a:t>Fourth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4"/>
            <a:r>
              <a:rPr lang="fr-BE" noProof="0" dirty="0" err="1"/>
              <a:t>Fifth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‹N°›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3250851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title</a:t>
            </a:r>
            <a:r>
              <a:rPr lang="fr-BE" noProof="0" dirty="0"/>
              <a:t>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subtitle</a:t>
            </a:r>
            <a:r>
              <a:rPr lang="fr-BE" noProof="0" dirty="0"/>
              <a:t>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1CDE2-70C9-4D83-BA40-A950F4E8BC9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B9215-F1CB-4144-AAC5-1E98C013A01D}" type="slidenum">
              <a:rPr lang="fr-BE" noProof="0" smtClean="0"/>
              <a:pPr>
                <a:defRPr/>
              </a:pPr>
              <a:t>‹N°›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142309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title</a:t>
            </a:r>
            <a:r>
              <a:rPr lang="fr-BE" noProof="0" dirty="0"/>
              <a:t>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  <a:p>
            <a:pPr lvl="1"/>
            <a:r>
              <a:rPr lang="fr-BE" noProof="0" dirty="0"/>
              <a:t>Second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2"/>
            <a:r>
              <a:rPr lang="fr-BE" noProof="0" dirty="0" err="1"/>
              <a:t>Third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3"/>
            <a:r>
              <a:rPr lang="fr-BE" noProof="0" dirty="0" err="1"/>
              <a:t>Fourth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4"/>
            <a:r>
              <a:rPr lang="fr-BE" noProof="0" dirty="0" err="1"/>
              <a:t>Fifth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  <a:p>
            <a:pPr lvl="1"/>
            <a:r>
              <a:rPr lang="fr-BE" noProof="0" dirty="0"/>
              <a:t>Second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2"/>
            <a:r>
              <a:rPr lang="fr-BE" noProof="0" dirty="0" err="1"/>
              <a:t>Third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3"/>
            <a:r>
              <a:rPr lang="fr-BE" noProof="0" dirty="0" err="1"/>
              <a:t>Fourth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4"/>
            <a:r>
              <a:rPr lang="fr-BE" noProof="0" dirty="0" err="1"/>
              <a:t>Fifth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7E5CB-041D-4E41-BDFD-53359E372FA1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noProof="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0CA99-C7A0-4C1F-9421-5507E312A509}" type="slidenum">
              <a:rPr lang="fr-BE" noProof="0" smtClean="0"/>
              <a:pPr>
                <a:defRPr/>
              </a:pPr>
              <a:t>‹N°›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488336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title</a:t>
            </a:r>
            <a:r>
              <a:rPr lang="fr-BE" noProof="0" dirty="0"/>
              <a:t>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  <a:p>
            <a:pPr lvl="1"/>
            <a:r>
              <a:rPr lang="fr-BE" noProof="0" dirty="0"/>
              <a:t>Second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2"/>
            <a:r>
              <a:rPr lang="fr-BE" noProof="0" dirty="0" err="1"/>
              <a:t>Third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3"/>
            <a:r>
              <a:rPr lang="fr-BE" noProof="0" dirty="0" err="1"/>
              <a:t>Fourth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4"/>
            <a:r>
              <a:rPr lang="fr-BE" noProof="0" dirty="0" err="1"/>
              <a:t>Fifth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  <a:p>
            <a:pPr lvl="1"/>
            <a:r>
              <a:rPr lang="fr-BE" noProof="0" dirty="0"/>
              <a:t>Second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2"/>
            <a:r>
              <a:rPr lang="fr-BE" noProof="0" dirty="0" err="1"/>
              <a:t>Third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3"/>
            <a:r>
              <a:rPr lang="fr-BE" noProof="0" dirty="0" err="1"/>
              <a:t>Fourth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4"/>
            <a:r>
              <a:rPr lang="fr-BE" noProof="0" dirty="0" err="1"/>
              <a:t>Fifth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41D0E-1CF2-4786-8CCE-D5557C12DC5C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noProof="0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11A7F-BEEB-4A86-8660-A382F73CBD16}" type="slidenum">
              <a:rPr lang="fr-BE" noProof="0" smtClean="0"/>
              <a:pPr>
                <a:defRPr/>
              </a:pPr>
              <a:t>‹N°›</a:t>
            </a:fld>
            <a:endParaRPr lang="fr-BE" noProof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04131"/>
            <a:ext cx="10366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6133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title</a:t>
            </a:r>
            <a:r>
              <a:rPr lang="fr-BE" noProof="0" dirty="0"/>
              <a:t>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C5B70-1760-42FB-BC44-84E665FADBF1}" type="datetime1">
              <a:rPr lang="nl-BE" smtClean="0"/>
              <a:t>24/06/2019</a:t>
            </a:fld>
            <a:endParaRPr lang="nl-B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D180A-F514-40E1-8A19-3FD4C198FDD0}" type="slidenum">
              <a:rPr lang="fr-BE" noProof="0" smtClean="0"/>
              <a:pPr>
                <a:defRPr/>
              </a:pPr>
              <a:t>‹N°›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3213720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341EF-3B81-4E91-B877-114CB4FE05F6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noProof="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13F1C-B917-4AF8-AD74-59C180861343}" type="slidenum">
              <a:rPr lang="fr-BE" noProof="0" smtClean="0"/>
              <a:pPr>
                <a:defRPr/>
              </a:pPr>
              <a:t>‹N°›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141112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BE" noProof="1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BE" noProof="1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BE" noProof="1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25495-06C9-42A7-9900-47FEA284DE6B}" type="datetime1">
              <a:rPr lang="fr-BE" smtClean="0"/>
              <a:t>24-06-19</a:t>
            </a:fld>
            <a:endParaRPr lang="fr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21A10-6D5D-4387-A592-905B0E3D8FDE}" type="slidenum">
              <a:rPr lang="fr-BE" smtClean="0"/>
              <a:pPr>
                <a:defRPr/>
              </a:pPr>
              <a:t>‹N°›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511911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115616" y="274638"/>
            <a:ext cx="669674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title</a:t>
            </a:r>
            <a:r>
              <a:rPr lang="fr-BE" noProof="0" dirty="0"/>
              <a:t>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  <a:p>
            <a:pPr lvl="1"/>
            <a:r>
              <a:rPr lang="fr-BE" noProof="0" dirty="0"/>
              <a:t>Second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2"/>
            <a:r>
              <a:rPr lang="fr-BE" noProof="0" dirty="0" err="1"/>
              <a:t>Third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3"/>
            <a:r>
              <a:rPr lang="fr-BE" noProof="0" dirty="0" err="1"/>
              <a:t>Fourth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4"/>
            <a:r>
              <a:rPr lang="fr-BE" noProof="0" dirty="0" err="1"/>
              <a:t>Fifth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FD0527-E7A3-466F-A8AD-F2E8CA8E9AE3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53B7F0-F04E-4674-BC6E-F827FC80B5A7}" type="slidenum">
              <a:rPr lang="fr-BE" noProof="0" smtClean="0"/>
              <a:pPr>
                <a:defRPr/>
              </a:pPr>
              <a:t>‹N°›</a:t>
            </a:fld>
            <a:endParaRPr lang="fr-BE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74638"/>
            <a:ext cx="1152128" cy="115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49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 dirty="0"/>
          </a:p>
          <a:p>
            <a:r>
              <a:rPr lang="nl-BE" sz="1800" dirty="0"/>
              <a:t>AR 14Mai19 (MB 11Jun19)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nl-BE" dirty="0"/>
            </a:br>
            <a:r>
              <a:rPr lang="nl-BE" dirty="0"/>
              <a:t>La nouvelle surveillance de </a:t>
            </a:r>
            <a:br>
              <a:rPr lang="nl-BE" dirty="0"/>
            </a:br>
            <a:r>
              <a:rPr lang="nl-BE" dirty="0"/>
              <a:t>santé </a:t>
            </a:r>
            <a:r>
              <a:rPr lang="nl-BE" dirty="0" err="1"/>
              <a:t>périodique</a:t>
            </a:r>
            <a:endParaRPr lang="nl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BE" dirty="0" err="1"/>
              <a:t>Med</a:t>
            </a:r>
            <a:r>
              <a:rPr lang="nl-BE" dirty="0"/>
              <a:t> </a:t>
            </a:r>
            <a:r>
              <a:rPr lang="nl-BE" dirty="0" err="1"/>
              <a:t>Cdt</a:t>
            </a:r>
            <a:r>
              <a:rPr lang="nl-BE" dirty="0"/>
              <a:t> SOETAERT Sammie  Cel AMT Florennes</a:t>
            </a:r>
          </a:p>
          <a:p>
            <a:endParaRPr lang="nl-B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nl-BE" smtClean="0"/>
              <a:pPr>
                <a:defRPr/>
              </a:pPr>
              <a:t>24/06/2019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52192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3200" dirty="0"/>
              <a:t>Agents </a:t>
            </a:r>
            <a:r>
              <a:rPr lang="en-US" sz="3200" dirty="0" err="1"/>
              <a:t>chimiques</a:t>
            </a:r>
            <a:r>
              <a:rPr lang="en-US" sz="3200" dirty="0"/>
              <a:t> (C3)</a:t>
            </a:r>
            <a:br>
              <a:rPr lang="en-US" sz="3200" dirty="0"/>
            </a:br>
            <a:r>
              <a:rPr lang="en-US" sz="2000" dirty="0"/>
              <a:t>Agents </a:t>
            </a:r>
            <a:r>
              <a:rPr lang="en-US" sz="2000" dirty="0" err="1"/>
              <a:t>allergénique</a:t>
            </a:r>
            <a:br>
              <a:rPr lang="nl-BE" sz="1600" dirty="0"/>
            </a:br>
            <a:br>
              <a:rPr lang="nl-BE" sz="16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7478965"/>
              </p:ext>
            </p:extLst>
          </p:nvPr>
        </p:nvGraphicFramePr>
        <p:xfrm>
          <a:off x="422109" y="1890705"/>
          <a:ext cx="8229600" cy="31244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635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2639549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480958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Risques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669125"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Causant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des allergies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générales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respiratoires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d’autres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path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pulmonaires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11.34.01</a:t>
                      </a:r>
                    </a:p>
                    <a:p>
                      <a:pPr algn="ctr"/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moins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les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tels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que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fixés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aux Ann VI.1-4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moins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les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tels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que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fixés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aux Ann VI.1-4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381218"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10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349188" y="5322025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Pré</a:t>
            </a:r>
            <a:r>
              <a:rPr lang="en-US" dirty="0">
                <a:solidFill>
                  <a:srgbClr val="FF0000"/>
                </a:solidFill>
              </a:rPr>
              <a:t>-tests : à </a:t>
            </a:r>
            <a:r>
              <a:rPr lang="en-US" dirty="0" err="1">
                <a:solidFill>
                  <a:srgbClr val="FF0000"/>
                </a:solidFill>
              </a:rPr>
              <a:t>réaliser</a:t>
            </a:r>
            <a:r>
              <a:rPr lang="en-US" dirty="0">
                <a:solidFill>
                  <a:srgbClr val="FF0000"/>
                </a:solidFill>
              </a:rPr>
              <a:t> entre 0 et max 1 </a:t>
            </a:r>
            <a:r>
              <a:rPr lang="en-US" dirty="0" err="1">
                <a:solidFill>
                  <a:srgbClr val="FF0000"/>
                </a:solidFill>
              </a:rPr>
              <a:t>mois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avant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l’ESP</a:t>
            </a:r>
            <a:r>
              <a:rPr lang="en-US" dirty="0">
                <a:solidFill>
                  <a:srgbClr val="FF0000"/>
                </a:solidFill>
              </a:rPr>
              <a:t> au moment </a:t>
            </a:r>
            <a:r>
              <a:rPr lang="en-US" dirty="0" err="1">
                <a:solidFill>
                  <a:srgbClr val="FF0000"/>
                </a:solidFill>
              </a:rPr>
              <a:t>opportun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+ 6/12 m)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609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3200" dirty="0"/>
              <a:t>Agents </a:t>
            </a:r>
            <a:r>
              <a:rPr lang="en-US" sz="3200" dirty="0" err="1"/>
              <a:t>chimiques</a:t>
            </a:r>
            <a:r>
              <a:rPr lang="en-US" sz="3200" dirty="0"/>
              <a:t> (C3)</a:t>
            </a:r>
            <a:br>
              <a:rPr lang="en-US" sz="3200" dirty="0"/>
            </a:br>
            <a:r>
              <a:rPr lang="en-US" sz="2000" dirty="0"/>
              <a:t>Agents CMR y </a:t>
            </a:r>
            <a:r>
              <a:rPr lang="en-US" sz="2000" dirty="0" err="1"/>
              <a:t>compris</a:t>
            </a:r>
            <a:r>
              <a:rPr lang="en-US" sz="2000" dirty="0"/>
              <a:t> </a:t>
            </a:r>
            <a:r>
              <a:rPr lang="en-US" sz="2000" dirty="0" err="1"/>
              <a:t>amiante</a:t>
            </a:r>
            <a:br>
              <a:rPr lang="nl-BE" sz="1600" dirty="0"/>
            </a:br>
            <a:br>
              <a:rPr lang="nl-BE" sz="16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9667002"/>
              </p:ext>
            </p:extLst>
          </p:nvPr>
        </p:nvGraphicFramePr>
        <p:xfrm>
          <a:off x="422109" y="1890705"/>
          <a:ext cx="8229600" cy="2964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635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2639549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480958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Code Risque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66912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11.33.01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11.33.02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11.33.03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11.06.05</a:t>
                      </a:r>
                    </a:p>
                    <a:p>
                      <a:pPr algn="ctr"/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12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moins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les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tels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que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fixés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aux Ann VI.1-4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moins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les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tels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que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fixés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aux Ann VI.1-4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381218"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11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349188" y="5322025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Pré</a:t>
            </a:r>
            <a:r>
              <a:rPr lang="en-US" dirty="0">
                <a:solidFill>
                  <a:srgbClr val="FF0000"/>
                </a:solidFill>
              </a:rPr>
              <a:t>-tests : à </a:t>
            </a:r>
            <a:r>
              <a:rPr lang="en-US" dirty="0" err="1">
                <a:solidFill>
                  <a:srgbClr val="FF0000"/>
                </a:solidFill>
              </a:rPr>
              <a:t>réaliser</a:t>
            </a:r>
            <a:r>
              <a:rPr lang="en-US" dirty="0">
                <a:solidFill>
                  <a:srgbClr val="FF0000"/>
                </a:solidFill>
              </a:rPr>
              <a:t> entre 0 et max 1 </a:t>
            </a:r>
            <a:r>
              <a:rPr lang="en-US" dirty="0" err="1">
                <a:solidFill>
                  <a:srgbClr val="FF0000"/>
                </a:solidFill>
              </a:rPr>
              <a:t>mois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avant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l’ESP</a:t>
            </a:r>
            <a:r>
              <a:rPr lang="en-US" dirty="0">
                <a:solidFill>
                  <a:srgbClr val="FF0000"/>
                </a:solidFill>
              </a:rPr>
              <a:t> au moment </a:t>
            </a:r>
            <a:r>
              <a:rPr lang="en-US" dirty="0" err="1">
                <a:solidFill>
                  <a:srgbClr val="FF0000"/>
                </a:solidFill>
              </a:rPr>
              <a:t>opportun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+ 3/6/9/12 m)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524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3200" dirty="0"/>
              <a:t>Agents </a:t>
            </a:r>
            <a:r>
              <a:rPr lang="en-US" sz="3200" dirty="0" err="1"/>
              <a:t>chimiques</a:t>
            </a:r>
            <a:r>
              <a:rPr lang="en-US" sz="3200" dirty="0"/>
              <a:t> (C3)</a:t>
            </a:r>
            <a:br>
              <a:rPr lang="en-US" sz="3200" dirty="0"/>
            </a:br>
            <a:r>
              <a:rPr lang="en-US" sz="2000" dirty="0" err="1"/>
              <a:t>Autres</a:t>
            </a:r>
            <a:r>
              <a:rPr lang="en-US" sz="2000" dirty="0"/>
              <a:t> agents</a:t>
            </a:r>
            <a:br>
              <a:rPr lang="nl-BE" sz="1600" dirty="0"/>
            </a:br>
            <a:br>
              <a:rPr lang="nl-BE" sz="16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325358"/>
              </p:ext>
            </p:extLst>
          </p:nvPr>
        </p:nvGraphicFramePr>
        <p:xfrm>
          <a:off x="422109" y="1890705"/>
          <a:ext cx="8229600" cy="2964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635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3071597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480958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Code Risque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66912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11.35.00 ?</a:t>
                      </a:r>
                    </a:p>
                    <a:p>
                      <a:pPr algn="ctr"/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Questionnaires et/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autres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déterminer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par le CP-MT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381218"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12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349188" y="5322025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+ 12 m)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573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3200" dirty="0"/>
              <a:t>Agents physiques (C3)</a:t>
            </a:r>
            <a:br>
              <a:rPr lang="en-US" sz="3200" dirty="0"/>
            </a:br>
            <a:r>
              <a:rPr lang="en-US" sz="2400" dirty="0"/>
              <a:t>Bruit</a:t>
            </a:r>
            <a:br>
              <a:rPr lang="nl-BE" sz="1600" dirty="0"/>
            </a:br>
            <a:br>
              <a:rPr lang="nl-BE" sz="16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3364345"/>
              </p:ext>
            </p:extLst>
          </p:nvPr>
        </p:nvGraphicFramePr>
        <p:xfrm>
          <a:off x="449289" y="1594805"/>
          <a:ext cx="8229600" cy="3440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8415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3530825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984703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Code Risque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569572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12.04 et 12.05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12.03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12.02</a:t>
                      </a:r>
                    </a:p>
                    <a:p>
                      <a:pPr algn="ctr"/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12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36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60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Audiogramme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886233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12.06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&gt; 30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jours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60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600" dirty="0"/>
                        <a:t>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Questionnaire,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examen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dirigé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du SN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autres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determiner par le CP-MT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13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349188" y="5322025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Pré</a:t>
            </a:r>
            <a:r>
              <a:rPr lang="en-US" dirty="0">
                <a:solidFill>
                  <a:srgbClr val="FF0000"/>
                </a:solidFill>
              </a:rPr>
              <a:t>-tests : à </a:t>
            </a:r>
            <a:r>
              <a:rPr lang="en-US" dirty="0" err="1">
                <a:solidFill>
                  <a:srgbClr val="FF0000"/>
                </a:solidFill>
              </a:rPr>
              <a:t>réaliser</a:t>
            </a:r>
            <a:r>
              <a:rPr lang="en-US" dirty="0">
                <a:solidFill>
                  <a:srgbClr val="FF0000"/>
                </a:solidFill>
              </a:rPr>
              <a:t> entre 0 et max 1 </a:t>
            </a:r>
            <a:r>
              <a:rPr lang="en-US" dirty="0" err="1">
                <a:solidFill>
                  <a:srgbClr val="FF0000"/>
                </a:solidFill>
              </a:rPr>
              <a:t>mois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avant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l’ESP</a:t>
            </a:r>
            <a:r>
              <a:rPr lang="en-US" dirty="0">
                <a:solidFill>
                  <a:srgbClr val="FF0000"/>
                </a:solidFill>
              </a:rPr>
              <a:t> au moment </a:t>
            </a:r>
            <a:r>
              <a:rPr lang="en-US" dirty="0" err="1">
                <a:solidFill>
                  <a:srgbClr val="FF0000"/>
                </a:solidFill>
              </a:rPr>
              <a:t>opportun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+ 12/24/36/48 m)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65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3200" dirty="0"/>
              <a:t>Agents physiques (C3)</a:t>
            </a:r>
            <a:br>
              <a:rPr lang="en-US" sz="3200" dirty="0"/>
            </a:br>
            <a:r>
              <a:rPr lang="en-US" sz="2400" dirty="0"/>
              <a:t>Vibrations</a:t>
            </a:r>
            <a:br>
              <a:rPr lang="nl-BE" sz="1600" dirty="0"/>
            </a:br>
            <a:br>
              <a:rPr lang="nl-BE" sz="16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9741788"/>
              </p:ext>
            </p:extLst>
          </p:nvPr>
        </p:nvGraphicFramePr>
        <p:xfrm>
          <a:off x="449289" y="1594805"/>
          <a:ext cx="8229600" cy="2937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8415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3530825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984703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Code Risque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06551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12.07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autres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determiner par le CP-MT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886233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12.08 ?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14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349188" y="5322025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+ 12 m)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4167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3200" dirty="0"/>
              <a:t>Agents physiques (C3)</a:t>
            </a:r>
            <a:br>
              <a:rPr lang="en-US" sz="3200" dirty="0"/>
            </a:br>
            <a:r>
              <a:rPr lang="en-US" sz="2400" dirty="0"/>
              <a:t>Ambiance </a:t>
            </a:r>
            <a:r>
              <a:rPr lang="en-US" sz="2400" dirty="0" err="1"/>
              <a:t>thermique</a:t>
            </a:r>
            <a:br>
              <a:rPr lang="nl-BE" sz="1600" dirty="0"/>
            </a:br>
            <a:br>
              <a:rPr lang="nl-BE" sz="16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5794673"/>
              </p:ext>
            </p:extLst>
          </p:nvPr>
        </p:nvGraphicFramePr>
        <p:xfrm>
          <a:off x="462474" y="1556792"/>
          <a:ext cx="8229600" cy="4206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8415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3674841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926192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Code Risque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003411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“12.13”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autres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determiner par le CP-MT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77406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12.08 ?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autres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determiner par le CP-MT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  <a:tr h="11467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Travailleurs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occupés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habituellement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l’extérieur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BE" sz="1600" dirty="0"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BE" dirty="0"/>
                    </a:p>
                    <a:p>
                      <a:pPr algn="ctr"/>
                      <a:r>
                        <a:rPr lang="fr-BE" dirty="0"/>
                        <a:t>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autres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determiner par le CP-MT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065751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15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349188" y="5322025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+ 12 m)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53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3200" dirty="0"/>
              <a:t>Agents Physiques (C3)</a:t>
            </a:r>
            <a:br>
              <a:rPr lang="en-US" sz="3200" dirty="0"/>
            </a:br>
            <a:r>
              <a:rPr lang="en-US" sz="2000" dirty="0" err="1"/>
              <a:t>Rayonnement</a:t>
            </a:r>
            <a:r>
              <a:rPr lang="en-US" sz="2000" dirty="0"/>
              <a:t> </a:t>
            </a:r>
            <a:r>
              <a:rPr lang="en-US" sz="2000" dirty="0" err="1"/>
              <a:t>optique</a:t>
            </a:r>
            <a:r>
              <a:rPr lang="en-US" sz="2000" dirty="0"/>
              <a:t> </a:t>
            </a:r>
            <a:r>
              <a:rPr lang="en-US" sz="2000" dirty="0" err="1"/>
              <a:t>artificiel</a:t>
            </a:r>
            <a:br>
              <a:rPr lang="nl-BE" sz="1600" dirty="0"/>
            </a:br>
            <a:br>
              <a:rPr lang="nl-BE" sz="16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7662363"/>
              </p:ext>
            </p:extLst>
          </p:nvPr>
        </p:nvGraphicFramePr>
        <p:xfrm>
          <a:off x="422109" y="1890705"/>
          <a:ext cx="8229600" cy="2964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635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2927581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480958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Code risque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6691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</a:rPr>
                        <a:t>12.12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autres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determiner par le CP-MT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381218"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16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349188" y="5322025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+ 12 m)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85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3200" dirty="0"/>
              <a:t>Agents physiques (C3)</a:t>
            </a:r>
            <a:br>
              <a:rPr lang="en-US" sz="3200" dirty="0"/>
            </a:br>
            <a:r>
              <a:rPr lang="en-US" sz="2400" dirty="0" err="1"/>
              <a:t>Rayonnements</a:t>
            </a:r>
            <a:r>
              <a:rPr lang="en-US" sz="2400" dirty="0"/>
              <a:t> </a:t>
            </a:r>
            <a:r>
              <a:rPr lang="en-US" sz="2400" dirty="0" err="1"/>
              <a:t>ionisants</a:t>
            </a:r>
            <a:r>
              <a:rPr lang="en-US" sz="2400" dirty="0"/>
              <a:t> (12.01)</a:t>
            </a:r>
            <a:br>
              <a:rPr lang="nl-BE" sz="1600" dirty="0"/>
            </a:br>
            <a:br>
              <a:rPr lang="nl-BE" sz="16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8366669"/>
              </p:ext>
            </p:extLst>
          </p:nvPr>
        </p:nvGraphicFramePr>
        <p:xfrm>
          <a:off x="437119" y="1628800"/>
          <a:ext cx="8229600" cy="3901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536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376063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3674841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926192">
                <a:tc>
                  <a:txBody>
                    <a:bodyPr/>
                    <a:lstStyle/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  <a:p>
                      <a:pPr algn="ctr"/>
                      <a:r>
                        <a:rPr lang="fr-BE" sz="1200" dirty="0">
                          <a:latin typeface="Cabin Regular"/>
                        </a:rPr>
                        <a:t>Classe d’établissement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  <a:p>
                      <a:pPr algn="ctr"/>
                      <a:r>
                        <a:rPr lang="fr-BE" sz="1200" dirty="0">
                          <a:latin typeface="Cabin Regular"/>
                        </a:rPr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  <a:p>
                      <a:pPr algn="ctr"/>
                      <a:r>
                        <a:rPr lang="fr-BE" sz="1200" dirty="0">
                          <a:latin typeface="Cabin Regular"/>
                        </a:rPr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  <a:p>
                      <a:pPr algn="ctr"/>
                      <a:r>
                        <a:rPr lang="fr-BE" sz="1200" dirty="0">
                          <a:latin typeface="Cabin Regular"/>
                        </a:rPr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84983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2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2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12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2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2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prévus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l’article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V.5-6</a:t>
                      </a:r>
                    </a:p>
                    <a:p>
                      <a:pPr marL="0" indent="0" algn="ctr">
                        <a:buFont typeface="Wingdings" charset="2"/>
                        <a:buNone/>
                      </a:pPr>
                      <a:endParaRPr lang="en-US" sz="12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Questionnaires et/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prévus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l’article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V.5-6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À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partir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d’une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exposition ≥ 6 mSv</a:t>
                      </a:r>
                    </a:p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77406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2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II</a:t>
                      </a:r>
                    </a:p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12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2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prévus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l’article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V.5-6</a:t>
                      </a:r>
                    </a:p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  <a:tr h="11467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III</a:t>
                      </a:r>
                      <a:endParaRPr lang="fr-BE" sz="1200" dirty="0">
                        <a:latin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BE" sz="1200" dirty="0">
                        <a:latin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2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BE" sz="1200" dirty="0">
                        <a:latin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prévus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l’article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V.5-6</a:t>
                      </a:r>
                    </a:p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autres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2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2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determiner par le CP-MT</a:t>
                      </a:r>
                    </a:p>
                    <a:p>
                      <a:pPr algn="ctr"/>
                      <a:endParaRPr lang="fr-BE" sz="1200" dirty="0">
                        <a:latin typeface="Cabin Regula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065751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17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349188" y="5322025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Pré</a:t>
            </a:r>
            <a:r>
              <a:rPr lang="en-US" dirty="0">
                <a:solidFill>
                  <a:srgbClr val="FF0000"/>
                </a:solidFill>
              </a:rPr>
              <a:t>-tests : à </a:t>
            </a:r>
            <a:r>
              <a:rPr lang="en-US" dirty="0" err="1">
                <a:solidFill>
                  <a:srgbClr val="FF0000"/>
                </a:solidFill>
              </a:rPr>
              <a:t>réaliser</a:t>
            </a:r>
            <a:r>
              <a:rPr lang="en-US" dirty="0">
                <a:solidFill>
                  <a:srgbClr val="FF0000"/>
                </a:solidFill>
              </a:rPr>
              <a:t> entre 0 et max 1 </a:t>
            </a:r>
            <a:r>
              <a:rPr lang="en-US" dirty="0" err="1">
                <a:solidFill>
                  <a:srgbClr val="FF0000"/>
                </a:solidFill>
              </a:rPr>
              <a:t>mois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avant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l’ESP</a:t>
            </a:r>
            <a:r>
              <a:rPr lang="en-US" dirty="0">
                <a:solidFill>
                  <a:srgbClr val="FF0000"/>
                </a:solidFill>
              </a:rPr>
              <a:t> au moment </a:t>
            </a:r>
            <a:r>
              <a:rPr lang="en-US" dirty="0" err="1">
                <a:solidFill>
                  <a:srgbClr val="FF0000"/>
                </a:solidFill>
              </a:rPr>
              <a:t>opportun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+ 6/12 m)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703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3200" dirty="0"/>
              <a:t>Agents physiques (C3)</a:t>
            </a:r>
            <a:br>
              <a:rPr lang="en-US" sz="3200" dirty="0"/>
            </a:br>
            <a:r>
              <a:rPr lang="en-US" sz="2000" dirty="0" err="1"/>
              <a:t>pouvant</a:t>
            </a:r>
            <a:r>
              <a:rPr lang="en-US" sz="2000" dirty="0"/>
              <a:t> causer des affections </a:t>
            </a:r>
            <a:r>
              <a:rPr lang="en-US" sz="2000" dirty="0" err="1"/>
              <a:t>cutanées</a:t>
            </a:r>
            <a:br>
              <a:rPr lang="nl-BE" sz="1600" dirty="0"/>
            </a:br>
            <a:br>
              <a:rPr lang="nl-BE" sz="16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3063235"/>
              </p:ext>
            </p:extLst>
          </p:nvPr>
        </p:nvGraphicFramePr>
        <p:xfrm>
          <a:off x="457200" y="1729290"/>
          <a:ext cx="8229600" cy="3398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635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3071597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480958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Risque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66912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Microtraumatisme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par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particules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de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métal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de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verre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,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laine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de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verre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,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poils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d’animaux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, fragments de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cheveux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11.06.08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11.32.10</a:t>
                      </a:r>
                    </a:p>
                    <a:p>
                      <a:pPr algn="ctr"/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Questionnaires et/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autres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déterminer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par le CP-MT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381218"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18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349188" y="5322025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+ 12 m)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8660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2200" dirty="0"/>
              <a:t>Agents qui </a:t>
            </a:r>
            <a:r>
              <a:rPr lang="en-US" sz="2200" dirty="0" err="1"/>
              <a:t>provoquent</a:t>
            </a:r>
            <a:r>
              <a:rPr lang="en-US" sz="2200" dirty="0"/>
              <a:t> </a:t>
            </a:r>
            <a:r>
              <a:rPr lang="en-US" sz="2200" dirty="0" err="1"/>
              <a:t>une</a:t>
            </a:r>
            <a:r>
              <a:rPr lang="en-US" sz="2200" dirty="0"/>
              <a:t> </a:t>
            </a:r>
            <a:r>
              <a:rPr lang="en-US" sz="2200" dirty="0" err="1"/>
              <a:t>hypersensibilité</a:t>
            </a:r>
            <a:r>
              <a:rPr lang="en-US" sz="2200" dirty="0"/>
              <a:t> à </a:t>
            </a:r>
            <a:br>
              <a:rPr lang="en-US" sz="2200" dirty="0"/>
            </a:br>
            <a:r>
              <a:rPr lang="en-US" sz="2200" dirty="0"/>
              <a:t>manifestation </a:t>
            </a:r>
            <a:r>
              <a:rPr lang="en-US" sz="2200" dirty="0" err="1"/>
              <a:t>respi</a:t>
            </a:r>
            <a:r>
              <a:rPr lang="en-US" sz="2200" dirty="0"/>
              <a:t> </a:t>
            </a:r>
            <a:r>
              <a:rPr lang="en-US" sz="2200" dirty="0" err="1"/>
              <a:t>ou</a:t>
            </a:r>
            <a:r>
              <a:rPr lang="en-US" sz="2200" dirty="0"/>
              <a:t> </a:t>
            </a:r>
            <a:r>
              <a:rPr lang="en-US" sz="2200" dirty="0" err="1"/>
              <a:t>une</a:t>
            </a:r>
            <a:r>
              <a:rPr lang="en-US" sz="2200" dirty="0"/>
              <a:t> affection </a:t>
            </a:r>
            <a:r>
              <a:rPr lang="en-US" sz="2200" dirty="0" err="1"/>
              <a:t>pulmonaire</a:t>
            </a:r>
            <a:br>
              <a:rPr lang="nl-BE" sz="1600" dirty="0"/>
            </a:br>
            <a:br>
              <a:rPr lang="nl-BE" sz="16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8121022"/>
              </p:ext>
            </p:extLst>
          </p:nvPr>
        </p:nvGraphicFramePr>
        <p:xfrm>
          <a:off x="457200" y="1729290"/>
          <a:ext cx="8229600" cy="3612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4560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1475251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3071597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480958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Risque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66912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Produits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d’origine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végétale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animale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: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poils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,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cuirs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, plumes,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coton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,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chanvre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,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lin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, jute, sisal, nacre,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mélasse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,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poussières</a:t>
                      </a:r>
                      <a:endParaRPr lang="en-US" sz="14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11.32.05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11.32.10</a:t>
                      </a:r>
                    </a:p>
                    <a:p>
                      <a:pPr algn="ctr"/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EFR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EFR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381218"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19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491479" y="5364309"/>
            <a:ext cx="8229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Pré</a:t>
            </a:r>
            <a:r>
              <a:rPr lang="en-US" dirty="0">
                <a:solidFill>
                  <a:srgbClr val="FF0000"/>
                </a:solidFill>
              </a:rPr>
              <a:t>-tests : à </a:t>
            </a:r>
            <a:r>
              <a:rPr lang="en-US" dirty="0" err="1">
                <a:solidFill>
                  <a:srgbClr val="FF0000"/>
                </a:solidFill>
              </a:rPr>
              <a:t>réaliser</a:t>
            </a:r>
            <a:r>
              <a:rPr lang="en-US" dirty="0">
                <a:solidFill>
                  <a:srgbClr val="FF0000"/>
                </a:solidFill>
              </a:rPr>
              <a:t> entre 0 et max 1 </a:t>
            </a:r>
            <a:r>
              <a:rPr lang="en-US" dirty="0" err="1">
                <a:solidFill>
                  <a:srgbClr val="FF0000"/>
                </a:solidFill>
              </a:rPr>
              <a:t>mois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avant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l’ESP</a:t>
            </a:r>
            <a:r>
              <a:rPr lang="en-US" dirty="0">
                <a:solidFill>
                  <a:srgbClr val="FF0000"/>
                </a:solidFill>
              </a:rPr>
              <a:t> au moment </a:t>
            </a:r>
            <a:r>
              <a:rPr lang="en-US" dirty="0" err="1">
                <a:solidFill>
                  <a:srgbClr val="FF0000"/>
                </a:solidFill>
              </a:rPr>
              <a:t>opportun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+ 12 m)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320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200" dirty="0" err="1"/>
              <a:t>Références</a:t>
            </a:r>
            <a:r>
              <a:rPr lang="nl-BE" sz="3200" dirty="0"/>
              <a:t> </a:t>
            </a:r>
            <a:r>
              <a:rPr lang="nl-BE" sz="3200" dirty="0" err="1"/>
              <a:t>légales</a:t>
            </a:r>
            <a:r>
              <a:rPr lang="nl-BE" sz="3200" dirty="0"/>
              <a:t> &amp; </a:t>
            </a:r>
            <a:r>
              <a:rPr lang="nl-BE" sz="3200" dirty="0" err="1"/>
              <a:t>autres</a:t>
            </a:r>
            <a:endParaRPr lang="nl-B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BE" sz="2000" dirty="0"/>
          </a:p>
          <a:p>
            <a:r>
              <a:rPr lang="fr-BE" sz="2000" dirty="0"/>
              <a:t>Loi du 04/08/1996 relative au BE des travailleurs lors de l’exécution de leur travail </a:t>
            </a:r>
          </a:p>
          <a:p>
            <a:r>
              <a:rPr lang="fr-BE" sz="2000" dirty="0"/>
              <a:t>RGPT : Arrêtés du Régent 11/02/46 et 27/09/47</a:t>
            </a:r>
          </a:p>
          <a:p>
            <a:r>
              <a:rPr lang="fr-BE" sz="2000" dirty="0"/>
              <a:t>CBE, livres I à X</a:t>
            </a:r>
          </a:p>
          <a:p>
            <a:r>
              <a:rPr lang="fr-BE" sz="2000" dirty="0"/>
              <a:t>Avis du Conseil Supérieur PPT</a:t>
            </a:r>
          </a:p>
          <a:p>
            <a:r>
              <a:rPr lang="fr-BE" sz="2000" dirty="0"/>
              <a:t>Avis du Conseil d’Etat</a:t>
            </a:r>
          </a:p>
          <a:p>
            <a:r>
              <a:rPr lang="fr-BE" sz="2000" dirty="0"/>
              <a:t>GID : TBD</a:t>
            </a:r>
          </a:p>
          <a:p>
            <a:r>
              <a:rPr lang="fr-BE" sz="2000" dirty="0"/>
              <a:t>SPS : TBD</a:t>
            </a:r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2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619280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2800" dirty="0"/>
              <a:t>Agents physiques (C3)</a:t>
            </a:r>
            <a:br>
              <a:rPr lang="en-US" sz="2800" dirty="0"/>
            </a:br>
            <a:r>
              <a:rPr lang="en-US" sz="2800" dirty="0"/>
              <a:t> milieu </a:t>
            </a:r>
            <a:r>
              <a:rPr lang="en-US" sz="2800" dirty="0" err="1"/>
              <a:t>hyperbare</a:t>
            </a:r>
            <a:r>
              <a:rPr lang="en-US" sz="2800" dirty="0"/>
              <a:t> (caisson, immersion)</a:t>
            </a:r>
            <a:br>
              <a:rPr lang="nl-BE" sz="2800" dirty="0"/>
            </a:br>
            <a:br>
              <a:rPr lang="nl-BE" sz="28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7112588"/>
              </p:ext>
            </p:extLst>
          </p:nvPr>
        </p:nvGraphicFramePr>
        <p:xfrm>
          <a:off x="457200" y="1729290"/>
          <a:ext cx="8229600" cy="2964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4560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1475251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3071597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480958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Risque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66912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r>
                        <a:rPr lang="fr-BE" dirty="0"/>
                        <a:t>12.16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12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Examens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dirigés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vises à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l’article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V.4-16,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alinéa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3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Questionnaires et/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autres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déterminer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par le CP-MT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381218"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20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491479" y="5364309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Pré</a:t>
            </a:r>
            <a:r>
              <a:rPr lang="en-US" dirty="0">
                <a:solidFill>
                  <a:srgbClr val="FF0000"/>
                </a:solidFill>
              </a:rPr>
              <a:t>-tests : à </a:t>
            </a:r>
            <a:r>
              <a:rPr lang="en-US" dirty="0" err="1">
                <a:solidFill>
                  <a:srgbClr val="FF0000"/>
                </a:solidFill>
              </a:rPr>
              <a:t>réaliser</a:t>
            </a:r>
            <a:r>
              <a:rPr lang="en-US" dirty="0">
                <a:solidFill>
                  <a:srgbClr val="FF0000"/>
                </a:solidFill>
              </a:rPr>
              <a:t> entre 0 et max 1 </a:t>
            </a:r>
            <a:r>
              <a:rPr lang="en-US" dirty="0" err="1">
                <a:solidFill>
                  <a:srgbClr val="FF0000"/>
                </a:solidFill>
              </a:rPr>
              <a:t>mois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avant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l’ESP</a:t>
            </a:r>
            <a:r>
              <a:rPr lang="en-US" dirty="0">
                <a:solidFill>
                  <a:srgbClr val="FF0000"/>
                </a:solidFill>
              </a:rPr>
              <a:t> au moment </a:t>
            </a:r>
            <a:r>
              <a:rPr lang="en-US" dirty="0" err="1">
                <a:solidFill>
                  <a:srgbClr val="FF0000"/>
                </a:solidFill>
              </a:rPr>
              <a:t>opportun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+ 6 m)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190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2800" dirty="0"/>
              <a:t>Agents physiques (C3)</a:t>
            </a:r>
            <a:br>
              <a:rPr lang="en-US" sz="2800" dirty="0"/>
            </a:br>
            <a:r>
              <a:rPr lang="en-US" sz="2800" dirty="0"/>
              <a:t> Champs </a:t>
            </a:r>
            <a:r>
              <a:rPr lang="en-US" sz="2800" dirty="0" err="1"/>
              <a:t>électromagnétique</a:t>
            </a:r>
            <a:br>
              <a:rPr lang="nl-BE" sz="28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5109495"/>
              </p:ext>
            </p:extLst>
          </p:nvPr>
        </p:nvGraphicFramePr>
        <p:xfrm>
          <a:off x="457200" y="1729290"/>
          <a:ext cx="8229600" cy="2964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4560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1475251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3071597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480958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Risque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66912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r>
                        <a:rPr lang="fr-BE" dirty="0"/>
                        <a:t>12.09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Questionnaires et/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autres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déterminer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par le CP-MT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381218"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21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491479" y="5364309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+ 12 m)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4108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551854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nl-BE" sz="3200" dirty="0" err="1"/>
              <a:t>Agents</a:t>
            </a:r>
            <a:r>
              <a:rPr lang="nl-BE" sz="3200" dirty="0"/>
              <a:t> </a:t>
            </a:r>
            <a:r>
              <a:rPr lang="nl-BE" sz="3200" dirty="0" err="1"/>
              <a:t>biologiques</a:t>
            </a:r>
            <a:r>
              <a:rPr lang="nl-BE" sz="3200" dirty="0"/>
              <a:t> (C3)</a:t>
            </a:r>
            <a:br>
              <a:rPr lang="nl-BE" sz="3200" dirty="0"/>
            </a:br>
            <a:br>
              <a:rPr lang="en-US" sz="3200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5454529"/>
              </p:ext>
            </p:extLst>
          </p:nvPr>
        </p:nvGraphicFramePr>
        <p:xfrm>
          <a:off x="525758" y="1556792"/>
          <a:ext cx="8229600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6042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292694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2019674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2671190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480958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Type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669125"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Causant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des infections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persistantes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et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latentes</a:t>
                      </a:r>
                      <a:endParaRPr lang="en-US" sz="14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Causant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des infections à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recrudeseence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pdt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une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longue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période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malgré le R/</a:t>
                      </a: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Causant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des infections qui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peuvent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laisser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de graves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séquelles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Examens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dirigés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vises à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l’article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VII.1-44,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alinéas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2 et 3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Examens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dirigés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vises à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l’article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VII.1-44,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alinéas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 2 et 3</a:t>
                      </a:r>
                    </a:p>
                    <a:p>
                      <a:pPr algn="ctr"/>
                      <a:endParaRPr lang="fr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3812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Exposition à des agents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autres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que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ceux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vises ci-dessus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x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(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avis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CP-MT avec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aval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CPPT)</a:t>
                      </a:r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Examens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dirigés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vises à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l’article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VII.1-44,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alinéas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2 et 3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Examens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dirigés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vises à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l’article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VII.1-44,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alinéas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 2 et 3</a:t>
                      </a:r>
                    </a:p>
                    <a:p>
                      <a:pPr algn="ctr"/>
                      <a:endParaRPr lang="fr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22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491479" y="5364309"/>
            <a:ext cx="8229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Pré</a:t>
            </a:r>
            <a:r>
              <a:rPr lang="en-US" dirty="0">
                <a:solidFill>
                  <a:srgbClr val="FF0000"/>
                </a:solidFill>
              </a:rPr>
              <a:t>-tests : à </a:t>
            </a:r>
            <a:r>
              <a:rPr lang="en-US" dirty="0" err="1">
                <a:solidFill>
                  <a:srgbClr val="FF0000"/>
                </a:solidFill>
              </a:rPr>
              <a:t>réaliser</a:t>
            </a:r>
            <a:r>
              <a:rPr lang="en-US" dirty="0">
                <a:solidFill>
                  <a:srgbClr val="FF0000"/>
                </a:solidFill>
              </a:rPr>
              <a:t> entre 0 et max 1 </a:t>
            </a:r>
            <a:r>
              <a:rPr lang="en-US" dirty="0" err="1">
                <a:solidFill>
                  <a:srgbClr val="FF0000"/>
                </a:solidFill>
              </a:rPr>
              <a:t>mois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avant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l’ESP</a:t>
            </a:r>
            <a:r>
              <a:rPr lang="en-US" dirty="0">
                <a:solidFill>
                  <a:srgbClr val="FF0000"/>
                </a:solidFill>
              </a:rPr>
              <a:t> au moment </a:t>
            </a:r>
            <a:r>
              <a:rPr lang="en-US" dirty="0" err="1">
                <a:solidFill>
                  <a:srgbClr val="FF0000"/>
                </a:solidFill>
              </a:rPr>
              <a:t>opportun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+ 12 m)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1217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551854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3200" dirty="0"/>
              <a:t>Charge </a:t>
            </a:r>
            <a:r>
              <a:rPr lang="en-US" sz="3200" dirty="0" err="1"/>
              <a:t>musculo-squelettique</a:t>
            </a:r>
            <a:r>
              <a:rPr lang="en-US" sz="3200" dirty="0"/>
              <a:t> (C3.1)</a:t>
            </a:r>
            <a:br>
              <a:rPr lang="en-US" sz="3200" dirty="0"/>
            </a:br>
            <a:r>
              <a:rPr lang="en-US" sz="3200" dirty="0"/>
              <a:t>MMC (20.22)</a:t>
            </a:r>
            <a:br>
              <a:rPr lang="nl-BE" sz="3200" dirty="0"/>
            </a:br>
            <a:br>
              <a:rPr lang="en-US" sz="3200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0421628"/>
              </p:ext>
            </p:extLst>
          </p:nvPr>
        </p:nvGraphicFramePr>
        <p:xfrm>
          <a:off x="492696" y="1865240"/>
          <a:ext cx="8229600" cy="2961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6042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292694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2019674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2671190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480958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Travailleur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101824"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fr-BE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8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&lt; 45 </a:t>
                      </a:r>
                      <a:r>
                        <a:rPr lang="en-US" sz="18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ans</a:t>
                      </a:r>
                      <a:endParaRPr lang="en-US" sz="18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36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38121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≥ 45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ans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4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Questionnaires et/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autres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déterminer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par le CP-MT</a:t>
                      </a:r>
                    </a:p>
                    <a:p>
                      <a:pPr algn="ctr"/>
                      <a:endParaRPr lang="fr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23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491479" y="5364309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+ 12 m)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415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551854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2800" dirty="0"/>
              <a:t>Charge </a:t>
            </a:r>
            <a:r>
              <a:rPr lang="en-US" sz="2800" dirty="0" err="1"/>
              <a:t>musculo-squelettique</a:t>
            </a:r>
            <a:r>
              <a:rPr lang="en-US" sz="2800" dirty="0"/>
              <a:t> (C3.1)</a:t>
            </a:r>
            <a:br>
              <a:rPr lang="en-US" sz="2800" dirty="0"/>
            </a:br>
            <a:r>
              <a:rPr lang="en-US" sz="2800" dirty="0"/>
              <a:t> </a:t>
            </a:r>
            <a:r>
              <a:rPr lang="en-US" sz="2800" dirty="0" err="1"/>
              <a:t>contraintes</a:t>
            </a:r>
            <a:r>
              <a:rPr lang="en-US" sz="2800" dirty="0"/>
              <a:t> ergo, </a:t>
            </a:r>
            <a:r>
              <a:rPr lang="en-US" sz="2800" dirty="0" err="1"/>
              <a:t>trav</a:t>
            </a:r>
            <a:r>
              <a:rPr lang="en-US" sz="2800" dirty="0"/>
              <a:t> monotone &amp; </a:t>
            </a:r>
            <a:r>
              <a:rPr lang="en-US" sz="2800" dirty="0" err="1"/>
              <a:t>répétitif</a:t>
            </a:r>
            <a:r>
              <a:rPr lang="en-US" sz="2800" dirty="0"/>
              <a:t> (20.23, 20.26)</a:t>
            </a:r>
            <a:br>
              <a:rPr lang="nl-BE" sz="3200" dirty="0"/>
            </a:br>
            <a:br>
              <a:rPr lang="en-US" sz="3200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5450628"/>
              </p:ext>
            </p:extLst>
          </p:nvPr>
        </p:nvGraphicFramePr>
        <p:xfrm>
          <a:off x="518051" y="1882570"/>
          <a:ext cx="8229600" cy="2961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6042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292694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2019674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2671190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480958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Travailleur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101824"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fr-BE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8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&lt; 45 </a:t>
                      </a:r>
                      <a:r>
                        <a:rPr lang="en-US" sz="18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ans</a:t>
                      </a:r>
                      <a:endParaRPr lang="en-US" sz="18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36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38121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≥ 45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ans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4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Questionnaires et/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autres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déterminer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par le CP-MT</a:t>
                      </a:r>
                    </a:p>
                    <a:p>
                      <a:pPr algn="ctr"/>
                      <a:endParaRPr lang="fr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24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491479" y="5364309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+ 12 m)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9193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551854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2800" dirty="0" err="1"/>
              <a:t>Contraintes</a:t>
            </a:r>
            <a:r>
              <a:rPr lang="en-US" sz="2800" dirty="0"/>
              <a:t> (C3.1)</a:t>
            </a:r>
            <a:br>
              <a:rPr lang="en-US" sz="2800" dirty="0"/>
            </a:br>
            <a:r>
              <a:rPr lang="en-US" sz="2800" dirty="0"/>
              <a:t> travail de </a:t>
            </a:r>
            <a:r>
              <a:rPr lang="en-US" sz="2800" dirty="0" err="1"/>
              <a:t>nuit</a:t>
            </a:r>
            <a:r>
              <a:rPr lang="en-US" sz="2800" dirty="0"/>
              <a:t>/travail </a:t>
            </a:r>
            <a:r>
              <a:rPr lang="en-US" sz="2800" dirty="0" err="1"/>
              <a:t>posté</a:t>
            </a:r>
            <a:r>
              <a:rPr lang="en-US" sz="2800" dirty="0"/>
              <a:t> (20.24, 20.25)</a:t>
            </a:r>
            <a:br>
              <a:rPr lang="nl-BE" sz="3200" dirty="0"/>
            </a:br>
            <a:br>
              <a:rPr lang="en-US" sz="3200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6278684"/>
              </p:ext>
            </p:extLst>
          </p:nvPr>
        </p:nvGraphicFramePr>
        <p:xfrm>
          <a:off x="525758" y="1556792"/>
          <a:ext cx="8229600" cy="4277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6082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2671190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480958">
                <a:tc>
                  <a:txBody>
                    <a:bodyPr/>
                    <a:lstStyle/>
                    <a:p>
                      <a:pPr algn="ctr"/>
                      <a:endParaRPr lang="fr-BE" sz="1300" dirty="0">
                        <a:latin typeface="Cabin Regular"/>
                      </a:endParaRPr>
                    </a:p>
                    <a:p>
                      <a:pPr algn="ctr"/>
                      <a:r>
                        <a:rPr lang="fr-BE" sz="1300" dirty="0">
                          <a:latin typeface="Cabin Regular"/>
                        </a:rPr>
                        <a:t>Travailleurs</a:t>
                      </a:r>
                    </a:p>
                    <a:p>
                      <a:pPr algn="ctr"/>
                      <a:endParaRPr lang="fr-BE" sz="1300" dirty="0">
                        <a:latin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300" dirty="0">
                        <a:latin typeface="Cabin Regular"/>
                      </a:endParaRPr>
                    </a:p>
                    <a:p>
                      <a:pPr algn="ctr"/>
                      <a:r>
                        <a:rPr lang="fr-BE" sz="1300" dirty="0">
                          <a:latin typeface="Cabin Regular"/>
                        </a:rPr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300" dirty="0">
                        <a:latin typeface="Cabin Regular"/>
                      </a:endParaRPr>
                    </a:p>
                    <a:p>
                      <a:pPr algn="ctr"/>
                      <a:r>
                        <a:rPr lang="fr-BE" sz="1300" dirty="0">
                          <a:latin typeface="Cabin Regular"/>
                        </a:rPr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300" dirty="0">
                        <a:latin typeface="Cabin Regular"/>
                      </a:endParaRPr>
                    </a:p>
                    <a:p>
                      <a:pPr algn="ctr"/>
                      <a:r>
                        <a:rPr lang="fr-BE" sz="1300" dirty="0">
                          <a:latin typeface="Cabin Regular"/>
                        </a:rPr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741784"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3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Sans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risques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particuliers</a:t>
                      </a:r>
                      <a:endParaRPr lang="fr-BE" sz="1300" dirty="0">
                        <a:latin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3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36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3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300" dirty="0">
                        <a:latin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3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300" dirty="0">
                        <a:latin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300" dirty="0">
                        <a:latin typeface="Cabin Regula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787072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≥ 50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ans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mais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sans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risques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particuliers</a:t>
                      </a:r>
                      <a:endParaRPr lang="en-US" sz="13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300" dirty="0">
                        <a:latin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12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la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demande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du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travailleur</a:t>
                      </a:r>
                      <a:endParaRPr lang="en-US" sz="13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3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300" dirty="0">
                        <a:latin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300" dirty="0">
                        <a:latin typeface="Cabin Regula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3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Avec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risques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particuliers</a:t>
                      </a:r>
                      <a:endParaRPr lang="en-US" sz="13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tensions physiques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mentales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tels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que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visés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l’article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X.1-2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3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300" dirty="0">
                        <a:latin typeface="Cabin Regular"/>
                      </a:endParaRPr>
                    </a:p>
                    <a:p>
                      <a:pPr algn="ctr"/>
                      <a:r>
                        <a:rPr lang="fr-BE" sz="1300" dirty="0">
                          <a:latin typeface="Cabin Regular"/>
                        </a:rPr>
                        <a:t>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Questionnaires et/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autres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déterminer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par le CP-MT</a:t>
                      </a:r>
                    </a:p>
                    <a:p>
                      <a:pPr algn="ctr"/>
                      <a:endParaRPr lang="fr-BE" sz="1300" dirty="0">
                        <a:latin typeface="Cabin Regula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652605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≥ 50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ans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avec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risques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particuliers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tensions physiques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mentales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tels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que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visés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l’article</a:t>
                      </a: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X.1-2 et pour qui le CP-MT constate des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problèmes</a:t>
                      </a:r>
                      <a:endParaRPr lang="fr-BE" sz="1300" dirty="0">
                        <a:latin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3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12 </a:t>
                      </a:r>
                      <a:r>
                        <a:rPr lang="en-US" sz="13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3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endParaRPr lang="en-US" sz="13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300" dirty="0">
                          <a:latin typeface="Cabin Regular"/>
                        </a:rPr>
                        <a:t>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300" dirty="0">
                        <a:latin typeface="Cabin Regula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588521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25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491479" y="5364309"/>
            <a:ext cx="8229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+ 12 m)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8120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551854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3200" dirty="0"/>
              <a:t>Charge psycho-</a:t>
            </a:r>
            <a:r>
              <a:rPr lang="en-US" sz="3200" dirty="0" err="1"/>
              <a:t>sociale</a:t>
            </a:r>
            <a:br>
              <a:rPr lang="nl-BE" sz="3200" dirty="0"/>
            </a:br>
            <a:br>
              <a:rPr lang="en-US" sz="3200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9669165"/>
              </p:ext>
            </p:extLst>
          </p:nvPr>
        </p:nvGraphicFramePr>
        <p:xfrm>
          <a:off x="492696" y="1865240"/>
          <a:ext cx="8229600" cy="2397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6042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292694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2019674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2671190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480958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Code risque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101824"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fr-BE" dirty="0"/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fr-BE" dirty="0"/>
                        <a:t>30.31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/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Questionnaires et/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ou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autres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à </a:t>
                      </a:r>
                      <a:r>
                        <a:rPr lang="en-US" sz="14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déterminer</a:t>
                      </a:r>
                      <a:r>
                        <a:rPr lang="en-US" sz="14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par le CP-MT</a:t>
                      </a:r>
                    </a:p>
                    <a:p>
                      <a:pPr marL="0" indent="0" algn="ctr">
                        <a:buFont typeface="Wingdings" charset="2"/>
                        <a:buNone/>
                      </a:pPr>
                      <a:endParaRPr lang="fr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381218"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26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491479" y="5364309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+ 12 m)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186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r>
              <a:rPr lang="nl-BE" sz="3200" dirty="0" err="1"/>
              <a:t>Actes</a:t>
            </a:r>
            <a:r>
              <a:rPr lang="nl-BE" sz="3200" dirty="0"/>
              <a:t> </a:t>
            </a:r>
            <a:r>
              <a:rPr lang="nl-BE" sz="3200" dirty="0" err="1"/>
              <a:t>médicaux</a:t>
            </a:r>
            <a:r>
              <a:rPr lang="nl-BE" sz="3200" dirty="0"/>
              <a:t> </a:t>
            </a:r>
            <a:r>
              <a:rPr lang="nl-BE" sz="3200" dirty="0" err="1"/>
              <a:t>préventifs</a:t>
            </a:r>
            <a:br>
              <a:rPr lang="nl-BE" sz="2400" dirty="0"/>
            </a:br>
            <a:br>
              <a:rPr lang="nl-BE" sz="2400" dirty="0"/>
            </a:br>
            <a:r>
              <a:rPr lang="en-US" sz="1800" dirty="0"/>
              <a:t>AR 14/05/19, Article 6</a:t>
            </a:r>
            <a:br>
              <a:rPr lang="en-US" dirty="0"/>
            </a:b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BE" sz="2000" i="1" dirty="0"/>
          </a:p>
          <a:p>
            <a:r>
              <a:rPr lang="fr-BE" sz="2000" i="1" dirty="0"/>
              <a:t>Actes médicaux de prévention</a:t>
            </a:r>
            <a:r>
              <a:rPr lang="fr-BE" sz="2000" dirty="0"/>
              <a:t>, évaluation de santé périodique (ESP) pouvant uniquement être exécutée par CP-MT, en relation avec l’analyse des risques</a:t>
            </a:r>
          </a:p>
          <a:p>
            <a:r>
              <a:rPr lang="fr-BE" sz="2000" dirty="0"/>
              <a:t>Anamnèse, examen clinique &gt; vérifier la compatibilité de l’état de santé avec le travail exercé</a:t>
            </a:r>
          </a:p>
          <a:p>
            <a:r>
              <a:rPr lang="fr-BE" sz="2000" i="1" dirty="0"/>
              <a:t>Actes médicaux supplémentaires</a:t>
            </a:r>
            <a:r>
              <a:rPr lang="fr-BE" sz="2000" dirty="0"/>
              <a:t>, exécutés par personnel infirmier sous la responsabilité du CP-MT. Entre 2 ESP à un moment opportun</a:t>
            </a:r>
          </a:p>
          <a:p>
            <a:r>
              <a:rPr lang="fr-BE" sz="2000" dirty="0"/>
              <a:t>Consistant en des examens dirigés et des tests, des entretiens personnels ou questionnaires médicaux individuels électroniques ou pas</a:t>
            </a:r>
          </a:p>
          <a:p>
            <a:r>
              <a:rPr lang="fr-BE" sz="2000" dirty="0"/>
              <a:t>Questionnaires mentionnent : </a:t>
            </a:r>
            <a:r>
              <a:rPr lang="fr-BE" sz="2000" dirty="0" err="1"/>
              <a:t>coord</a:t>
            </a:r>
            <a:r>
              <a:rPr lang="fr-BE" sz="2000" dirty="0"/>
              <a:t> CP-MT, droit à l’ES spontanée, demande de prise de contact</a:t>
            </a:r>
          </a:p>
          <a:p>
            <a:r>
              <a:rPr lang="fr-BE" sz="2000" dirty="0"/>
              <a:t>Si résultat inhabituel lors des </a:t>
            </a:r>
            <a:r>
              <a:rPr lang="fr-BE" sz="2000" i="1" dirty="0"/>
              <a:t>actes médicaux supplémentaires, </a:t>
            </a:r>
            <a:r>
              <a:rPr lang="fr-BE" sz="2000" dirty="0"/>
              <a:t>le CP-MT prend contact avec le travailleur concerné</a:t>
            </a:r>
            <a:r>
              <a:rPr lang="fr-BE" sz="2000" i="1" dirty="0"/>
              <a:t> </a:t>
            </a:r>
            <a:r>
              <a:rPr lang="fr-BE" sz="2000" dirty="0"/>
              <a:t>et son MT (avec accord)</a:t>
            </a:r>
          </a:p>
          <a:p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3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3735133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r>
              <a:rPr lang="nl-BE" sz="3200" dirty="0" err="1"/>
              <a:t>Résultats</a:t>
            </a:r>
            <a:r>
              <a:rPr lang="nl-BE" sz="3200" dirty="0"/>
              <a:t> </a:t>
            </a:r>
            <a:r>
              <a:rPr lang="nl-BE" sz="3200" dirty="0" err="1"/>
              <a:t>inhabituels</a:t>
            </a:r>
            <a:br>
              <a:rPr lang="nl-BE" sz="3200" dirty="0"/>
            </a:br>
            <a:br>
              <a:rPr lang="nl-BE" sz="1600" dirty="0"/>
            </a:br>
            <a:r>
              <a:rPr lang="fr-BE" sz="1600" i="1" dirty="0"/>
              <a:t>Lorsque les actes médicaux supplémentaires montrent résultat inhabituel</a:t>
            </a: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fr-BE" sz="2000" dirty="0"/>
              <a:t>Le CP-MT peut :</a:t>
            </a:r>
          </a:p>
          <a:p>
            <a:pPr>
              <a:buFontTx/>
              <a:buChar char="-"/>
            </a:pPr>
            <a:r>
              <a:rPr lang="fr-BE" sz="2000" dirty="0"/>
              <a:t>Soumettre le travailleur à une ES. Celle-ci, réalisée dans l’intervalle, ne modifie pas la fréquence des ESP</a:t>
            </a:r>
          </a:p>
          <a:p>
            <a:pPr>
              <a:buFontTx/>
              <a:buChar char="-"/>
            </a:pPr>
            <a:r>
              <a:rPr lang="fr-BE" sz="2000" dirty="0"/>
              <a:t>Soumettre tous/certains travailleurs exposés au même risque à une ES</a:t>
            </a:r>
          </a:p>
          <a:p>
            <a:pPr>
              <a:buFontTx/>
              <a:buChar char="-"/>
            </a:pPr>
            <a:r>
              <a:rPr lang="fr-BE" sz="2000" dirty="0"/>
              <a:t>Augmenter la fréquence des ESP et/ou des </a:t>
            </a:r>
            <a:r>
              <a:rPr lang="fr-BE" sz="2000" i="1" dirty="0"/>
              <a:t>actes médicaux supplémentaires </a:t>
            </a:r>
            <a:r>
              <a:rPr lang="fr-BE" sz="2000" dirty="0"/>
              <a:t>pour le travailleur concerné, et éventuellement aussi pour tous/certains travailleurs exposés au même risque. Fréquence sup maintenue jusqu’à ce que le risque soit sous contrôle</a:t>
            </a:r>
          </a:p>
          <a:p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4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266666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nl-BE" sz="3200" dirty="0" err="1"/>
              <a:t>Situations</a:t>
            </a:r>
            <a:r>
              <a:rPr lang="nl-BE" sz="3200" dirty="0"/>
              <a:t> </a:t>
            </a:r>
            <a:r>
              <a:rPr lang="nl-BE" sz="3200" dirty="0" err="1"/>
              <a:t>spécifiques</a:t>
            </a:r>
            <a:br>
              <a:rPr lang="nl-BE" sz="1600" dirty="0"/>
            </a:br>
            <a:br>
              <a:rPr lang="nl-BE" sz="1600" dirty="0"/>
            </a:br>
            <a:r>
              <a:rPr lang="nl-BE" sz="1600" i="1" dirty="0"/>
              <a:t>En </a:t>
            </a:r>
            <a:r>
              <a:rPr lang="nl-BE" sz="1600" i="1" dirty="0" err="1"/>
              <a:t>cas</a:t>
            </a:r>
            <a:r>
              <a:rPr lang="nl-BE" sz="1600" i="1" dirty="0"/>
              <a:t> de</a:t>
            </a:r>
            <a:r>
              <a:rPr lang="fr-BE" sz="1600" i="1" dirty="0"/>
              <a:t> potentiel impact négatif sur la santé (article I.4-32,§ 3)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fr-BE" sz="2000" dirty="0"/>
              <a:t>Le CP-MT peut fixer, temporairement ou non la fréquence sup des ESP et/ou des </a:t>
            </a:r>
            <a:r>
              <a:rPr lang="fr-BE" sz="2000" i="1" dirty="0"/>
              <a:t>actes médicaux supplémentaires </a:t>
            </a:r>
          </a:p>
          <a:p>
            <a:r>
              <a:rPr lang="fr-BE" sz="2000" dirty="0"/>
              <a:t>Situations spécifiques : </a:t>
            </a:r>
          </a:p>
          <a:p>
            <a:pPr>
              <a:buFontTx/>
              <a:buChar char="-"/>
            </a:pPr>
            <a:r>
              <a:rPr lang="fr-BE" sz="2000" dirty="0"/>
              <a:t>Travailleur appartient à un groupe à risque spécifique</a:t>
            </a:r>
          </a:p>
          <a:p>
            <a:pPr>
              <a:buFontTx/>
              <a:buChar char="-"/>
            </a:pPr>
            <a:r>
              <a:rPr lang="fr-BE" sz="2000" dirty="0"/>
              <a:t>Changement de poste de travail ou de l’activité</a:t>
            </a:r>
          </a:p>
          <a:p>
            <a:pPr>
              <a:buFontTx/>
              <a:buChar char="-"/>
            </a:pPr>
            <a:r>
              <a:rPr lang="fr-BE" sz="2000" dirty="0"/>
              <a:t>Incidents ou d’accidents survenus</a:t>
            </a:r>
          </a:p>
          <a:p>
            <a:pPr>
              <a:buFontTx/>
              <a:buChar char="-"/>
            </a:pPr>
            <a:r>
              <a:rPr lang="fr-BE" sz="2000" dirty="0"/>
              <a:t>Dépassement des valeurs d’actions (pour les TMS, les agents bio…)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BE" sz="2000" dirty="0"/>
              <a:t>Le Méd </a:t>
            </a:r>
            <a:r>
              <a:rPr lang="fr-BE" sz="2000" dirty="0" err="1"/>
              <a:t>Insp</a:t>
            </a:r>
            <a:r>
              <a:rPr lang="fr-BE" sz="2000" dirty="0"/>
              <a:t> d’ILE peut imposer une fréquence sup des ESP et/ou des </a:t>
            </a:r>
            <a:r>
              <a:rPr lang="fr-BE" sz="2000" i="1" dirty="0"/>
              <a:t>actes médicaux supplémentaires, </a:t>
            </a:r>
            <a:r>
              <a:rPr lang="fr-BE" sz="2000" dirty="0"/>
              <a:t>en adopter le contenu ainsi que le moment des </a:t>
            </a:r>
            <a:r>
              <a:rPr lang="fr-BE" sz="2000" i="1" dirty="0"/>
              <a:t>actes médicaux supplémentaires</a:t>
            </a:r>
          </a:p>
          <a:p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5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2168581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nl-BE" sz="3200" dirty="0"/>
              <a:t>Evaluation de santé </a:t>
            </a:r>
            <a:r>
              <a:rPr lang="nl-BE" sz="3200" dirty="0" err="1"/>
              <a:t>préalable</a:t>
            </a:r>
            <a:br>
              <a:rPr lang="nl-BE" sz="1600" dirty="0"/>
            </a:br>
            <a:br>
              <a:rPr lang="nl-BE" sz="1600" dirty="0"/>
            </a:br>
            <a:r>
              <a:rPr lang="en-US" sz="1800" dirty="0"/>
              <a:t>AR 14/05/19, Article 8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en-US" sz="2000" dirty="0"/>
              <a:t>12 </a:t>
            </a:r>
            <a:r>
              <a:rPr lang="en-US" sz="2000" dirty="0" err="1"/>
              <a:t>mois</a:t>
            </a:r>
            <a:r>
              <a:rPr lang="en-US" sz="2000" dirty="0"/>
              <a:t> après </a:t>
            </a:r>
            <a:r>
              <a:rPr lang="en-US" sz="2000" dirty="0" err="1"/>
              <a:t>celle</a:t>
            </a:r>
            <a:r>
              <a:rPr lang="en-US" sz="2000" dirty="0"/>
              <a:t>-ci, </a:t>
            </a:r>
            <a:r>
              <a:rPr lang="en-US" sz="2000" dirty="0" err="1"/>
              <a:t>il</a:t>
            </a:r>
            <a:r>
              <a:rPr lang="en-US" sz="2000" dirty="0"/>
              <a:t> </a:t>
            </a:r>
            <a:r>
              <a:rPr lang="en-US" sz="2000" dirty="0" err="1"/>
              <a:t>faut</a:t>
            </a:r>
            <a:r>
              <a:rPr lang="en-US" sz="2000" dirty="0"/>
              <a:t> </a:t>
            </a:r>
            <a:r>
              <a:rPr lang="en-US" sz="2000" dirty="0" err="1"/>
              <a:t>une</a:t>
            </a:r>
            <a:r>
              <a:rPr lang="en-US" sz="2000" dirty="0"/>
              <a:t> ES </a:t>
            </a:r>
            <a:r>
              <a:rPr lang="en-US" sz="2000" dirty="0" err="1"/>
              <a:t>périodique</a:t>
            </a:r>
            <a:endParaRPr lang="en-US" sz="2000" dirty="0"/>
          </a:p>
          <a:p>
            <a:r>
              <a:rPr lang="en-US" sz="2000" dirty="0" err="1"/>
              <a:t>Evaluer</a:t>
            </a:r>
            <a:r>
              <a:rPr lang="en-US" sz="2000" dirty="0"/>
              <a:t> la </a:t>
            </a:r>
            <a:r>
              <a:rPr lang="en-US" sz="2000" dirty="0" err="1"/>
              <a:t>sensibilité</a:t>
            </a:r>
            <a:r>
              <a:rPr lang="en-US" sz="2000" dirty="0"/>
              <a:t> du </a:t>
            </a:r>
            <a:r>
              <a:rPr lang="en-US" sz="2000" dirty="0" err="1"/>
              <a:t>travailleur</a:t>
            </a:r>
            <a:r>
              <a:rPr lang="en-US" sz="2000" dirty="0"/>
              <a:t> au </a:t>
            </a:r>
            <a:r>
              <a:rPr lang="en-US" sz="2000" dirty="0" err="1"/>
              <a:t>risque</a:t>
            </a:r>
            <a:r>
              <a:rPr lang="en-US" sz="2000" dirty="0"/>
              <a:t> </a:t>
            </a:r>
            <a:r>
              <a:rPr lang="en-US" sz="2000" dirty="0" err="1"/>
              <a:t>spécifique</a:t>
            </a:r>
            <a:r>
              <a:rPr lang="en-US" sz="2000" dirty="0"/>
              <a:t> </a:t>
            </a:r>
            <a:r>
              <a:rPr lang="en-US" sz="2000" dirty="0" err="1"/>
              <a:t>auquel</a:t>
            </a:r>
            <a:r>
              <a:rPr lang="en-US" sz="2000" dirty="0"/>
              <a:t> </a:t>
            </a:r>
            <a:r>
              <a:rPr lang="en-US" sz="2000" dirty="0" err="1"/>
              <a:t>il</a:t>
            </a:r>
            <a:r>
              <a:rPr lang="en-US" sz="2000" dirty="0"/>
              <a:t> </a:t>
            </a:r>
            <a:r>
              <a:rPr lang="en-US" sz="2000" dirty="0" err="1"/>
              <a:t>est</a:t>
            </a:r>
            <a:r>
              <a:rPr lang="en-US" sz="2000" dirty="0"/>
              <a:t> exposé</a:t>
            </a:r>
          </a:p>
          <a:p>
            <a:r>
              <a:rPr lang="en-US" sz="2000" dirty="0" err="1"/>
              <a:t>Ensuite</a:t>
            </a:r>
            <a:r>
              <a:rPr lang="en-US" sz="2000" dirty="0"/>
              <a:t> </a:t>
            </a:r>
            <a:r>
              <a:rPr lang="en-US" sz="2000" dirty="0" err="1"/>
              <a:t>fréquence</a:t>
            </a:r>
            <a:r>
              <a:rPr lang="en-US" sz="2000" dirty="0"/>
              <a:t> de </a:t>
            </a:r>
            <a:r>
              <a:rPr lang="en-US" sz="2000" dirty="0" err="1"/>
              <a:t>l’ES</a:t>
            </a:r>
            <a:r>
              <a:rPr lang="en-US" sz="2000" dirty="0"/>
              <a:t> </a:t>
            </a:r>
            <a:r>
              <a:rPr lang="en-US" sz="2000" dirty="0" err="1"/>
              <a:t>périodique</a:t>
            </a:r>
            <a:r>
              <a:rPr lang="en-US" sz="2000" dirty="0"/>
              <a:t> et des </a:t>
            </a:r>
            <a:r>
              <a:rPr lang="fr-BE" sz="2000" i="1" dirty="0"/>
              <a:t>actes médicaux supplémentaires </a:t>
            </a:r>
            <a:r>
              <a:rPr lang="en-US" sz="2000" dirty="0" err="1"/>
              <a:t>est</a:t>
            </a:r>
            <a:r>
              <a:rPr lang="en-US" sz="2000" dirty="0"/>
              <a:t> </a:t>
            </a:r>
            <a:r>
              <a:rPr lang="en-US" sz="2000" dirty="0" err="1"/>
              <a:t>fonction</a:t>
            </a:r>
            <a:r>
              <a:rPr lang="en-US" sz="2000" dirty="0"/>
              <a:t> de la nature, du </a:t>
            </a:r>
            <a:r>
              <a:rPr lang="en-US" sz="2000" dirty="0" err="1"/>
              <a:t>degré</a:t>
            </a:r>
            <a:r>
              <a:rPr lang="en-US" sz="2000" dirty="0"/>
              <a:t> et de la durée de </a:t>
            </a:r>
            <a:r>
              <a:rPr lang="en-US" sz="2000" dirty="0" err="1"/>
              <a:t>l’exposition</a:t>
            </a:r>
            <a:r>
              <a:rPr lang="en-US" sz="2000" dirty="0"/>
              <a:t> au </a:t>
            </a:r>
            <a:r>
              <a:rPr lang="en-US" sz="2000" dirty="0" err="1"/>
              <a:t>risque</a:t>
            </a:r>
            <a:endParaRPr lang="en-US" sz="2000" dirty="0"/>
          </a:p>
          <a:p>
            <a:r>
              <a:rPr lang="en-US" sz="2000" dirty="0" err="1"/>
              <a:t>Lorsqu’un</a:t>
            </a:r>
            <a:r>
              <a:rPr lang="en-US" sz="2000" dirty="0"/>
              <a:t> </a:t>
            </a:r>
            <a:r>
              <a:rPr lang="en-US" sz="2000" dirty="0" err="1"/>
              <a:t>travailleur</a:t>
            </a:r>
            <a:r>
              <a:rPr lang="en-US" sz="2000" dirty="0"/>
              <a:t> </a:t>
            </a:r>
            <a:r>
              <a:rPr lang="en-US" sz="2000" dirty="0" err="1"/>
              <a:t>est</a:t>
            </a:r>
            <a:r>
              <a:rPr lang="en-US" sz="2000" dirty="0"/>
              <a:t> exposé à </a:t>
            </a:r>
            <a:r>
              <a:rPr lang="en-US" sz="2000" dirty="0" err="1"/>
              <a:t>plusieurs</a:t>
            </a:r>
            <a:r>
              <a:rPr lang="en-US" sz="2000" dirty="0"/>
              <a:t> </a:t>
            </a:r>
            <a:r>
              <a:rPr lang="en-US" sz="2000" dirty="0" err="1"/>
              <a:t>risques</a:t>
            </a:r>
            <a:r>
              <a:rPr lang="en-US" sz="2000" dirty="0"/>
              <a:t>, on applique la </a:t>
            </a:r>
            <a:r>
              <a:rPr lang="en-US" sz="2000" dirty="0" err="1"/>
              <a:t>fréquence</a:t>
            </a:r>
            <a:r>
              <a:rPr lang="en-US" sz="2000" dirty="0"/>
              <a:t> la plus </a:t>
            </a:r>
            <a:r>
              <a:rPr lang="en-US" sz="2000" dirty="0" err="1"/>
              <a:t>élevée</a:t>
            </a:r>
            <a:endParaRPr lang="en-US" sz="2000" dirty="0"/>
          </a:p>
          <a:p>
            <a:r>
              <a:rPr lang="en-US" sz="2000" dirty="0" err="1"/>
              <a:t>Fréquence</a:t>
            </a:r>
            <a:r>
              <a:rPr lang="en-US" sz="2000" dirty="0"/>
              <a:t> et </a:t>
            </a:r>
            <a:r>
              <a:rPr lang="en-US" sz="2000" dirty="0" err="1"/>
              <a:t>contenu</a:t>
            </a:r>
            <a:r>
              <a:rPr lang="en-US" sz="2000" dirty="0"/>
              <a:t> de la surveillance de santé </a:t>
            </a:r>
            <a:r>
              <a:rPr lang="en-US" sz="2000" dirty="0" err="1"/>
              <a:t>périodique</a:t>
            </a:r>
            <a:r>
              <a:rPr lang="en-US" sz="2000" dirty="0"/>
              <a:t> </a:t>
            </a:r>
            <a:r>
              <a:rPr lang="en-US" sz="2000" dirty="0" err="1"/>
              <a:t>selon</a:t>
            </a:r>
            <a:r>
              <a:rPr lang="en-US" sz="2000" dirty="0"/>
              <a:t> </a:t>
            </a:r>
            <a:r>
              <a:rPr lang="en-US" sz="2000" dirty="0" err="1"/>
              <a:t>l’annexe</a:t>
            </a:r>
            <a:r>
              <a:rPr lang="en-US" sz="2000" dirty="0"/>
              <a:t> I.4-5 le </a:t>
            </a:r>
            <a:r>
              <a:rPr lang="en-US" sz="2000" dirty="0" err="1"/>
              <a:t>l’AR</a:t>
            </a:r>
            <a:r>
              <a:rPr lang="en-US" sz="2000" dirty="0"/>
              <a:t> du 14Mai19</a:t>
            </a:r>
          </a:p>
          <a:p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6</a:t>
            </a:fld>
            <a:endParaRPr lang="fr-BE" noProof="0" dirty="0"/>
          </a:p>
        </p:txBody>
      </p:sp>
    </p:spTree>
    <p:extLst>
      <p:ext uri="{BB962C8B-B14F-4D97-AF65-F5344CB8AC3E}">
        <p14:creationId xmlns:p14="http://schemas.microsoft.com/office/powerpoint/2010/main" val="3587975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nl-BE" sz="3200" dirty="0" err="1"/>
              <a:t>Poste</a:t>
            </a:r>
            <a:r>
              <a:rPr lang="nl-BE" sz="3200" dirty="0"/>
              <a:t> de </a:t>
            </a:r>
            <a:r>
              <a:rPr lang="nl-BE" sz="3200" dirty="0" err="1"/>
              <a:t>sécurité</a:t>
            </a:r>
            <a:r>
              <a:rPr lang="nl-BE" sz="3200" dirty="0"/>
              <a:t> (C1), de </a:t>
            </a:r>
            <a:r>
              <a:rPr lang="nl-BE" sz="3200" dirty="0" err="1"/>
              <a:t>vigilance</a:t>
            </a:r>
            <a:r>
              <a:rPr lang="nl-BE" sz="3200" dirty="0"/>
              <a:t> (C2)</a:t>
            </a:r>
            <a:br>
              <a:rPr lang="nl-BE" sz="1600" dirty="0"/>
            </a:br>
            <a:br>
              <a:rPr lang="nl-BE" sz="16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2079921"/>
              </p:ext>
            </p:extLst>
          </p:nvPr>
        </p:nvGraphicFramePr>
        <p:xfrm>
          <a:off x="457200" y="1480467"/>
          <a:ext cx="8229600" cy="3994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0664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2595736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</a:tblGrid>
              <a:tr h="8025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6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/>
                        <a:t>Fréquence ESP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cap="all" dirty="0">
                        <a:solidFill>
                          <a:schemeClr val="bg1"/>
                        </a:solidFill>
                        <a:latin typeface="Cabin Regular"/>
                        <a:ea typeface="+mn-ea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6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/>
                        <a:t>Pré-tests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7753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Questionnaires</a:t>
                      </a: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Visiotest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Audiogramme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ECG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Questionnaires</a:t>
                      </a: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Visiotest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Audiogramme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ECG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161683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12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pour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travailleur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≥ 50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ans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en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fonction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des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caractéristiques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individuelles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et des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circonstances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de travail</a:t>
                      </a:r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Questionnaires</a:t>
                      </a: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Visiotest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Audiogramme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ECG</a:t>
                      </a:r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600" dirty="0"/>
                        <a:t>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7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422109" y="5537576"/>
            <a:ext cx="78943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Pré</a:t>
            </a:r>
            <a:r>
              <a:rPr lang="en-US" dirty="0">
                <a:solidFill>
                  <a:srgbClr val="FF0000"/>
                </a:solidFill>
              </a:rPr>
              <a:t>-tests : à </a:t>
            </a:r>
            <a:r>
              <a:rPr lang="en-US" dirty="0" err="1">
                <a:solidFill>
                  <a:srgbClr val="FF0000"/>
                </a:solidFill>
              </a:rPr>
              <a:t>réaliser</a:t>
            </a:r>
            <a:r>
              <a:rPr lang="en-US" dirty="0">
                <a:solidFill>
                  <a:srgbClr val="FF0000"/>
                </a:solidFill>
              </a:rPr>
              <a:t> entre 0 et max 1 </a:t>
            </a:r>
            <a:r>
              <a:rPr lang="en-US" dirty="0" err="1">
                <a:solidFill>
                  <a:srgbClr val="FF0000"/>
                </a:solidFill>
              </a:rPr>
              <a:t>mois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avant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l’ESP</a:t>
            </a:r>
            <a:r>
              <a:rPr lang="en-US" dirty="0">
                <a:solidFill>
                  <a:srgbClr val="FF0000"/>
                </a:solidFill>
              </a:rPr>
              <a:t> au moment </a:t>
            </a:r>
            <a:r>
              <a:rPr lang="en-US" dirty="0" err="1">
                <a:solidFill>
                  <a:srgbClr val="FF0000"/>
                </a:solidFill>
              </a:rPr>
              <a:t>opportun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(12 </a:t>
            </a:r>
            <a:r>
              <a:rPr lang="en-US" dirty="0" err="1">
                <a:solidFill>
                  <a:srgbClr val="FF0000"/>
                </a:solidFill>
              </a:rPr>
              <a:t>mois</a:t>
            </a:r>
            <a:r>
              <a:rPr lang="en-US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97200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3200" dirty="0"/>
              <a:t>Agents </a:t>
            </a:r>
            <a:r>
              <a:rPr lang="en-US" sz="3200" dirty="0" err="1"/>
              <a:t>chimiques</a:t>
            </a:r>
            <a:r>
              <a:rPr lang="en-US" sz="3200" dirty="0"/>
              <a:t> (C3)</a:t>
            </a:r>
            <a:br>
              <a:rPr lang="en-US" sz="3200" dirty="0"/>
            </a:br>
            <a:r>
              <a:rPr lang="en-US" sz="2000" dirty="0"/>
              <a:t>11.34.03 </a:t>
            </a:r>
            <a:br>
              <a:rPr lang="nl-BE" sz="1600" dirty="0"/>
            </a:br>
            <a:br>
              <a:rPr lang="nl-BE" sz="16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9866723"/>
              </p:ext>
            </p:extLst>
          </p:nvPr>
        </p:nvGraphicFramePr>
        <p:xfrm>
          <a:off x="422109" y="1890705"/>
          <a:ext cx="8229600" cy="2964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627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2639549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480958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Risques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6691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Causant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des intoxications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moins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les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tels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que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fixés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aux Ann VI.1-2 et VI.1-4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moins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les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tels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que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fixés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aux Ann VI.1-2 et VI.1-4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381218"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8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422109" y="5537576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Pré</a:t>
            </a:r>
            <a:r>
              <a:rPr lang="en-US" dirty="0">
                <a:solidFill>
                  <a:srgbClr val="FF0000"/>
                </a:solidFill>
              </a:rPr>
              <a:t>-tests : à </a:t>
            </a:r>
            <a:r>
              <a:rPr lang="en-US" dirty="0" err="1">
                <a:solidFill>
                  <a:srgbClr val="FF0000"/>
                </a:solidFill>
              </a:rPr>
              <a:t>réaliser</a:t>
            </a:r>
            <a:r>
              <a:rPr lang="en-US" dirty="0">
                <a:solidFill>
                  <a:srgbClr val="FF0000"/>
                </a:solidFill>
              </a:rPr>
              <a:t> entre 0 et max 1 </a:t>
            </a:r>
            <a:r>
              <a:rPr lang="en-US" dirty="0" err="1">
                <a:solidFill>
                  <a:srgbClr val="FF0000"/>
                </a:solidFill>
              </a:rPr>
              <a:t>mois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avant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l’ESP</a:t>
            </a:r>
            <a:r>
              <a:rPr lang="en-US" dirty="0">
                <a:solidFill>
                  <a:srgbClr val="FF0000"/>
                </a:solidFill>
              </a:rPr>
              <a:t> au moment </a:t>
            </a:r>
            <a:r>
              <a:rPr lang="en-US" dirty="0" err="1">
                <a:solidFill>
                  <a:srgbClr val="FF0000"/>
                </a:solidFill>
              </a:rPr>
              <a:t>opportun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+ 3/6/9/12 m)</a:t>
            </a:r>
          </a:p>
        </p:txBody>
      </p:sp>
    </p:spTree>
    <p:extLst>
      <p:ext uri="{BB962C8B-B14F-4D97-AF65-F5344CB8AC3E}">
        <p14:creationId xmlns:p14="http://schemas.microsoft.com/office/powerpoint/2010/main" val="3066656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696744" cy="508918"/>
          </a:xfrm>
        </p:spPr>
        <p:txBody>
          <a:bodyPr/>
          <a:lstStyle/>
          <a:p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br>
              <a:rPr lang="nl-BE" sz="1600" dirty="0"/>
            </a:br>
            <a:r>
              <a:rPr lang="en-US" sz="3200" dirty="0"/>
              <a:t>Agents </a:t>
            </a:r>
            <a:r>
              <a:rPr lang="en-US" sz="3200" dirty="0" err="1"/>
              <a:t>chimiques</a:t>
            </a:r>
            <a:r>
              <a:rPr lang="en-US" sz="3200" dirty="0"/>
              <a:t> (C3)</a:t>
            </a:r>
            <a:br>
              <a:rPr lang="en-US" sz="3200" dirty="0"/>
            </a:br>
            <a:r>
              <a:rPr lang="en-US" sz="2000" dirty="0"/>
              <a:t>11.34.02 </a:t>
            </a:r>
            <a:br>
              <a:rPr lang="nl-BE" sz="1600" dirty="0"/>
            </a:br>
            <a:br>
              <a:rPr lang="nl-BE" sz="16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nl-BE" dirty="0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B824AEF5-DBA1-476B-BCF6-698DD6F590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9083221"/>
              </p:ext>
            </p:extLst>
          </p:nvPr>
        </p:nvGraphicFramePr>
        <p:xfrm>
          <a:off x="422109" y="1890705"/>
          <a:ext cx="8229600" cy="2964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635">
                  <a:extLst>
                    <a:ext uri="{9D8B030D-6E8A-4147-A177-3AD203B41FA5}">
                      <a16:colId xmlns:a16="http://schemas.microsoft.com/office/drawing/2014/main" val="3245958259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492975075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1032672183"/>
                    </a:ext>
                  </a:extLst>
                </a:gridCol>
                <a:gridCol w="2639549">
                  <a:extLst>
                    <a:ext uri="{9D8B030D-6E8A-4147-A177-3AD203B41FA5}">
                      <a16:colId xmlns:a16="http://schemas.microsoft.com/office/drawing/2014/main" val="974366755"/>
                    </a:ext>
                  </a:extLst>
                </a:gridCol>
              </a:tblGrid>
              <a:tr h="480958"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Risques</a:t>
                      </a:r>
                    </a:p>
                    <a:p>
                      <a:pPr algn="ctr"/>
                      <a:endParaRPr lang="fr-B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Fréquence ESP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800" dirty="0"/>
                    </a:p>
                    <a:p>
                      <a:pPr algn="ctr"/>
                      <a:r>
                        <a:rPr lang="fr-BE" sz="1800" dirty="0"/>
                        <a:t>Pré-tests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  <a:p>
                      <a:pPr algn="ctr"/>
                      <a:r>
                        <a:rPr lang="fr-BE" sz="1600" dirty="0"/>
                        <a:t>Actes médicaux supplémentaires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940342"/>
                  </a:ext>
                </a:extLst>
              </a:tr>
              <a:tr h="16691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Causant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des </a:t>
                      </a: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affections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cutanées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24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mois</a:t>
                      </a: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moins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les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tels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que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fixés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aux Ann VI.1-4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cap="none" dirty="0">
                        <a:solidFill>
                          <a:srgbClr val="141313"/>
                        </a:solidFill>
                        <a:latin typeface="Cabin Regular"/>
                        <a:cs typeface="Cabin Regular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Au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moins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les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actes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tels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que </a:t>
                      </a:r>
                      <a:r>
                        <a:rPr lang="en-US" sz="1600" cap="none" dirty="0" err="1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fixés</a:t>
                      </a:r>
                      <a:r>
                        <a:rPr lang="en-US" sz="1600" cap="none" dirty="0">
                          <a:solidFill>
                            <a:srgbClr val="141313"/>
                          </a:solidFill>
                          <a:latin typeface="Cabin Regular"/>
                          <a:cs typeface="Cabin Regular"/>
                        </a:rPr>
                        <a:t> aux Ann VI.1-4</a:t>
                      </a:r>
                    </a:p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723224"/>
                  </a:ext>
                </a:extLst>
              </a:tr>
              <a:tr h="381218"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11200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E0A2ED-00E6-4553-B972-F47F63CA720F}" type="datetime1">
              <a:rPr lang="fr-BE" noProof="0" smtClean="0"/>
              <a:t>24-06-19</a:t>
            </a:fld>
            <a:endParaRPr lang="fr-BE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BE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2A90E-138C-4B2C-ABF3-334469856B17}" type="slidenum">
              <a:rPr lang="fr-BE" noProof="0" smtClean="0"/>
              <a:pPr>
                <a:defRPr/>
              </a:pPr>
              <a:t>9</a:t>
            </a:fld>
            <a:endParaRPr lang="fr-B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406C5E-9BC8-4DA3-81EE-384808C5F933}"/>
              </a:ext>
            </a:extLst>
          </p:cNvPr>
          <p:cNvSpPr/>
          <p:nvPr/>
        </p:nvSpPr>
        <p:spPr>
          <a:xfrm>
            <a:off x="349188" y="5322025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Pré</a:t>
            </a:r>
            <a:r>
              <a:rPr lang="en-US" dirty="0">
                <a:solidFill>
                  <a:srgbClr val="FF0000"/>
                </a:solidFill>
              </a:rPr>
              <a:t>-tests : à </a:t>
            </a:r>
            <a:r>
              <a:rPr lang="en-US" dirty="0" err="1">
                <a:solidFill>
                  <a:srgbClr val="FF0000"/>
                </a:solidFill>
              </a:rPr>
              <a:t>réaliser</a:t>
            </a:r>
            <a:r>
              <a:rPr lang="en-US" dirty="0">
                <a:solidFill>
                  <a:srgbClr val="FF0000"/>
                </a:solidFill>
              </a:rPr>
              <a:t> entre 0 et max 1 </a:t>
            </a:r>
            <a:r>
              <a:rPr lang="en-US" dirty="0" err="1">
                <a:solidFill>
                  <a:srgbClr val="FF0000"/>
                </a:solidFill>
              </a:rPr>
              <a:t>mois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avant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l’ESP</a:t>
            </a:r>
            <a:r>
              <a:rPr lang="en-US" dirty="0">
                <a:solidFill>
                  <a:srgbClr val="FF0000"/>
                </a:solidFill>
              </a:rPr>
              <a:t> au moment </a:t>
            </a:r>
            <a:r>
              <a:rPr lang="en-US" dirty="0" err="1">
                <a:solidFill>
                  <a:srgbClr val="FF0000"/>
                </a:solidFill>
              </a:rPr>
              <a:t>opportun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Actes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médicaux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supplémentaires</a:t>
            </a:r>
            <a:r>
              <a:rPr lang="en-US" dirty="0">
                <a:solidFill>
                  <a:srgbClr val="FF0000"/>
                </a:solidFill>
              </a:rPr>
              <a:t> : </a:t>
            </a:r>
            <a:r>
              <a:rPr lang="en-US" dirty="0" err="1">
                <a:solidFill>
                  <a:srgbClr val="FF0000"/>
                </a:solidFill>
              </a:rPr>
              <a:t>lors</a:t>
            </a:r>
            <a:r>
              <a:rPr lang="en-US" dirty="0">
                <a:solidFill>
                  <a:srgbClr val="FF0000"/>
                </a:solidFill>
              </a:rPr>
              <a:t> de la </a:t>
            </a:r>
            <a:r>
              <a:rPr lang="en-US" dirty="0" err="1">
                <a:solidFill>
                  <a:srgbClr val="FF0000"/>
                </a:solidFill>
              </a:rPr>
              <a:t>période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d’intervalle</a:t>
            </a:r>
            <a:r>
              <a:rPr lang="en-US" dirty="0">
                <a:solidFill>
                  <a:srgbClr val="FF0000"/>
                </a:solidFill>
              </a:rPr>
              <a:t> (x + 12 m)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629429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F47BB926982A4A9AA5FACA212817B6" ma:contentTypeVersion="0" ma:contentTypeDescription="Create a new document." ma:contentTypeScope="" ma:versionID="70bd3d7b96891b57885ce823bdd711a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e36d459b419565fbc6a925ac41d538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Remark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6B9B2CE-5CE3-417A-9F84-80532020F7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44637BB5-EC8C-4B7D-B19C-E9C9049CE344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  <ds:schemaRef ds:uri="http://purl.org/dc/elements/1.1/"/>
  </ds:schemaRefs>
</ds:datastoreItem>
</file>

<file path=customXml/itemProps4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0</TotalTime>
  <Words>1823</Words>
  <Application>Microsoft Office PowerPoint</Application>
  <PresentationFormat>Affichage à l'écran (4:3)</PresentationFormat>
  <Paragraphs>608</Paragraphs>
  <Slides>26</Slides>
  <Notes>24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1" baseType="lpstr">
      <vt:lpstr>Arial</vt:lpstr>
      <vt:lpstr>Cabin Regular</vt:lpstr>
      <vt:lpstr>Calibri</vt:lpstr>
      <vt:lpstr>Wingdings</vt:lpstr>
      <vt:lpstr>Presentation</vt:lpstr>
      <vt:lpstr> La nouvelle surveillance de  santé périodique</vt:lpstr>
      <vt:lpstr>Références légales &amp; autres</vt:lpstr>
      <vt:lpstr>Actes médicaux préventifs  AR 14/05/19, Article 6 </vt:lpstr>
      <vt:lpstr>  Résultats inhabituels  Lorsque les actes médicaux supplémentaires montrent résultat inhabituel  </vt:lpstr>
      <vt:lpstr>      Situations spécifiques  En cas de potentiel impact négatif sur la santé (article I.4-32,§ 3)   </vt:lpstr>
      <vt:lpstr>        Evaluation de santé préalable  AR 14/05/19, Article 8    </vt:lpstr>
      <vt:lpstr>        Poste de sécurité (C1), de vigilance (C2)     </vt:lpstr>
      <vt:lpstr>          Agents chimiques (C3) 11.34.03      </vt:lpstr>
      <vt:lpstr>          Agents chimiques (C3) 11.34.02      </vt:lpstr>
      <vt:lpstr>          Agents chimiques (C3) Agents allergénique     </vt:lpstr>
      <vt:lpstr>          Agents chimiques (C3) Agents CMR y compris amiante     </vt:lpstr>
      <vt:lpstr>          Agents chimiques (C3) Autres agents     </vt:lpstr>
      <vt:lpstr>          Agents physiques (C3) Bruit     </vt:lpstr>
      <vt:lpstr>          Agents physiques (C3) Vibrations     </vt:lpstr>
      <vt:lpstr>          Agents physiques (C3) Ambiance thermique     </vt:lpstr>
      <vt:lpstr>          Agents Physiques (C3) Rayonnement optique artificiel     </vt:lpstr>
      <vt:lpstr>          Agents physiques (C3) Rayonnements ionisants (12.01)     </vt:lpstr>
      <vt:lpstr>          Agents physiques (C3) pouvant causer des affections cutanées     </vt:lpstr>
      <vt:lpstr>          Agents qui provoquent une hypersensibilité à  manifestation respi ou une affection pulmonaire     </vt:lpstr>
      <vt:lpstr>          Agents physiques (C3)  milieu hyperbare (caisson, immersion)     </vt:lpstr>
      <vt:lpstr>          Agents physiques (C3)  Champs électromagnétique    </vt:lpstr>
      <vt:lpstr>          Agents biologiques (C3)    </vt:lpstr>
      <vt:lpstr>          Charge musculo-squelettique (C3.1) MMC (20.22)    </vt:lpstr>
      <vt:lpstr>           Charge musculo-squelettique (C3.1)  contraintes ergo, trav monotone &amp; répétitif (20.23, 20.26)    </vt:lpstr>
      <vt:lpstr>          Contraintes (C3.1)  travail de nuit/travail posté (20.24, 20.25)    </vt:lpstr>
      <vt:lpstr>          Charge psycho-sociale    </vt:lpstr>
    </vt:vector>
  </TitlesOfParts>
  <Company>Belgian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Presentation (exemple)</dc:title>
  <dc:creator>DERAY Corinne</dc:creator>
  <cp:lastModifiedBy>Soetaert Sammie</cp:lastModifiedBy>
  <cp:revision>328</cp:revision>
  <cp:lastPrinted>2017-05-19T12:36:29Z</cp:lastPrinted>
  <dcterms:created xsi:type="dcterms:W3CDTF">2011-12-22T10:13:19Z</dcterms:created>
  <dcterms:modified xsi:type="dcterms:W3CDTF">2019-06-24T07:57:15Z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Picture</vt:lpwstr>
  </property>
  <property fmtid="{D5CDD505-2E9C-101B-9397-08002B2CF9AE}" pid="3" name="ContentTypeId">
    <vt:lpwstr>0x010100E1F47BB926982A4A9AA5FACA212817B6</vt:lpwstr>
  </property>
</Properties>
</file>