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90" r:id="rId2"/>
    <p:sldId id="289" r:id="rId3"/>
    <p:sldId id="292" r:id="rId4"/>
    <p:sldId id="284" r:id="rId5"/>
    <p:sldId id="288" r:id="rId6"/>
    <p:sldId id="291" r:id="rId7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19A54-ED66-43AF-83AC-3995A3C86BCA}" type="datetimeFigureOut">
              <a:rPr lang="fr-BE" smtClean="0"/>
              <a:t>09/03/2020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8A9AC-A37C-4907-B896-5753E26ED125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70959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51275" y="9428164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85" tIns="46493" rIns="92985" bIns="46493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74CEE345-6EC7-4040-BF4F-A8BF79D0DFD5}" type="slidenum">
              <a:rPr lang="fr-BE" altLang="fr-FR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r-BE" altLang="fr-FR">
              <a:solidFill>
                <a:prstClr val="black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51275" y="9428164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85" tIns="46493" rIns="92985" bIns="46493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C806051-C1E0-43ED-9638-BFCF6911BA46}" type="slidenum">
              <a:rPr lang="fr-BE" altLang="fr-FR"/>
              <a:pPr algn="r" eaLnBrk="1" hangingPunct="1">
                <a:spcBef>
                  <a:spcPct val="0"/>
                </a:spcBef>
              </a:pPr>
              <a:t>4</a:t>
            </a:fld>
            <a:endParaRPr lang="fr-BE" altLang="fr-FR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51275" y="9428164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85" tIns="46493" rIns="92985" bIns="46493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C806051-C1E0-43ED-9638-BFCF6911BA46}" type="slidenum">
              <a:rPr lang="fr-BE" altLang="fr-FR"/>
              <a:pPr algn="r" eaLnBrk="1" hangingPunct="1">
                <a:spcBef>
                  <a:spcPct val="0"/>
                </a:spcBef>
              </a:pPr>
              <a:t>5</a:t>
            </a:fld>
            <a:endParaRPr lang="fr-BE" altLang="fr-FR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51275" y="9428164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85" tIns="46493" rIns="92985" bIns="46493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C806051-C1E0-43ED-9638-BFCF6911BA46}" type="slidenum">
              <a:rPr lang="fr-BE" altLang="fr-FR"/>
              <a:pPr algn="r" eaLnBrk="1" hangingPunct="1">
                <a:spcBef>
                  <a:spcPct val="0"/>
                </a:spcBef>
              </a:pPr>
              <a:t>6</a:t>
            </a:fld>
            <a:endParaRPr lang="fr-BE" altLang="fr-FR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6 w 1722"/>
                <a:gd name="T1" fmla="*/ 63 h 66"/>
                <a:gd name="T2" fmla="*/ 1716 w 1722"/>
                <a:gd name="T3" fmla="*/ 57 h 66"/>
                <a:gd name="T4" fmla="*/ 0 w 1722"/>
                <a:gd name="T5" fmla="*/ 0 h 66"/>
                <a:gd name="T6" fmla="*/ 0 w 1722"/>
                <a:gd name="T7" fmla="*/ 45 h 66"/>
                <a:gd name="T8" fmla="*/ 1716 w 1722"/>
                <a:gd name="T9" fmla="*/ 63 h 66"/>
                <a:gd name="T10" fmla="*/ 1716 w 1722"/>
                <a:gd name="T11" fmla="*/ 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2 w 975"/>
                <a:gd name="T1" fmla="*/ 48 h 101"/>
                <a:gd name="T2" fmla="*/ 972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2 w 975"/>
                <a:gd name="T9" fmla="*/ 48 h 101"/>
                <a:gd name="T10" fmla="*/ 972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5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5 w 2141"/>
                <a:gd name="T7" fmla="*/ 0 h 198"/>
                <a:gd name="T8" fmla="*/ 2135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3 w 2517"/>
                <a:gd name="T1" fmla="*/ 276 h 276"/>
                <a:gd name="T2" fmla="*/ 2508 w 2517"/>
                <a:gd name="T3" fmla="*/ 204 h 276"/>
                <a:gd name="T4" fmla="*/ 2251 w 2517"/>
                <a:gd name="T5" fmla="*/ 0 h 276"/>
                <a:gd name="T6" fmla="*/ 0 w 2517"/>
                <a:gd name="T7" fmla="*/ 276 h 276"/>
                <a:gd name="T8" fmla="*/ 2173 w 2517"/>
                <a:gd name="T9" fmla="*/ 276 h 276"/>
                <a:gd name="T10" fmla="*/ 2173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6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6 w 729"/>
                <a:gd name="T7" fmla="*/ 240 h 240"/>
                <a:gd name="T8" fmla="*/ 726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6 w 729"/>
                <a:gd name="T1" fmla="*/ 318 h 318"/>
                <a:gd name="T2" fmla="*/ 726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6 w 729"/>
                <a:gd name="T9" fmla="*/ 318 h 318"/>
                <a:gd name="T10" fmla="*/ 726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9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2666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BE"/>
              <a:t>Click to edit Master title style</a:t>
            </a:r>
          </a:p>
        </p:txBody>
      </p:sp>
      <p:sp>
        <p:nvSpPr>
          <p:cNvPr id="2666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fr-BE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0753B-C06A-413A-83B1-FC3042A6A460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659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532A4-213D-4F1E-BD1B-293F135B4C78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209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7C85A-5788-40D1-80EB-63B01713A34E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740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423A1-F2BD-496A-9901-84CA1BAF8086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78A06-2E7D-4D61-B13D-086975D35DFA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579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4B6FD-B1E7-4409-A411-1404E2337397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5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96C16-0EC6-4361-8397-FB0D371C69BF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76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051B3-A19B-4D98-98CE-78651C819092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7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AF8BE-6B1B-4795-95EB-EAD2350104AF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47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A185E-ABE4-4A2D-814D-4C6DD8D3CA38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6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3A060-895F-4C5A-A6A0-D7B26DD62F0A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20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E4C5F-1BD3-4591-83E5-8550A4406380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69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963E7-675D-4531-9D27-143B0983D195}" type="slidenum">
              <a:rPr lang="fr-B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29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560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0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0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6 w 1722"/>
                <a:gd name="T1" fmla="*/ 63 h 66"/>
                <a:gd name="T2" fmla="*/ 1716 w 1722"/>
                <a:gd name="T3" fmla="*/ 57 h 66"/>
                <a:gd name="T4" fmla="*/ 0 w 1722"/>
                <a:gd name="T5" fmla="*/ 0 h 66"/>
                <a:gd name="T6" fmla="*/ 0 w 1722"/>
                <a:gd name="T7" fmla="*/ 45 h 66"/>
                <a:gd name="T8" fmla="*/ 1716 w 1722"/>
                <a:gd name="T9" fmla="*/ 63 h 66"/>
                <a:gd name="T10" fmla="*/ 1716 w 1722"/>
                <a:gd name="T11" fmla="*/ 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0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2 w 975"/>
                <a:gd name="T1" fmla="*/ 48 h 101"/>
                <a:gd name="T2" fmla="*/ 972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2 w 975"/>
                <a:gd name="T9" fmla="*/ 48 h 101"/>
                <a:gd name="T10" fmla="*/ 972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5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5 w 2141"/>
                <a:gd name="T7" fmla="*/ 0 h 198"/>
                <a:gd name="T8" fmla="*/ 2135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1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3 w 2517"/>
                <a:gd name="T1" fmla="*/ 276 h 276"/>
                <a:gd name="T2" fmla="*/ 2508 w 2517"/>
                <a:gd name="T3" fmla="*/ 204 h 276"/>
                <a:gd name="T4" fmla="*/ 2251 w 2517"/>
                <a:gd name="T5" fmla="*/ 0 h 276"/>
                <a:gd name="T6" fmla="*/ 0 w 2517"/>
                <a:gd name="T7" fmla="*/ 276 h 276"/>
                <a:gd name="T8" fmla="*/ 2173 w 2517"/>
                <a:gd name="T9" fmla="*/ 276 h 276"/>
                <a:gd name="T10" fmla="*/ 2173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1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6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6 w 729"/>
                <a:gd name="T7" fmla="*/ 240 h 240"/>
                <a:gd name="T8" fmla="*/ 726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1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6 w 729"/>
                <a:gd name="T1" fmla="*/ 318 h 318"/>
                <a:gd name="T2" fmla="*/ 726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6 w 729"/>
                <a:gd name="T9" fmla="*/ 318 h 318"/>
                <a:gd name="T10" fmla="*/ 726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1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1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2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2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2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2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2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2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9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2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3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3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3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3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3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3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3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2563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564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564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2564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Click to edit Master title style</a:t>
            </a:r>
          </a:p>
        </p:txBody>
      </p:sp>
      <p:sp>
        <p:nvSpPr>
          <p:cNvPr id="2564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Click to edit Master text styles</a:t>
            </a:r>
          </a:p>
          <a:p>
            <a:pPr lvl="1"/>
            <a:r>
              <a:rPr lang="fr-BE" smtClean="0"/>
              <a:t>Second level</a:t>
            </a:r>
          </a:p>
          <a:p>
            <a:pPr lvl="2"/>
            <a:r>
              <a:rPr lang="fr-BE" smtClean="0"/>
              <a:t>Third level</a:t>
            </a:r>
          </a:p>
          <a:p>
            <a:pPr lvl="3"/>
            <a:r>
              <a:rPr lang="fr-BE" smtClean="0"/>
              <a:t>Fourth level</a:t>
            </a:r>
          </a:p>
          <a:p>
            <a:pPr lvl="4"/>
            <a:r>
              <a:rPr lang="fr-BE" smtClean="0"/>
              <a:t>Fifth level</a:t>
            </a:r>
          </a:p>
        </p:txBody>
      </p:sp>
      <p:sp>
        <p:nvSpPr>
          <p:cNvPr id="2564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BE">
              <a:solidFill>
                <a:srgbClr val="FFFFFF"/>
              </a:solidFill>
            </a:endParaRPr>
          </a:p>
        </p:txBody>
      </p:sp>
      <p:sp>
        <p:nvSpPr>
          <p:cNvPr id="2564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BE">
                <a:solidFill>
                  <a:srgbClr val="FFFFFF"/>
                </a:solidFill>
              </a:rPr>
              <a:t>POCHET Yannick-SLPPT10-CCB du 07/01/09</a:t>
            </a:r>
          </a:p>
        </p:txBody>
      </p:sp>
      <p:sp>
        <p:nvSpPr>
          <p:cNvPr id="2564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2EBB8A-5D8F-4214-9D3A-B8D4D6F25452}" type="slidenum">
              <a:rPr lang="fr-BE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B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6472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r>
              <a:rPr lang="fr-BE" sz="3600" b="1" u="sng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CCB du </a:t>
            </a:r>
            <a:r>
              <a:rPr lang="fr-BE" sz="3600" b="1" u="sng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25/03/20.</a:t>
            </a:r>
            <a:endParaRPr lang="fr-BE" sz="3600" b="1" u="sng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0"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endParaRPr lang="fr-BE" sz="3600" b="1" u="sng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0"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r>
              <a:rPr lang="fr-BE" sz="3600" b="1" u="sng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FLORENNES</a:t>
            </a:r>
          </a:p>
          <a:p>
            <a:pPr lvl="0"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endParaRPr lang="fr-BE" sz="3600" b="1" u="sng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0"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r>
              <a:rPr lang="fr-BE" sz="36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Med Cdt SOETAERT</a:t>
            </a:r>
          </a:p>
        </p:txBody>
      </p:sp>
      <p:pic>
        <p:nvPicPr>
          <p:cNvPr id="4" name="Picture 8" descr="DEF_mdn_new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313" y="4941888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72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116632"/>
            <a:ext cx="8712967" cy="436102"/>
          </a:xfrm>
        </p:spPr>
        <p:txBody>
          <a:bodyPr/>
          <a:lstStyle/>
          <a:p>
            <a:pPr eaLnBrk="1" hangingPunct="1">
              <a:defRPr/>
            </a:pPr>
            <a:r>
              <a:rPr lang="fr-FR" sz="16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STATISTIQUES </a:t>
            </a:r>
            <a:r>
              <a:rPr lang="fr-FR" sz="16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2019</a:t>
            </a:r>
            <a:endParaRPr lang="fr-FR" sz="16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77925" y="1922463"/>
            <a:ext cx="7138988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BE" sz="2000" dirty="0" smtClean="0">
              <a:solidFill>
                <a:srgbClr val="A50021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BE" sz="2000" dirty="0" smtClean="0">
              <a:solidFill>
                <a:srgbClr val="A50021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267139"/>
              </p:ext>
            </p:extLst>
          </p:nvPr>
        </p:nvGraphicFramePr>
        <p:xfrm>
          <a:off x="251520" y="552734"/>
          <a:ext cx="8352924" cy="6296692"/>
        </p:xfrm>
        <a:graphic>
          <a:graphicData uri="http://schemas.openxmlformats.org/drawingml/2006/table">
            <a:tbl>
              <a:tblPr/>
              <a:tblGrid>
                <a:gridCol w="514773">
                  <a:extLst>
                    <a:ext uri="{9D8B030D-6E8A-4147-A177-3AD203B41FA5}">
                      <a16:colId xmlns:a16="http://schemas.microsoft.com/office/drawing/2014/main" val="1673152864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3065352424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3749881923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957861084"/>
                    </a:ext>
                  </a:extLst>
                </a:gridCol>
                <a:gridCol w="284097">
                  <a:extLst>
                    <a:ext uri="{9D8B030D-6E8A-4147-A177-3AD203B41FA5}">
                      <a16:colId xmlns:a16="http://schemas.microsoft.com/office/drawing/2014/main" val="1652559921"/>
                    </a:ext>
                  </a:extLst>
                </a:gridCol>
                <a:gridCol w="284097">
                  <a:extLst>
                    <a:ext uri="{9D8B030D-6E8A-4147-A177-3AD203B41FA5}">
                      <a16:colId xmlns:a16="http://schemas.microsoft.com/office/drawing/2014/main" val="795843652"/>
                    </a:ext>
                  </a:extLst>
                </a:gridCol>
                <a:gridCol w="284097">
                  <a:extLst>
                    <a:ext uri="{9D8B030D-6E8A-4147-A177-3AD203B41FA5}">
                      <a16:colId xmlns:a16="http://schemas.microsoft.com/office/drawing/2014/main" val="1534517259"/>
                    </a:ext>
                  </a:extLst>
                </a:gridCol>
                <a:gridCol w="284097">
                  <a:extLst>
                    <a:ext uri="{9D8B030D-6E8A-4147-A177-3AD203B41FA5}">
                      <a16:colId xmlns:a16="http://schemas.microsoft.com/office/drawing/2014/main" val="3867958121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1799599611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3194830745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642849380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2257419023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1530209116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1468177147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2628949072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1024015969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2626657959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1530711792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891677429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1733218467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3900174283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3147017537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1564234198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2264945341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3113944806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1703257420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3523582407"/>
                    </a:ext>
                  </a:extLst>
                </a:gridCol>
                <a:gridCol w="291381">
                  <a:extLst>
                    <a:ext uri="{9D8B030D-6E8A-4147-A177-3AD203B41FA5}">
                      <a16:colId xmlns:a16="http://schemas.microsoft.com/office/drawing/2014/main" val="3981536152"/>
                    </a:ext>
                  </a:extLst>
                </a:gridCol>
              </a:tblGrid>
              <a:tr h="267528">
                <a:tc>
                  <a:txBody>
                    <a:bodyPr/>
                    <a:lstStyle/>
                    <a:p>
                      <a:pPr algn="ctr" fontAlgn="ctr"/>
                      <a:endParaRPr lang="fr-BE" sz="1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7">
                  <a:txBody>
                    <a:bodyPr/>
                    <a:lstStyle/>
                    <a:p>
                      <a:pPr algn="ctr" fontAlgn="ctr"/>
                      <a:r>
                        <a:rPr lang="fr-BE" sz="1200" b="1" i="0" u="none" strike="noStrike" dirty="0">
                          <a:effectLst/>
                          <a:latin typeface="Arial" panose="020B0604020202020204" pitchFamily="34" charset="0"/>
                        </a:rPr>
                        <a:t>Plateau FLORENNES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253228"/>
                  </a:ext>
                </a:extLst>
              </a:tr>
              <a:tr h="356707">
                <a:tc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800" b="1" i="0" u="none" strike="noStrike" dirty="0">
                          <a:effectLst/>
                          <a:latin typeface="Arial" panose="020B0604020202020204" pitchFamily="34" charset="0"/>
                        </a:rPr>
                        <a:t>2 Wing Tac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1143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800" b="1" i="0" u="none" strike="noStrike">
                          <a:effectLst/>
                          <a:latin typeface="Arial" panose="020B0604020202020204" pitchFamily="34" charset="0"/>
                        </a:rPr>
                        <a:t>5 EMI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800" b="1" i="0" u="none" strike="noStrike">
                          <a:effectLst/>
                          <a:latin typeface="Arial" panose="020B0604020202020204" pitchFamily="34" charset="0"/>
                        </a:rPr>
                        <a:t>80 UAV Sqn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800" b="1" i="0" u="none" strike="noStrike">
                          <a:effectLst/>
                          <a:latin typeface="Arial" panose="020B0604020202020204" pitchFamily="34" charset="0"/>
                        </a:rPr>
                        <a:t>MCU NAMUR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CC Sp Dept Tech Air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800" b="1" i="0" u="none" strike="noStrike">
                          <a:effectLst/>
                          <a:latin typeface="Arial" panose="020B0604020202020204" pitchFamily="34" charset="0"/>
                        </a:rPr>
                        <a:t>MRMP SABCA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360574"/>
                  </a:ext>
                </a:extLst>
              </a:tr>
              <a:tr h="205938">
                <a:tc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DMP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BE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4">
                  <a:txBody>
                    <a:bodyPr/>
                    <a:lstStyle/>
                    <a:p>
                      <a:pPr algn="ctr" fontAlgn="ctr"/>
                      <a:r>
                        <a:rPr lang="fr-BE" sz="1400" b="1" i="0" u="none" strike="noStrike">
                          <a:effectLst/>
                          <a:latin typeface="Arial" panose="020B0604020202020204" pitchFamily="34" charset="0"/>
                        </a:rPr>
                        <a:t>Plateau FLORENNES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0033053"/>
                  </a:ext>
                </a:extLst>
              </a:tr>
              <a:tr h="294197">
                <a:tc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BE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1000" b="1" i="0" u="none" strike="noStrike">
                          <a:effectLst/>
                          <a:latin typeface="Arial" panose="020B0604020202020204" pitchFamily="34" charset="0"/>
                        </a:rPr>
                        <a:t>2 Wing Tac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1143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1000" b="1" i="0" u="none" strike="noStrike">
                          <a:effectLst/>
                          <a:latin typeface="Arial" panose="020B0604020202020204" pitchFamily="34" charset="0"/>
                        </a:rPr>
                        <a:t>5 EMI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1000" b="1" i="0" u="none" strike="noStrike">
                          <a:effectLst/>
                          <a:latin typeface="Arial" panose="020B0604020202020204" pitchFamily="34" charset="0"/>
                        </a:rPr>
                        <a:t>80 UAV Sqn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1000" b="1" i="0" u="none" strike="noStrike">
                          <a:effectLst/>
                          <a:latin typeface="Arial" panose="020B0604020202020204" pitchFamily="34" charset="0"/>
                        </a:rPr>
                        <a:t>MCU NAMUR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CC Sp Dept Tech Air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1000" b="1" i="0" u="none" strike="noStrike">
                          <a:effectLst/>
                          <a:latin typeface="Arial" panose="020B0604020202020204" pitchFamily="34" charset="0"/>
                        </a:rPr>
                        <a:t>MRMP SABCA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39882493"/>
                  </a:ext>
                </a:extLst>
              </a:tr>
              <a:tr h="198827">
                <a:tc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BE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DMP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OS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DMP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DMP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DMP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DMP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DMP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253234"/>
                  </a:ext>
                </a:extLst>
              </a:tr>
              <a:tr h="210523">
                <a:tc>
                  <a:txBody>
                    <a:bodyPr/>
                    <a:lstStyle/>
                    <a:p>
                      <a:pPr algn="ctr" fontAlgn="ctr"/>
                      <a:endParaRPr lang="fr-BE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BE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995618"/>
                  </a:ext>
                </a:extLst>
              </a:tr>
              <a:tr h="294197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Janvier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398674"/>
                  </a:ext>
                </a:extLst>
              </a:tr>
              <a:tr h="294197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Février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93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011138"/>
                  </a:ext>
                </a:extLst>
              </a:tr>
              <a:tr h="210523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Mars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533795"/>
                  </a:ext>
                </a:extLst>
              </a:tr>
              <a:tr h="210523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Avril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567943"/>
                  </a:ext>
                </a:extLst>
              </a:tr>
              <a:tr h="210523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Mai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4158503"/>
                  </a:ext>
                </a:extLst>
              </a:tr>
              <a:tr h="210523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Juin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Juin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3785107"/>
                  </a:ext>
                </a:extLst>
              </a:tr>
              <a:tr h="294197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Juillet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Juillet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756803"/>
                  </a:ext>
                </a:extLst>
              </a:tr>
              <a:tr h="210523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Août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Août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229434"/>
                  </a:ext>
                </a:extLst>
              </a:tr>
              <a:tr h="441295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Septembre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Septembre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3734112"/>
                  </a:ext>
                </a:extLst>
              </a:tr>
              <a:tr h="294197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Octobre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Octobre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113605"/>
                  </a:ext>
                </a:extLst>
              </a:tr>
              <a:tr h="441295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Novembre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Novembre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126857"/>
                  </a:ext>
                </a:extLst>
              </a:tr>
              <a:tr h="441295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Décembre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Décembre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52298"/>
                  </a:ext>
                </a:extLst>
              </a:tr>
              <a:tr h="187132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0166700"/>
                  </a:ext>
                </a:extLst>
              </a:tr>
              <a:tr h="21052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BE" sz="800" b="1" i="0" u="none" strike="noStrike">
                          <a:effectLst/>
                          <a:latin typeface="Arial" panose="020B0604020202020204" pitchFamily="34" charset="0"/>
                        </a:rPr>
                        <a:t>TOTAL / % par unité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552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531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BE" sz="1000" b="1" i="0" u="none" strike="noStrike">
                          <a:effectLst/>
                          <a:latin typeface="Arial" panose="020B0604020202020204" pitchFamily="34" charset="0"/>
                        </a:rPr>
                        <a:t>TOTAL / % par unité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341616"/>
                  </a:ext>
                </a:extLst>
              </a:tr>
              <a:tr h="198827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923279"/>
                  </a:ext>
                </a:extLst>
              </a:tr>
              <a:tr h="473241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48,3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800" b="0" i="0" u="none" strike="noStrike">
                          <a:effectLst/>
                          <a:latin typeface="Arial" panose="020B0604020202020204" pitchFamily="34" charset="0"/>
                        </a:rPr>
                        <a:t>46,5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49,3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47,3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45,8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44,8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20,8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45,5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45,5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63,6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63,6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40,0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>
                          <a:effectLst/>
                          <a:latin typeface="Arial" panose="020B0604020202020204" pitchFamily="34" charset="0"/>
                        </a:rPr>
                        <a:t>8,3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0" i="0" u="none" strike="noStrike" dirty="0">
                          <a:effectLst/>
                          <a:latin typeface="Arial" panose="020B0604020202020204" pitchFamily="34" charset="0"/>
                        </a:rPr>
                        <a:t>8,3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680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03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200" dirty="0" smtClean="0"/>
              <a:t>Rapport de la surveillance de santé</a:t>
            </a:r>
            <a:endParaRPr lang="fr-BE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269164"/>
              </p:ext>
            </p:extLst>
          </p:nvPr>
        </p:nvGraphicFramePr>
        <p:xfrm>
          <a:off x="1763688" y="1988840"/>
          <a:ext cx="6096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3954069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335649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27253710"/>
                    </a:ext>
                  </a:extLst>
                </a:gridCol>
              </a:tblGrid>
              <a:tr h="272200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ANNEE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NOMBRE</a:t>
                      </a:r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851393"/>
                  </a:ext>
                </a:extLst>
              </a:tr>
              <a:tr h="272200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2016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634</a:t>
                      </a:r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428237"/>
                  </a:ext>
                </a:extLst>
              </a:tr>
              <a:tr h="272200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2017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671</a:t>
                      </a:r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593925"/>
                  </a:ext>
                </a:extLst>
              </a:tr>
              <a:tr h="272200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2018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589</a:t>
                      </a:r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390329"/>
                  </a:ext>
                </a:extLst>
              </a:tr>
              <a:tr h="272200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2019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609</a:t>
                      </a:r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576272"/>
                  </a:ext>
                </a:extLst>
              </a:tr>
              <a:tr h="272200">
                <a:tc>
                  <a:txBody>
                    <a:bodyPr/>
                    <a:lstStyle/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999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41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/>
              <a:t/>
            </a:r>
            <a:br>
              <a:rPr lang="fr-FR" dirty="0"/>
            </a:br>
            <a:endParaRPr lang="fr-FR" u="sng" dirty="0" smtClean="0">
              <a:latin typeface="Comic Sans MS" pitchFamily="66" charset="0"/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77925" y="1922463"/>
            <a:ext cx="7138988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BE" sz="2000" dirty="0" smtClean="0">
              <a:solidFill>
                <a:srgbClr val="A50021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BE" sz="2000" dirty="0" smtClean="0">
              <a:solidFill>
                <a:srgbClr val="A50021"/>
              </a:solidFill>
              <a:latin typeface="Comic Sans MS" pitchFamily="66" charset="0"/>
            </a:endParaRPr>
          </a:p>
        </p:txBody>
      </p:sp>
      <p:graphicFrame>
        <p:nvGraphicFramePr>
          <p:cNvPr id="50183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242166"/>
              </p:ext>
            </p:extLst>
          </p:nvPr>
        </p:nvGraphicFramePr>
        <p:xfrm>
          <a:off x="468313" y="260350"/>
          <a:ext cx="8229600" cy="12530162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18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Absentéisme aux convocations AMT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9050" marR="19050" marT="19048" marB="1904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8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 Wing Tac : 563 convoqués, 541 vus, 22 absents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80 UAV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Sqn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: 44 convoqués, 43 vus, 1 absents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Autres unités : 25 convoqués, 25 vus, 0 absents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Plateau Florennes 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632 convoqués (+ 9 % par rapport à 2018)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609 vus (+ 9 % par rapport à 2018)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Taux d’absentéisme en 2019, pour le CCB 10 : 2,30%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Taux d’absentéisme en 2018 pour la Belgique : ? aux évaluations de santé périodiques.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9050" marR="19050" marT="19048" marB="1904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3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9050" marR="19050" marT="19048" marB="1904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410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/>
              <a:t/>
            </a:r>
            <a:br>
              <a:rPr lang="fr-FR" dirty="0"/>
            </a:br>
            <a:endParaRPr lang="fr-FR" u="sng" dirty="0" smtClean="0">
              <a:latin typeface="Comic Sans MS" pitchFamily="66" charset="0"/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77925" y="1922463"/>
            <a:ext cx="7138988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BE" sz="2000" dirty="0" smtClean="0">
              <a:solidFill>
                <a:srgbClr val="A50021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BE" sz="2000" dirty="0" smtClean="0">
              <a:solidFill>
                <a:srgbClr val="A50021"/>
              </a:solidFill>
              <a:latin typeface="Comic Sans MS" pitchFamily="66" charset="0"/>
            </a:endParaRPr>
          </a:p>
        </p:txBody>
      </p:sp>
      <p:graphicFrame>
        <p:nvGraphicFramePr>
          <p:cNvPr id="50183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233729"/>
              </p:ext>
            </p:extLst>
          </p:nvPr>
        </p:nvGraphicFramePr>
        <p:xfrm>
          <a:off x="468313" y="260350"/>
          <a:ext cx="8229600" cy="12292304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4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Statistiques MENUFIT: JAN </a:t>
                      </a:r>
                      <a:r>
                        <a:rPr kumimoji="0" lang="fr-FR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2019 </a:t>
                      </a:r>
                      <a:r>
                        <a:rPr kumimoji="0" lang="fr-FR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- DEC </a:t>
                      </a:r>
                      <a:r>
                        <a:rPr kumimoji="0" lang="fr-FR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2019</a:t>
                      </a:r>
                      <a:endParaRPr kumimoji="0" lang="fr-FR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9050" marR="19050" marT="19048" marB="1904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84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9050" marR="19050" marT="19048" marB="1904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3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9050" marR="19050" marT="19048" marB="1904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828196"/>
              </p:ext>
            </p:extLst>
          </p:nvPr>
        </p:nvGraphicFramePr>
        <p:xfrm>
          <a:off x="1547664" y="2276872"/>
          <a:ext cx="6096000" cy="136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2 Wing Tac</a:t>
                      </a:r>
                    </a:p>
                    <a:p>
                      <a:pPr algn="ctr"/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fr-BE" sz="1800" dirty="0" smtClean="0"/>
                        <a:t>01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endParaRPr lang="fr-BE" sz="1800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065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/>
              <a:t/>
            </a:r>
            <a:br>
              <a:rPr lang="fr-FR" dirty="0"/>
            </a:br>
            <a:endParaRPr lang="fr-FR" u="sng" dirty="0" smtClean="0">
              <a:latin typeface="Comic Sans MS" pitchFamily="66" charset="0"/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77925" y="1922463"/>
            <a:ext cx="7138988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BE" sz="2000" dirty="0" smtClean="0">
              <a:solidFill>
                <a:srgbClr val="A50021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BE" sz="2000" dirty="0" smtClean="0">
              <a:solidFill>
                <a:srgbClr val="A50021"/>
              </a:solidFill>
              <a:latin typeface="Comic Sans MS" pitchFamily="66" charset="0"/>
            </a:endParaRPr>
          </a:p>
        </p:txBody>
      </p:sp>
      <p:graphicFrame>
        <p:nvGraphicFramePr>
          <p:cNvPr id="50183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437109"/>
              </p:ext>
            </p:extLst>
          </p:nvPr>
        </p:nvGraphicFramePr>
        <p:xfrm>
          <a:off x="468313" y="260350"/>
          <a:ext cx="8229600" cy="12292304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4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3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Statistiques MENUFIT: Jan </a:t>
                      </a:r>
                      <a:r>
                        <a:rPr kumimoji="0" lang="fr-FR" sz="3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2018 </a:t>
                      </a:r>
                      <a:r>
                        <a:rPr kumimoji="0" lang="fr-FR" sz="3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- DEC </a:t>
                      </a:r>
                      <a:r>
                        <a:rPr kumimoji="0" lang="fr-FR" sz="3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2018</a:t>
                      </a:r>
                      <a:endParaRPr kumimoji="0" lang="fr-FR" sz="3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9050" marR="19050" marT="19048" marB="1904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84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9050" marR="19050" marT="19048" marB="1904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3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9050" marR="19050" marT="19048" marB="1904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685730"/>
              </p:ext>
            </p:extLst>
          </p:nvPr>
        </p:nvGraphicFramePr>
        <p:xfrm>
          <a:off x="1547664" y="2276872"/>
          <a:ext cx="6096000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2168"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2 Wing Tac</a:t>
                      </a:r>
                    </a:p>
                    <a:p>
                      <a:pPr algn="ctr"/>
                      <a:r>
                        <a:rPr lang="fr-BE" sz="1800" dirty="0" smtClean="0"/>
                        <a:t>80 UAV </a:t>
                      </a:r>
                      <a:r>
                        <a:rPr lang="fr-BE" sz="1800" dirty="0" err="1" smtClean="0"/>
                        <a:t>Sqn</a:t>
                      </a:r>
                      <a:endParaRPr lang="fr-BE" sz="1800" dirty="0" smtClean="0"/>
                    </a:p>
                    <a:p>
                      <a:r>
                        <a:rPr lang="en-US" dirty="0" smtClean="0"/>
                        <a:t>        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fr-BE" sz="1800" dirty="0" smtClean="0"/>
                        <a:t>9</a:t>
                      </a:r>
                      <a:endParaRPr lang="fr-BE" sz="1800" dirty="0" smtClean="0"/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fr-BE" sz="1800" dirty="0" smtClean="0"/>
                        <a:t>1</a:t>
                      </a:r>
                      <a:endParaRPr lang="fr-BE" sz="1800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28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1055</TotalTime>
  <Words>695</Words>
  <Application>Microsoft Office PowerPoint</Application>
  <PresentationFormat>On-screen Show (4:3)</PresentationFormat>
  <Paragraphs>576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Comic Sans MS</vt:lpstr>
      <vt:lpstr>Wingdings</vt:lpstr>
      <vt:lpstr>Beam</vt:lpstr>
      <vt:lpstr>PowerPoint Presentation</vt:lpstr>
      <vt:lpstr>STATISTIQUES 2019</vt:lpstr>
      <vt:lpstr>Rapport de la surveillance de santé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Soetaert Sammie</dc:creator>
  <cp:lastModifiedBy>Cheron Georges</cp:lastModifiedBy>
  <cp:revision>67</cp:revision>
  <cp:lastPrinted>2016-03-09T13:44:27Z</cp:lastPrinted>
  <dcterms:created xsi:type="dcterms:W3CDTF">2014-02-03T22:26:20Z</dcterms:created>
  <dcterms:modified xsi:type="dcterms:W3CDTF">2020-03-09T08:58:01Z</dcterms:modified>
</cp:coreProperties>
</file>