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5"/>
  </p:sldMasterIdLst>
  <p:notesMasterIdLst>
    <p:notesMasterId r:id="rId26"/>
  </p:notesMasterIdLst>
  <p:handoutMasterIdLst>
    <p:handoutMasterId r:id="rId27"/>
  </p:handoutMasterIdLst>
  <p:sldIdLst>
    <p:sldId id="284" r:id="rId6"/>
    <p:sldId id="285" r:id="rId7"/>
    <p:sldId id="264" r:id="rId8"/>
    <p:sldId id="297" r:id="rId9"/>
    <p:sldId id="305" r:id="rId10"/>
    <p:sldId id="306" r:id="rId11"/>
    <p:sldId id="307" r:id="rId12"/>
    <p:sldId id="299" r:id="rId13"/>
    <p:sldId id="313" r:id="rId14"/>
    <p:sldId id="304" r:id="rId15"/>
    <p:sldId id="308" r:id="rId16"/>
    <p:sldId id="314" r:id="rId17"/>
    <p:sldId id="312" r:id="rId18"/>
    <p:sldId id="315" r:id="rId19"/>
    <p:sldId id="286" r:id="rId20"/>
    <p:sldId id="274" r:id="rId21"/>
    <p:sldId id="303" r:id="rId22"/>
    <p:sldId id="316" r:id="rId23"/>
    <p:sldId id="310" r:id="rId24"/>
    <p:sldId id="311" r:id="rId2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18"/>
    <a:srgbClr val="FF0066"/>
    <a:srgbClr val="E3A1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9817" autoAdjust="0"/>
  </p:normalViewPr>
  <p:slideViewPr>
    <p:cSldViewPr>
      <p:cViewPr varScale="1">
        <p:scale>
          <a:sx n="87" d="100"/>
          <a:sy n="87" d="100"/>
        </p:scale>
        <p:origin x="150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3038604" cy="46534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9939" name="Rectangle 3"/>
          <p:cNvSpPr>
            <a:spLocks noGrp="1" noChangeArrowheads="1"/>
          </p:cNvSpPr>
          <p:nvPr>
            <p:ph type="dt" sz="quarter" idx="1"/>
          </p:nvPr>
        </p:nvSpPr>
        <p:spPr bwMode="auto">
          <a:xfrm>
            <a:off x="3970159" y="0"/>
            <a:ext cx="3038604" cy="46534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547B82A8-D561-4F92-8EC0-9966BF047703}" type="datetimeFigureOut">
              <a:rPr lang="en-US"/>
              <a:pPr>
                <a:defRPr/>
              </a:pPr>
              <a:t>12/12/2019</a:t>
            </a:fld>
            <a:endParaRPr lang="en-US"/>
          </a:p>
        </p:txBody>
      </p:sp>
      <p:sp>
        <p:nvSpPr>
          <p:cNvPr id="39940" name="Rectangle 4"/>
          <p:cNvSpPr>
            <a:spLocks noGrp="1" noChangeArrowheads="1"/>
          </p:cNvSpPr>
          <p:nvPr>
            <p:ph type="ftr" sz="quarter" idx="2"/>
          </p:nvPr>
        </p:nvSpPr>
        <p:spPr bwMode="auto">
          <a:xfrm>
            <a:off x="0" y="8829573"/>
            <a:ext cx="3038604" cy="46534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9941" name="Rectangle 5"/>
          <p:cNvSpPr>
            <a:spLocks noGrp="1" noChangeArrowheads="1"/>
          </p:cNvSpPr>
          <p:nvPr>
            <p:ph type="sldNum" sz="quarter" idx="3"/>
          </p:nvPr>
        </p:nvSpPr>
        <p:spPr bwMode="auto">
          <a:xfrm>
            <a:off x="3970159" y="8829573"/>
            <a:ext cx="3038604" cy="46534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65EDE14-42FB-4CBC-8E78-4E1C141A92DA}" type="slidenum">
              <a:rPr lang="en-US"/>
              <a:pPr>
                <a:defRPr/>
              </a:pPr>
              <a:t>‹#›</a:t>
            </a:fld>
            <a:endParaRPr lang="en-US"/>
          </a:p>
        </p:txBody>
      </p:sp>
    </p:spTree>
    <p:extLst>
      <p:ext uri="{BB962C8B-B14F-4D97-AF65-F5344CB8AC3E}">
        <p14:creationId xmlns:p14="http://schemas.microsoft.com/office/powerpoint/2010/main" val="32295207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1" y="0"/>
            <a:ext cx="3036967" cy="465341"/>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defTabSz="930275">
              <a:defRPr sz="1200"/>
            </a:lvl1pPr>
          </a:lstStyle>
          <a:p>
            <a:pPr>
              <a:defRPr/>
            </a:pPr>
            <a:endParaRPr lang="en-US"/>
          </a:p>
        </p:txBody>
      </p:sp>
      <p:sp>
        <p:nvSpPr>
          <p:cNvPr id="15363" name="Rectangle 3"/>
          <p:cNvSpPr>
            <a:spLocks noGrp="1" noChangeArrowheads="1"/>
          </p:cNvSpPr>
          <p:nvPr>
            <p:ph type="dt" idx="1"/>
          </p:nvPr>
        </p:nvSpPr>
        <p:spPr bwMode="auto">
          <a:xfrm>
            <a:off x="3971797" y="0"/>
            <a:ext cx="3036967" cy="465341"/>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algn="r" defTabSz="930275">
              <a:defRPr sz="1200"/>
            </a:lvl1pPr>
          </a:lstStyle>
          <a:p>
            <a:pPr>
              <a:defRPr/>
            </a:pPr>
            <a:fld id="{E70E549B-A835-4A87-8795-3FF46B7FBA7F}" type="datetimeFigureOut">
              <a:rPr lang="en-US"/>
              <a:pPr>
                <a:defRPr/>
              </a:pPr>
              <a:t>12/12/2019</a:t>
            </a:fld>
            <a:endParaRPr lang="en-US"/>
          </a:p>
        </p:txBody>
      </p:sp>
      <p:sp>
        <p:nvSpPr>
          <p:cNvPr id="13316" name="Rectangle 4"/>
          <p:cNvSpPr>
            <a:spLocks noGrp="1" noRot="1" noChangeAspect="1" noChangeArrowheads="1" noTextEdit="1"/>
          </p:cNvSpPr>
          <p:nvPr>
            <p:ph type="sldImg" idx="2"/>
          </p:nvPr>
        </p:nvSpPr>
        <p:spPr bwMode="auto">
          <a:xfrm>
            <a:off x="1181100" y="696913"/>
            <a:ext cx="4649788" cy="3486150"/>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700713" y="4415530"/>
            <a:ext cx="5608975" cy="4183603"/>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1" y="8829573"/>
            <a:ext cx="3036967" cy="465340"/>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defTabSz="930275">
              <a:defRPr sz="1200"/>
            </a:lvl1pPr>
          </a:lstStyle>
          <a:p>
            <a:pPr>
              <a:defRPr/>
            </a:pPr>
            <a:endParaRPr lang="en-US"/>
          </a:p>
        </p:txBody>
      </p:sp>
      <p:sp>
        <p:nvSpPr>
          <p:cNvPr id="15367" name="Rectangle 7"/>
          <p:cNvSpPr>
            <a:spLocks noGrp="1" noChangeArrowheads="1"/>
          </p:cNvSpPr>
          <p:nvPr>
            <p:ph type="sldNum" sz="quarter" idx="5"/>
          </p:nvPr>
        </p:nvSpPr>
        <p:spPr bwMode="auto">
          <a:xfrm>
            <a:off x="3971797" y="8829573"/>
            <a:ext cx="3036967" cy="465340"/>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algn="r" defTabSz="930275" eaLnBrk="1" hangingPunct="1">
              <a:defRPr sz="1200"/>
            </a:lvl1pPr>
          </a:lstStyle>
          <a:p>
            <a:pPr>
              <a:defRPr/>
            </a:pPr>
            <a:fld id="{EE62C996-7EBA-4008-94B4-238849A5DB9E}" type="slidenum">
              <a:rPr lang="en-US"/>
              <a:pPr>
                <a:defRPr/>
              </a:pPr>
              <a:t>‹#›</a:t>
            </a:fld>
            <a:endParaRPr lang="en-US"/>
          </a:p>
        </p:txBody>
      </p:sp>
    </p:spTree>
    <p:extLst>
      <p:ext uri="{BB962C8B-B14F-4D97-AF65-F5344CB8AC3E}">
        <p14:creationId xmlns:p14="http://schemas.microsoft.com/office/powerpoint/2010/main" val="22090694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ChangeArrowheads="1" noTextEdit="1"/>
          </p:cNvSpPr>
          <p:nvPr>
            <p:ph type="sldImg"/>
          </p:nvPr>
        </p:nvSpPr>
        <p:spPr>
          <a:ln/>
        </p:spPr>
      </p:sp>
      <p:sp>
        <p:nvSpPr>
          <p:cNvPr id="1638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11</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12</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13</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14</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p>
            <a:fld id="{430A4CA1-1C5D-480A-96B8-C418E3E77569}" type="slidenum">
              <a:rPr lang="en-US" smtClean="0"/>
              <a:pPr/>
              <a:t>3</a:t>
            </a:fld>
            <a:endParaRPr lang="en-US" smtClean="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4</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5</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6</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7</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E80B16A8-0E93-4220-9115-A7F2E4737B45}" type="slidenum">
              <a:rPr lang="en-US" sz="1200"/>
              <a:pPr algn="r" defTabSz="930275"/>
              <a:t>8</a:t>
            </a:fld>
            <a:endParaRPr lang="en-US" sz="1200"/>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9</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10</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eaLnBrk="0" hangingPunct="0">
                <a:defRPr/>
              </a:pPr>
              <a:endParaRPr lang="en-US"/>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eaLnBrk="0" hangingPunct="0">
                <a:defRPr/>
              </a:pPr>
              <a:endParaRPr lang="en-US"/>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eaLnBrk="0" hangingPunct="0">
                <a:defRPr/>
              </a:pPr>
              <a:endParaRPr lang="en-US"/>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eaLnBrk="0" hangingPunct="0">
                <a:defRPr/>
              </a:pPr>
              <a:endParaRPr lang="en-US"/>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eaLnBrk="0" hangingPunct="0">
                <a:defRPr/>
              </a:pPr>
              <a:endParaRPr lang="en-US"/>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eaLnBrk="0" hangingPunct="0">
                <a:defRPr/>
              </a:pPr>
              <a:endParaRPr lang="en-US"/>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eaLnBrk="0" hangingPunct="0">
                <a:defRPr/>
              </a:pPr>
              <a:endParaRPr lang="en-US"/>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eaLnBrk="0" hangingPunct="0">
                <a:defRPr/>
              </a:pPr>
              <a:endParaRPr lang="en-US"/>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eaLnBrk="0" hangingPunct="0">
                <a:defRPr/>
              </a:pPr>
              <a:endParaRPr lang="en-US"/>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eaLnBrk="0" hangingPunct="0">
                <a:defRPr/>
              </a:pPr>
              <a:endParaRPr lang="en-US"/>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eaLnBrk="0" hangingPunct="0">
                <a:defRPr/>
              </a:pPr>
              <a:endParaRPr lang="en-US"/>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eaLnBrk="0" hangingPunct="0">
                <a:defRPr/>
              </a:pPr>
              <a:endParaRPr lang="en-US"/>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eaLnBrk="0" hangingPunct="0">
                <a:defRPr/>
              </a:pPr>
              <a:endParaRPr lang="en-US"/>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eaLnBrk="0" hangingPunct="0">
                <a:defRPr/>
              </a:pPr>
              <a:endParaRPr lang="en-US"/>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eaLnBrk="0" hangingPunct="0">
                <a:defRPr/>
              </a:pPr>
              <a:endParaRPr lang="en-US"/>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eaLnBrk="0" hangingPunct="0">
                <a:defRPr/>
              </a:pPr>
              <a:endParaRPr lang="en-US"/>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eaLnBrk="0" hangingPunct="0">
                <a:defRPr/>
              </a:pPr>
              <a:endParaRPr lang="en-US"/>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eaLnBrk="0" hangingPunct="0">
                  <a:defRPr/>
                </a:pPr>
                <a:endParaRPr lang="en-US"/>
              </a:p>
            </p:txBody>
          </p:sp>
        </p:grpSp>
      </p:grpSp>
      <p:sp>
        <p:nvSpPr>
          <p:cNvPr id="5162" name="Rectangle 42"/>
          <p:cNvSpPr>
            <a:spLocks noGrp="1" noChangeArrowheads="1"/>
          </p:cNvSpPr>
          <p:nvPr>
            <p:ph type="ctrTitle" sz="quarter"/>
          </p:nvPr>
        </p:nvSpPr>
        <p:spPr>
          <a:xfrm>
            <a:off x="457200" y="1600200"/>
            <a:ext cx="8229600" cy="1828800"/>
          </a:xfrm>
        </p:spPr>
        <p:txBody>
          <a:bodyPr/>
          <a:lstStyle>
            <a:lvl1pPr>
              <a:defRPr sz="4800"/>
            </a:lvl1pPr>
          </a:lstStyle>
          <a:p>
            <a:r>
              <a:rPr lang="en-US"/>
              <a:t>Click to edit Master title style</a:t>
            </a:r>
          </a:p>
        </p:txBody>
      </p:sp>
      <p:sp>
        <p:nvSpPr>
          <p:cNvPr id="5163"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44" name="Rectangle 44"/>
          <p:cNvSpPr>
            <a:spLocks noGrp="1" noChangeArrowheads="1"/>
          </p:cNvSpPr>
          <p:nvPr>
            <p:ph type="dt" sz="quarter" idx="10"/>
          </p:nvPr>
        </p:nvSpPr>
        <p:spPr/>
        <p:txBody>
          <a:bodyPr/>
          <a:lstStyle>
            <a:lvl1pPr>
              <a:defRPr/>
            </a:lvl1pPr>
          </a:lstStyle>
          <a:p>
            <a:pPr>
              <a:defRPr/>
            </a:pPr>
            <a:fld id="{5A5C384A-65C8-4B5B-B433-91FEA4715926}" type="datetime1">
              <a:rPr lang="en-US" smtClean="0"/>
              <a:t>12/12/2019</a:t>
            </a:fld>
            <a:endParaRPr lang="en-US"/>
          </a:p>
        </p:txBody>
      </p:sp>
      <p:sp>
        <p:nvSpPr>
          <p:cNvPr id="45" name="Rectangle 45"/>
          <p:cNvSpPr>
            <a:spLocks noGrp="1" noChangeArrowheads="1"/>
          </p:cNvSpPr>
          <p:nvPr>
            <p:ph type="ftr" sz="quarter" idx="11"/>
          </p:nvPr>
        </p:nvSpPr>
        <p:spPr>
          <a:xfrm>
            <a:off x="3124200" y="6248400"/>
            <a:ext cx="2895600" cy="457200"/>
          </a:xfrm>
        </p:spPr>
        <p:txBody>
          <a:bodyPr/>
          <a:lstStyle>
            <a:lvl1pPr>
              <a:defRPr/>
            </a:lvl1pPr>
          </a:lstStyle>
          <a:p>
            <a:pPr>
              <a:defRPr/>
            </a:pPr>
            <a:r>
              <a:rPr lang="en-US"/>
              <a:t>EC : en cours - T : terminé - R : pas démarré</a:t>
            </a:r>
          </a:p>
        </p:txBody>
      </p:sp>
      <p:sp>
        <p:nvSpPr>
          <p:cNvPr id="46" name="Rectangle 46"/>
          <p:cNvSpPr>
            <a:spLocks noGrp="1" noChangeArrowheads="1"/>
          </p:cNvSpPr>
          <p:nvPr>
            <p:ph type="sldNum" sz="quarter" idx="12"/>
          </p:nvPr>
        </p:nvSpPr>
        <p:spPr/>
        <p:txBody>
          <a:bodyPr/>
          <a:lstStyle>
            <a:lvl1pPr>
              <a:defRPr/>
            </a:lvl1pPr>
          </a:lstStyle>
          <a:p>
            <a:pPr>
              <a:defRPr/>
            </a:pPr>
            <a:fld id="{38B4CFC8-E1F0-46D9-8164-0508034B182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A705F626-E95A-4568-A279-A623AB725C75}" type="datetime1">
              <a:rPr lang="en-US" smtClean="0"/>
              <a:t>12/12/2019</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A743A020-463B-4FDD-87A2-B1ACD19F86A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17D2FB2E-21A4-4244-BAC8-22EC66D46813}" type="datetime1">
              <a:rPr lang="en-US" smtClean="0"/>
              <a:t>12/12/2019</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3A2B9500-618A-428D-AE07-5F725EE0C67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E6080309-9992-46D1-B78A-D8EB78E62E5E}" type="datetime1">
              <a:rPr lang="en-US" smtClean="0"/>
              <a:t>12/12/2019</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4EF9D376-4497-4ACC-8578-3C0892C50CC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4"/>
          <p:cNvSpPr>
            <a:spLocks noGrp="1" noChangeArrowheads="1"/>
          </p:cNvSpPr>
          <p:nvPr>
            <p:ph type="dt" sz="half" idx="10"/>
          </p:nvPr>
        </p:nvSpPr>
        <p:spPr/>
        <p:txBody>
          <a:bodyPr/>
          <a:lstStyle>
            <a:lvl1pPr>
              <a:defRPr/>
            </a:lvl1pPr>
          </a:lstStyle>
          <a:p>
            <a:pPr>
              <a:defRPr/>
            </a:pPr>
            <a:fld id="{CB9542A2-4176-43DE-AF6C-571226BBCB4A}" type="datetime1">
              <a:rPr lang="en-US" smtClean="0"/>
              <a:t>12/12/2019</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0C941695-2995-47DC-9BFC-FD2400DF19B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4"/>
          <p:cNvSpPr>
            <a:spLocks noGrp="1" noChangeArrowheads="1"/>
          </p:cNvSpPr>
          <p:nvPr>
            <p:ph type="dt" sz="half" idx="10"/>
          </p:nvPr>
        </p:nvSpPr>
        <p:spPr/>
        <p:txBody>
          <a:bodyPr/>
          <a:lstStyle>
            <a:lvl1pPr>
              <a:defRPr/>
            </a:lvl1pPr>
          </a:lstStyle>
          <a:p>
            <a:pPr>
              <a:defRPr/>
            </a:pPr>
            <a:fld id="{B5ECFEE4-0691-4B8E-98B8-960BAB61E765}" type="datetime1">
              <a:rPr lang="en-US" smtClean="0"/>
              <a:t>12/12/2019</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F5476E81-D5E8-4799-AA13-FF1E4144F9A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4"/>
          <p:cNvSpPr>
            <a:spLocks noGrp="1" noChangeArrowheads="1"/>
          </p:cNvSpPr>
          <p:nvPr>
            <p:ph type="dt" sz="half" idx="10"/>
          </p:nvPr>
        </p:nvSpPr>
        <p:spPr/>
        <p:txBody>
          <a:bodyPr/>
          <a:lstStyle>
            <a:lvl1pPr>
              <a:defRPr/>
            </a:lvl1pPr>
          </a:lstStyle>
          <a:p>
            <a:pPr>
              <a:defRPr/>
            </a:pPr>
            <a:fld id="{48D050C9-9C8F-4CD4-BCE4-DF0E13607A91}" type="datetime1">
              <a:rPr lang="en-US" smtClean="0"/>
              <a:t>12/12/2019</a:t>
            </a:fld>
            <a:endParaRPr lang="en-US"/>
          </a:p>
        </p:txBody>
      </p:sp>
      <p:sp>
        <p:nvSpPr>
          <p:cNvPr id="8"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9" name="Rectangle 46"/>
          <p:cNvSpPr>
            <a:spLocks noGrp="1" noChangeArrowheads="1"/>
          </p:cNvSpPr>
          <p:nvPr>
            <p:ph type="sldNum" sz="quarter" idx="12"/>
          </p:nvPr>
        </p:nvSpPr>
        <p:spPr/>
        <p:txBody>
          <a:bodyPr/>
          <a:lstStyle>
            <a:lvl1pPr>
              <a:defRPr/>
            </a:lvl1pPr>
          </a:lstStyle>
          <a:p>
            <a:pPr>
              <a:defRPr/>
            </a:pPr>
            <a:fld id="{B299E637-FF79-4658-89B4-40E31EC140C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4"/>
          <p:cNvSpPr>
            <a:spLocks noGrp="1" noChangeArrowheads="1"/>
          </p:cNvSpPr>
          <p:nvPr>
            <p:ph type="dt" sz="half" idx="10"/>
          </p:nvPr>
        </p:nvSpPr>
        <p:spPr/>
        <p:txBody>
          <a:bodyPr/>
          <a:lstStyle>
            <a:lvl1pPr>
              <a:defRPr/>
            </a:lvl1pPr>
          </a:lstStyle>
          <a:p>
            <a:pPr>
              <a:defRPr/>
            </a:pPr>
            <a:fld id="{5BB25372-68B5-4471-8C67-14F58C04EC6B}" type="datetime1">
              <a:rPr lang="en-US" smtClean="0"/>
              <a:t>12/12/2019</a:t>
            </a:fld>
            <a:endParaRPr lang="en-US"/>
          </a:p>
        </p:txBody>
      </p:sp>
      <p:sp>
        <p:nvSpPr>
          <p:cNvPr id="4"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5" name="Rectangle 46"/>
          <p:cNvSpPr>
            <a:spLocks noGrp="1" noChangeArrowheads="1"/>
          </p:cNvSpPr>
          <p:nvPr>
            <p:ph type="sldNum" sz="quarter" idx="12"/>
          </p:nvPr>
        </p:nvSpPr>
        <p:spPr/>
        <p:txBody>
          <a:bodyPr/>
          <a:lstStyle>
            <a:lvl1pPr>
              <a:defRPr/>
            </a:lvl1pPr>
          </a:lstStyle>
          <a:p>
            <a:pPr>
              <a:defRPr/>
            </a:pPr>
            <a:fld id="{3433E004-656A-4C28-B5E0-8CAB57B5E19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p:txBody>
          <a:bodyPr/>
          <a:lstStyle>
            <a:lvl1pPr>
              <a:defRPr/>
            </a:lvl1pPr>
          </a:lstStyle>
          <a:p>
            <a:pPr>
              <a:defRPr/>
            </a:pPr>
            <a:fld id="{CF436665-F817-48BD-8CF2-804323E039DB}" type="datetime1">
              <a:rPr lang="en-US" smtClean="0"/>
              <a:t>12/12/2019</a:t>
            </a:fld>
            <a:endParaRPr lang="en-US"/>
          </a:p>
        </p:txBody>
      </p:sp>
      <p:sp>
        <p:nvSpPr>
          <p:cNvPr id="3"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4" name="Rectangle 46"/>
          <p:cNvSpPr>
            <a:spLocks noGrp="1" noChangeArrowheads="1"/>
          </p:cNvSpPr>
          <p:nvPr>
            <p:ph type="sldNum" sz="quarter" idx="12"/>
          </p:nvPr>
        </p:nvSpPr>
        <p:spPr/>
        <p:txBody>
          <a:bodyPr/>
          <a:lstStyle>
            <a:lvl1pPr>
              <a:defRPr/>
            </a:lvl1pPr>
          </a:lstStyle>
          <a:p>
            <a:pPr>
              <a:defRPr/>
            </a:pPr>
            <a:fld id="{F70BA58C-91E4-4A29-9FFB-32551D5170C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p:txBody>
          <a:bodyPr/>
          <a:lstStyle>
            <a:lvl1pPr>
              <a:defRPr/>
            </a:lvl1pPr>
          </a:lstStyle>
          <a:p>
            <a:pPr>
              <a:defRPr/>
            </a:pPr>
            <a:fld id="{818F98AF-7EA2-4F92-9511-07789320AB8A}" type="datetime1">
              <a:rPr lang="en-US" smtClean="0"/>
              <a:t>12/12/2019</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D5ACD2B5-84B2-4917-891A-6F9F9396D86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p:txBody>
          <a:bodyPr/>
          <a:lstStyle>
            <a:lvl1pPr>
              <a:defRPr/>
            </a:lvl1pPr>
          </a:lstStyle>
          <a:p>
            <a:pPr>
              <a:defRPr/>
            </a:pPr>
            <a:fld id="{434C9CCD-28AF-4948-9C50-74414974E0A5}" type="datetime1">
              <a:rPr lang="en-US" smtClean="0"/>
              <a:t>12/12/2019</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C8A4CBED-C270-46C0-B961-5CD1E8E46D2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6413"/>
            <a:chOff x="0" y="0"/>
            <a:chExt cx="5760" cy="4319"/>
          </a:xfrm>
        </p:grpSpPr>
        <p:sp>
          <p:nvSpPr>
            <p:cNvPr id="4099"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eaLnBrk="0" hangingPunct="0">
                <a:defRPr/>
              </a:pPr>
              <a:endParaRPr lang="en-US"/>
            </a:p>
          </p:txBody>
        </p:sp>
        <p:sp>
          <p:nvSpPr>
            <p:cNvPr id="4100"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01"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eaLnBrk="0" hangingPunct="0">
                <a:defRPr/>
              </a:pPr>
              <a:endParaRPr lang="en-US"/>
            </a:p>
          </p:txBody>
        </p:sp>
        <p:sp>
          <p:nvSpPr>
            <p:cNvPr id="4102"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4103"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4104"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eaLnBrk="0" hangingPunct="0">
                <a:defRPr/>
              </a:pPr>
              <a:endParaRPr lang="en-US"/>
            </a:p>
          </p:txBody>
        </p:sp>
        <p:sp>
          <p:nvSpPr>
            <p:cNvPr id="4105"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eaLnBrk="0" hangingPunct="0">
                <a:defRPr/>
              </a:pPr>
              <a:endParaRPr lang="en-US"/>
            </a:p>
          </p:txBody>
        </p:sp>
        <p:sp>
          <p:nvSpPr>
            <p:cNvPr id="4106"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107"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eaLnBrk="0" hangingPunct="0">
                <a:defRPr/>
              </a:pPr>
              <a:endParaRPr lang="en-US"/>
            </a:p>
          </p:txBody>
        </p:sp>
        <p:sp>
          <p:nvSpPr>
            <p:cNvPr id="4108"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eaLnBrk="0" hangingPunct="0">
                <a:defRPr/>
              </a:pPr>
              <a:endParaRPr lang="en-US"/>
            </a:p>
          </p:txBody>
        </p:sp>
        <p:sp>
          <p:nvSpPr>
            <p:cNvPr id="4109"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eaLnBrk="0" hangingPunct="0">
                <a:defRPr/>
              </a:pPr>
              <a:endParaRPr lang="en-US"/>
            </a:p>
          </p:txBody>
        </p:sp>
        <p:sp>
          <p:nvSpPr>
            <p:cNvPr id="4110"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1"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4112"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eaLnBrk="0" hangingPunct="0">
                <a:defRPr/>
              </a:pPr>
              <a:endParaRPr lang="en-US"/>
            </a:p>
          </p:txBody>
        </p:sp>
        <p:sp>
          <p:nvSpPr>
            <p:cNvPr id="4113"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4"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eaLnBrk="0" hangingPunct="0">
                <a:defRPr/>
              </a:pPr>
              <a:endParaRPr lang="en-US"/>
            </a:p>
          </p:txBody>
        </p:sp>
        <p:sp>
          <p:nvSpPr>
            <p:cNvPr id="4115"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eaLnBrk="0" hangingPunct="0">
                <a:defRPr/>
              </a:pPr>
              <a:endParaRPr lang="en-US"/>
            </a:p>
          </p:txBody>
        </p:sp>
        <p:sp>
          <p:nvSpPr>
            <p:cNvPr id="4116"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7"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eaLnBrk="0" hangingPunct="0">
                <a:defRPr/>
              </a:pPr>
              <a:endParaRPr lang="en-US"/>
            </a:p>
          </p:txBody>
        </p:sp>
        <p:sp>
          <p:nvSpPr>
            <p:cNvPr id="4118"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9"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4120"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eaLnBrk="0" hangingPunct="0">
                <a:defRPr/>
              </a:pPr>
              <a:endParaRPr lang="en-US"/>
            </a:p>
          </p:txBody>
        </p:sp>
        <p:sp>
          <p:nvSpPr>
            <p:cNvPr id="4121"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eaLnBrk="0" hangingPunct="0">
                <a:defRPr/>
              </a:pPr>
              <a:endParaRPr lang="en-US"/>
            </a:p>
          </p:txBody>
        </p:sp>
        <p:sp>
          <p:nvSpPr>
            <p:cNvPr id="4122"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23"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24"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eaLnBrk="0" hangingPunct="0">
                <a:defRPr/>
              </a:pPr>
              <a:endParaRPr lang="en-US"/>
            </a:p>
          </p:txBody>
        </p:sp>
        <p:sp>
          <p:nvSpPr>
            <p:cNvPr id="4125"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26"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eaLnBrk="0" hangingPunct="0">
                <a:defRPr/>
              </a:pPr>
              <a:endParaRPr lang="en-US"/>
            </a:p>
          </p:txBody>
        </p:sp>
        <p:sp>
          <p:nvSpPr>
            <p:cNvPr id="4127"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28"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eaLnBrk="0" hangingPunct="0">
                <a:defRPr/>
              </a:pPr>
              <a:endParaRPr lang="en-US"/>
            </a:p>
          </p:txBody>
        </p:sp>
        <p:sp>
          <p:nvSpPr>
            <p:cNvPr id="4129"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0"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1"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32"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3"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4"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eaLnBrk="0" hangingPunct="0">
                <a:defRPr/>
              </a:pPr>
              <a:endParaRPr lang="en-US"/>
            </a:p>
          </p:txBody>
        </p:sp>
        <p:grpSp>
          <p:nvGrpSpPr>
            <p:cNvPr id="1068" name="Group 39"/>
            <p:cNvGrpSpPr>
              <a:grpSpLocks/>
            </p:cNvGrpSpPr>
            <p:nvPr userDrawn="1"/>
          </p:nvGrpSpPr>
          <p:grpSpPr bwMode="auto">
            <a:xfrm>
              <a:off x="0" y="1632"/>
              <a:ext cx="5758" cy="1858"/>
              <a:chOff x="0" y="1632"/>
              <a:chExt cx="5758" cy="1858"/>
            </a:xfrm>
          </p:grpSpPr>
          <p:sp>
            <p:nvSpPr>
              <p:cNvPr id="4136"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137"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eaLnBrk="0" hangingPunct="0">
                  <a:defRPr/>
                </a:pPr>
                <a:endParaRPr lang="en-US"/>
              </a:p>
            </p:txBody>
          </p:sp>
        </p:grpSp>
      </p:grpSp>
      <p:sp>
        <p:nvSpPr>
          <p:cNvPr id="4138"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3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40"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pPr>
              <a:defRPr/>
            </a:pPr>
            <a:fld id="{551EEF1C-058F-46EE-95DB-635827170F16}" type="datetime1">
              <a:rPr lang="en-US" smtClean="0"/>
              <a:t>12/12/2019</a:t>
            </a:fld>
            <a:endParaRPr lang="en-US"/>
          </a:p>
        </p:txBody>
      </p:sp>
      <p:sp>
        <p:nvSpPr>
          <p:cNvPr id="4141" name="Rectangle 45"/>
          <p:cNvSpPr>
            <a:spLocks noGrp="1" noChangeArrowheads="1"/>
          </p:cNvSpPr>
          <p:nvPr>
            <p:ph type="ftr" sz="quarter" idx="3"/>
          </p:nvPr>
        </p:nvSpPr>
        <p:spPr bwMode="auto">
          <a:xfrm>
            <a:off x="2124075" y="6248400"/>
            <a:ext cx="504031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pPr>
              <a:defRPr/>
            </a:pPr>
            <a:r>
              <a:rPr lang="en-US"/>
              <a:t>EC : en cours - T : terminé - R : pas démarré</a:t>
            </a:r>
          </a:p>
        </p:txBody>
      </p:sp>
      <p:sp>
        <p:nvSpPr>
          <p:cNvPr id="4142"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pPr>
              <a:defRPr/>
            </a:pPr>
            <a:fld id="{E1EF8173-EA16-40FC-B882-AD244CBFE8C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4"/>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units.mil.intra/sites/ACOSWB/SIPPT_IDPBW_Risk_Management/pagesHtml/2016-12-31_PGP/pgpFr.htm"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Rectangle 2"/>
          <p:cNvSpPr>
            <a:spLocks noGrp="1" noChangeArrowheads="1"/>
          </p:cNvSpPr>
          <p:nvPr>
            <p:ph type="ctrTitle"/>
          </p:nvPr>
        </p:nvSpPr>
        <p:spPr>
          <a:xfrm>
            <a:off x="457200" y="2176463"/>
            <a:ext cx="8229600" cy="1828800"/>
          </a:xfrm>
        </p:spPr>
        <p:txBody>
          <a:bodyPr/>
          <a:lstStyle/>
          <a:p>
            <a:pPr eaLnBrk="1" hangingPunct="1">
              <a:defRPr/>
            </a:pPr>
            <a:r>
              <a:rPr lang="fr-BE" sz="4400" u="sng" dirty="0" smtClean="0">
                <a:solidFill>
                  <a:srgbClr val="000018"/>
                </a:solidFill>
                <a:latin typeface="Comic Sans MS" pitchFamily="66" charset="0"/>
              </a:rPr>
              <a:t>Plan Local de Prévention </a:t>
            </a:r>
            <a:r>
              <a:rPr lang="fr-BE" sz="4000" u="sng" dirty="0" smtClean="0">
                <a:solidFill>
                  <a:srgbClr val="000018"/>
                </a:solidFill>
                <a:latin typeface="Comic Sans MS" pitchFamily="66" charset="0"/>
              </a:rPr>
              <a:t/>
            </a:r>
            <a:br>
              <a:rPr lang="fr-BE" sz="4000" u="sng" dirty="0" smtClean="0">
                <a:solidFill>
                  <a:srgbClr val="000018"/>
                </a:solidFill>
                <a:latin typeface="Comic Sans MS" pitchFamily="66" charset="0"/>
              </a:rPr>
            </a:br>
            <a:r>
              <a:rPr lang="fr-BE" sz="4000" u="sng" dirty="0" smtClean="0">
                <a:solidFill>
                  <a:srgbClr val="000018"/>
                </a:solidFill>
                <a:latin typeface="Comic Sans MS" pitchFamily="66" charset="0"/>
              </a:rPr>
              <a:t>2018</a:t>
            </a:r>
            <a:br>
              <a:rPr lang="fr-BE" sz="4000" u="sng" dirty="0" smtClean="0">
                <a:solidFill>
                  <a:srgbClr val="000018"/>
                </a:solidFill>
                <a:latin typeface="Comic Sans MS" pitchFamily="66" charset="0"/>
              </a:rPr>
            </a:br>
            <a:r>
              <a:rPr lang="fr-BE" sz="4000" u="sng" dirty="0" smtClean="0">
                <a:solidFill>
                  <a:srgbClr val="000018"/>
                </a:solidFill>
                <a:latin typeface="Comic Sans MS" pitchFamily="66" charset="0"/>
              </a:rPr>
              <a:t/>
            </a:r>
            <a:br>
              <a:rPr lang="fr-BE" sz="4000" u="sng" dirty="0" smtClean="0">
                <a:solidFill>
                  <a:srgbClr val="000018"/>
                </a:solidFill>
                <a:latin typeface="Comic Sans MS" pitchFamily="66" charset="0"/>
              </a:rPr>
            </a:br>
            <a:r>
              <a:rPr lang="fr-BE" sz="4000" dirty="0" smtClean="0">
                <a:solidFill>
                  <a:srgbClr val="000018"/>
                </a:solidFill>
                <a:latin typeface="Comic Sans MS" pitchFamily="66" charset="0"/>
              </a:rPr>
              <a:t>80 UAV </a:t>
            </a:r>
            <a:r>
              <a:rPr lang="fr-BE" sz="4000" dirty="0" err="1" smtClean="0">
                <a:solidFill>
                  <a:srgbClr val="000018"/>
                </a:solidFill>
                <a:latin typeface="Comic Sans MS" pitchFamily="66" charset="0"/>
              </a:rPr>
              <a:t>Sqn</a:t>
            </a:r>
            <a:endParaRPr lang="en-US" sz="4000" dirty="0" smtClean="0">
              <a:solidFill>
                <a:srgbClr val="000018"/>
              </a:solidFill>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2907902590"/>
              </p:ext>
            </p:extLst>
          </p:nvPr>
        </p:nvGraphicFramePr>
        <p:xfrm>
          <a:off x="179388" y="465476"/>
          <a:ext cx="8748712" cy="4342299"/>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734286">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13-WB-01 – Gestion du risque fonctionnel et individuel</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Introduction des fiches de postes de travail dans la base de données</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dirty="0" smtClean="0">
                          <a:solidFill>
                            <a:srgbClr val="000018"/>
                          </a:solidFill>
                          <a:effectLst/>
                          <a:latin typeface="Comic Sans MS" panose="030F0702030302020204" pitchFamily="66" charset="0"/>
                          <a:ea typeface="Times New Roman"/>
                        </a:rPr>
                        <a:t>Modification des méthodes de travail au sein des unités suite à la communication SIPPT</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Ass</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 </a:t>
                      </a: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Prev</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 </a:t>
                      </a: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Offr</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 HR</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10</a:t>
            </a:fld>
            <a:endParaRPr lang="en-US"/>
          </a:p>
        </p:txBody>
      </p:sp>
    </p:spTree>
    <p:extLst>
      <p:ext uri="{BB962C8B-B14F-4D97-AF65-F5344CB8AC3E}">
        <p14:creationId xmlns:p14="http://schemas.microsoft.com/office/powerpoint/2010/main" val="5791660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58" name="Group 34"/>
          <p:cNvGraphicFramePr>
            <a:graphicFrameLocks noGrp="1"/>
          </p:cNvGraphicFramePr>
          <p:nvPr>
            <p:extLst>
              <p:ext uri="{D42A27DB-BD31-4B8C-83A1-F6EECF244321}">
                <p14:modId xmlns:p14="http://schemas.microsoft.com/office/powerpoint/2010/main" val="960383008"/>
              </p:ext>
            </p:extLst>
          </p:nvPr>
        </p:nvGraphicFramePr>
        <p:xfrm>
          <a:off x="251520" y="44624"/>
          <a:ext cx="8748712" cy="6743364"/>
        </p:xfrm>
        <a:graphic>
          <a:graphicData uri="http://schemas.openxmlformats.org/drawingml/2006/table">
            <a:tbl>
              <a:tblPr/>
              <a:tblGrid>
                <a:gridCol w="1872208">
                  <a:extLst>
                    <a:ext uri="{9D8B030D-6E8A-4147-A177-3AD203B41FA5}">
                      <a16:colId xmlns:a16="http://schemas.microsoft.com/office/drawing/2014/main" val="20000"/>
                    </a:ext>
                  </a:extLst>
                </a:gridCol>
                <a:gridCol w="1440904">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501959">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276890">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15-WB-01 – Culture de sécurité à la Défense </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L’établissement des connaissances, aptitudes et attitudes nécessaires chez tous les cadres pour leur permettre, en fonction des circonstances et en ayant conscience des dangers et des risques, de décider de manière responsable de la mise en œuvre du personnel et du matériel.</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1. Utilisation de l’application « Plan local de prévention » </a:t>
                      </a:r>
                      <a:r>
                        <a:rPr lang="fr-FR" sz="1000" b="0" i="0" u="none" strike="noStrike" kern="1200" baseline="0" dirty="0" smtClean="0">
                          <a:solidFill>
                            <a:srgbClr val="000018"/>
                          </a:solidFill>
                          <a:latin typeface="Comic Sans MS" panose="030F0702030302020204" pitchFamily="66" charset="0"/>
                          <a:ea typeface="+mn-ea"/>
                          <a:cs typeface="+mn-cs"/>
                        </a:rPr>
                        <a:t>(planification, exécution et suivi de la politique locale de prévention – niveau unité)</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Chef de Corps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Comd</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cap="none" normalizeH="0" baseline="0" dirty="0" err="1" smtClean="0">
                          <a:ln>
                            <a:noFill/>
                          </a:ln>
                          <a:solidFill>
                            <a:srgbClr val="000018"/>
                          </a:solidFill>
                          <a:effectLst/>
                          <a:latin typeface="Comic Sans MS" pitchFamily="66" charset="0"/>
                        </a:rPr>
                        <a:t>Fl</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80427">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2. Résumer les réalisations par rapport  à la politique de prévention locale /Bien-être dans le Rapport </a:t>
                      </a:r>
                      <a:r>
                        <a:rPr lang="fr-BE" sz="1000" b="0" i="0" u="none" strike="noStrike" kern="1200" baseline="0" dirty="0" err="1" smtClean="0">
                          <a:solidFill>
                            <a:srgbClr val="000018"/>
                          </a:solidFill>
                          <a:latin typeface="Comic Sans MS" panose="030F0702030302020204" pitchFamily="66" charset="0"/>
                          <a:ea typeface="+mn-ea"/>
                          <a:cs typeface="+mn-cs"/>
                        </a:rPr>
                        <a:t>Trim</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100" dirty="0" smtClean="0">
                          <a:solidFill>
                            <a:srgbClr val="000018"/>
                          </a:solidFill>
                          <a:latin typeface="Comic Sans MS" panose="030F0702030302020204" pitchFamily="66" charset="0"/>
                        </a:rPr>
                        <a:t>Chef de Corps, LH</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2"/>
                  </a:ext>
                </a:extLst>
              </a:tr>
              <a:tr h="683965">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000" b="0" i="0" u="none" strike="noStrike" kern="1200" baseline="0" dirty="0" smtClean="0">
                          <a:solidFill>
                            <a:srgbClr val="000018"/>
                          </a:solidFill>
                          <a:latin typeface="Comic Sans MS" panose="030F0702030302020204" pitchFamily="66" charset="0"/>
                          <a:ea typeface="+mn-ea"/>
                          <a:cs typeface="+mn-cs"/>
                        </a:rPr>
                        <a:t>3. Promouvoir la déclaration des incidents en utilisant l’application incidents </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smtClean="0">
                          <a:solidFill>
                            <a:srgbClr val="000018"/>
                          </a:solidFill>
                          <a:latin typeface="Comic Sans MS" panose="030F0702030302020204" pitchFamily="66" charset="0"/>
                        </a:rPr>
                        <a:t>Chef de Corps, LH, </a:t>
                      </a:r>
                      <a:r>
                        <a:rPr lang="en-US" sz="1100" dirty="0" err="1" smtClean="0">
                          <a:solidFill>
                            <a:srgbClr val="000018"/>
                          </a:solidFill>
                          <a:latin typeface="Comic Sans MS" panose="030F0702030302020204" pitchFamily="66" charset="0"/>
                        </a:rPr>
                        <a:t>AsPrev</a:t>
                      </a:r>
                      <a:endParaRPr lang="en-US" sz="1100" dirty="0" smtClean="0">
                        <a:solidFill>
                          <a:srgbClr val="000018"/>
                        </a:solidFill>
                        <a:latin typeface="Comic Sans MS" panose="030F0702030302020204" pitchFamily="66" charset="0"/>
                      </a:endParaRPr>
                    </a:p>
                    <a:p>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r>
                        <a:rPr lang="en-US" sz="1100" dirty="0" smtClean="0">
                          <a:solidFill>
                            <a:srgbClr val="000018"/>
                          </a:solidFill>
                          <a:latin typeface="Comic Sans MS" panose="030F0702030302020204" pitchFamily="66" charset="0"/>
                        </a:rPr>
                        <a:t>, </a:t>
                      </a:r>
                      <a:r>
                        <a:rPr lang="en-US" sz="1100" dirty="0" err="1" smtClean="0">
                          <a:solidFill>
                            <a:srgbClr val="000018"/>
                          </a:solidFill>
                          <a:latin typeface="Comic Sans MS" panose="030F0702030302020204" pitchFamily="66" charset="0"/>
                        </a:rPr>
                        <a:t>AsPrev</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3"/>
                  </a:ext>
                </a:extLst>
              </a:tr>
              <a:tr h="1276890">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000" b="0" i="0" u="none" strike="noStrike" kern="1200" baseline="0" dirty="0" smtClean="0">
                          <a:solidFill>
                            <a:srgbClr val="000018"/>
                          </a:solidFill>
                          <a:latin typeface="Comic Sans MS" panose="030F0702030302020204" pitchFamily="66" charset="0"/>
                          <a:ea typeface="+mn-ea"/>
                          <a:cs typeface="+mn-cs"/>
                        </a:rPr>
                        <a:t>4. Implémenter les principes exposés  lors des </a:t>
                      </a:r>
                      <a:r>
                        <a:rPr lang="fr-FR" sz="1000" b="0" i="0" u="none" strike="noStrike" kern="1200" baseline="0" dirty="0" err="1" smtClean="0">
                          <a:solidFill>
                            <a:srgbClr val="000018"/>
                          </a:solidFill>
                          <a:latin typeface="Comic Sans MS" panose="030F0702030302020204" pitchFamily="66" charset="0"/>
                          <a:ea typeface="+mn-ea"/>
                          <a:cs typeface="+mn-cs"/>
                        </a:rPr>
                        <a:t>Fmn</a:t>
                      </a:r>
                      <a:r>
                        <a:rPr lang="fr-FR" sz="1000" b="0" i="0" u="none" strike="noStrike" kern="1200" baseline="0" dirty="0" smtClean="0">
                          <a:solidFill>
                            <a:srgbClr val="000018"/>
                          </a:solidFill>
                          <a:latin typeface="Comic Sans MS" panose="030F0702030302020204" pitchFamily="66" charset="0"/>
                          <a:ea typeface="+mn-ea"/>
                          <a:cs typeface="+mn-cs"/>
                        </a:rPr>
                        <a:t> HOO, FBEM, FCOS et séminaire Chefs de Corps au sein de l’unité (+ Vade-mecum Chefs de Corps - incidents)</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100" dirty="0" smtClean="0">
                          <a:solidFill>
                            <a:srgbClr val="000018"/>
                          </a:solidFill>
                          <a:latin typeface="Comic Sans MS" panose="030F0702030302020204" pitchFamily="66" charset="0"/>
                        </a:rPr>
                        <a:t>LH</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4"/>
                  </a:ext>
                </a:extLst>
              </a:tr>
              <a:tr h="1904605">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5. </a:t>
                      </a:r>
                      <a:r>
                        <a:rPr lang="fr-FR" sz="1000" b="0" i="0" u="none" strike="noStrike" kern="1200" baseline="0" dirty="0" smtClean="0">
                          <a:solidFill>
                            <a:srgbClr val="000018"/>
                          </a:solidFill>
                          <a:latin typeface="Comic Sans MS" panose="030F0702030302020204" pitchFamily="66" charset="0"/>
                          <a:ea typeface="+mn-ea"/>
                          <a:cs typeface="+mn-cs"/>
                        </a:rPr>
                        <a:t>Organiser les sessions de JICCS “Prévention &amp; lutte incendie” et “Premiers soins” prévues  +  exercices d’évacuation prévus en relation avec le PIU +Normes et valeurs pour tout le Pers</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100" dirty="0" smtClean="0">
                          <a:solidFill>
                            <a:srgbClr val="000018"/>
                          </a:solidFill>
                          <a:latin typeface="Comic Sans MS" panose="030F0702030302020204" pitchFamily="66" charset="0"/>
                        </a:rPr>
                        <a:t>Chef de Corps, LH, </a:t>
                      </a:r>
                      <a:r>
                        <a:rPr lang="fr-FR" sz="1100" dirty="0" err="1" smtClean="0">
                          <a:solidFill>
                            <a:srgbClr val="000018"/>
                          </a:solidFill>
                          <a:latin typeface="Comic Sans MS" panose="030F0702030302020204" pitchFamily="66" charset="0"/>
                        </a:rPr>
                        <a:t>Ass</a:t>
                      </a:r>
                      <a:r>
                        <a:rPr lang="fr-FR" sz="1100" dirty="0" smtClean="0">
                          <a:solidFill>
                            <a:srgbClr val="000018"/>
                          </a:solidFill>
                          <a:latin typeface="Comic Sans MS" panose="030F0702030302020204" pitchFamily="66" charset="0"/>
                        </a:rPr>
                        <a:t> </a:t>
                      </a:r>
                      <a:r>
                        <a:rPr lang="fr-FR" sz="1100" dirty="0" err="1" smtClean="0">
                          <a:solidFill>
                            <a:srgbClr val="000018"/>
                          </a:solidFill>
                          <a:latin typeface="Comic Sans MS" panose="030F0702030302020204" pitchFamily="66" charset="0"/>
                        </a:rPr>
                        <a:t>Prev</a:t>
                      </a:r>
                      <a:endParaRPr lang="fr-FR" sz="1100" dirty="0" smtClean="0">
                        <a:solidFill>
                          <a:srgbClr val="000018"/>
                        </a:solidFill>
                        <a:latin typeface="Comic Sans MS" panose="030F0702030302020204" pitchFamily="66" charset="0"/>
                      </a:endParaRPr>
                    </a:p>
                    <a:p>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r>
                        <a:rPr lang="en-US" sz="1100" dirty="0" smtClean="0">
                          <a:solidFill>
                            <a:srgbClr val="000018"/>
                          </a:solidFill>
                          <a:latin typeface="Comic Sans MS" panose="030F0702030302020204" pitchFamily="66" charset="0"/>
                        </a:rPr>
                        <a:t>, Ass </a:t>
                      </a:r>
                      <a:r>
                        <a:rPr lang="en-US" sz="1100" dirty="0" err="1" smtClean="0">
                          <a:solidFill>
                            <a:srgbClr val="000018"/>
                          </a:solidFill>
                          <a:latin typeface="Comic Sans MS" panose="030F0702030302020204" pitchFamily="66" charset="0"/>
                        </a:rPr>
                        <a:t>Prev</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11</a:t>
            </a:fld>
            <a:endParaRPr lang="en-US"/>
          </a:p>
        </p:txBody>
      </p:sp>
    </p:spTree>
    <p:extLst>
      <p:ext uri="{BB962C8B-B14F-4D97-AF65-F5344CB8AC3E}">
        <p14:creationId xmlns:p14="http://schemas.microsoft.com/office/powerpoint/2010/main" val="22324773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423276145"/>
              </p:ext>
            </p:extLst>
          </p:nvPr>
        </p:nvGraphicFramePr>
        <p:xfrm>
          <a:off x="179388" y="465476"/>
          <a:ext cx="8748712" cy="5359484"/>
        </p:xfrm>
        <a:graphic>
          <a:graphicData uri="http://schemas.openxmlformats.org/drawingml/2006/table">
            <a:tbl>
              <a:tblPr/>
              <a:tblGrid>
                <a:gridCol w="2016348">
                  <a:extLst>
                    <a:ext uri="{9D8B030D-6E8A-4147-A177-3AD203B41FA5}">
                      <a16:colId xmlns:a16="http://schemas.microsoft.com/office/drawing/2014/main" val="20000"/>
                    </a:ext>
                  </a:extLst>
                </a:gridCol>
                <a:gridCol w="1296764">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31375">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17-WB-02 – Implémentation nouveau fonctionnement CP </a:t>
                      </a:r>
                      <a:r>
                        <a:rPr kumimoji="0" lang="fr-FR" sz="1200" b="0" i="0" u="none" strike="noStrike" kern="1200" cap="none" normalizeH="0" baseline="0" dirty="0" err="1" smtClean="0">
                          <a:ln>
                            <a:noFill/>
                          </a:ln>
                          <a:solidFill>
                            <a:srgbClr val="000018"/>
                          </a:solidFill>
                          <a:effectLst/>
                          <a:latin typeface="Comic Sans MS" pitchFamily="66" charset="0"/>
                          <a:ea typeface="+mn-ea"/>
                          <a:cs typeface="+mn-cs"/>
                        </a:rPr>
                        <a:t>PsySoc</a:t>
                      </a: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 – PC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(1) Assurer l'accessibilité du conseiller en prévention  aspects psychosociaux du travail et</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de la personne de confiance aussi bien sur le territoire belge </a:t>
                      </a:r>
                      <a:r>
                        <a:rPr lang="fr-FR" sz="1200" b="0" i="0" u="none" strike="noStrike" kern="1200" baseline="0" dirty="0" err="1" smtClean="0">
                          <a:solidFill>
                            <a:srgbClr val="000018"/>
                          </a:solidFill>
                          <a:latin typeface="Comic Sans MS" panose="030F0702030302020204" pitchFamily="66" charset="0"/>
                          <a:ea typeface="+mn-ea"/>
                          <a:cs typeface="+mn-cs"/>
                        </a:rPr>
                        <a:t>qu</a:t>
                      </a:r>
                      <a:r>
                        <a:rPr lang="fr-FR" sz="1200" b="0" i="0" u="none" strike="noStrike" kern="1200" baseline="0" dirty="0" smtClean="0">
                          <a:solidFill>
                            <a:srgbClr val="000018"/>
                          </a:solidFill>
                          <a:latin typeface="Comic Sans MS" panose="030F0702030302020204" pitchFamily="66" charset="0"/>
                          <a:ea typeface="+mn-ea"/>
                          <a:cs typeface="+mn-cs"/>
                        </a:rPr>
                        <a:t>’en </a:t>
                      </a:r>
                      <a:r>
                        <a:rPr lang="fr-FR" sz="1200" b="0" i="0" u="none" strike="noStrike" kern="1200" baseline="0" dirty="0" err="1" smtClean="0">
                          <a:solidFill>
                            <a:srgbClr val="000018"/>
                          </a:solidFill>
                          <a:latin typeface="Comic Sans MS" panose="030F0702030302020204" pitchFamily="66" charset="0"/>
                          <a:ea typeface="+mn-ea"/>
                          <a:cs typeface="+mn-cs"/>
                        </a:rPr>
                        <a:t>Ops</a:t>
                      </a: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(2) Mettre en œuvre des analyses de risques psychosociaux aussi bien sur le territoire</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belge qu’en </a:t>
                      </a:r>
                      <a:r>
                        <a:rPr lang="fr-FR" sz="1200" b="0" i="0" u="none" strike="noStrike" kern="1200" baseline="0" dirty="0" err="1" smtClean="0">
                          <a:solidFill>
                            <a:srgbClr val="000018"/>
                          </a:solidFill>
                          <a:latin typeface="Comic Sans MS" panose="030F0702030302020204" pitchFamily="66" charset="0"/>
                          <a:ea typeface="+mn-ea"/>
                          <a:cs typeface="+mn-cs"/>
                        </a:rPr>
                        <a:t>Ops</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18415">
                        <a:lnSpc>
                          <a:spcPts val="1530"/>
                        </a:lnSpc>
                      </a:pPr>
                      <a:r>
                        <a:rPr lang="fr-BE" sz="1200" kern="1200" dirty="0" smtClean="0">
                          <a:solidFill>
                            <a:srgbClr val="000018"/>
                          </a:solidFill>
                          <a:effectLst/>
                          <a:latin typeface="Comic Sans MS" panose="030F0702030302020204" pitchFamily="66" charset="0"/>
                          <a:ea typeface="Times-Roman"/>
                          <a:cs typeface="Arial"/>
                        </a:rPr>
                        <a:t>1.Impliquer </a:t>
                      </a:r>
                      <a:r>
                        <a:rPr lang="fr-BE" sz="1200" kern="1200" dirty="0">
                          <a:solidFill>
                            <a:srgbClr val="000018"/>
                          </a:solidFill>
                          <a:effectLst/>
                          <a:latin typeface="Comic Sans MS" panose="030F0702030302020204" pitchFamily="66" charset="0"/>
                          <a:ea typeface="Times-Roman"/>
                          <a:cs typeface="Arial"/>
                        </a:rPr>
                        <a:t>les acteurs </a:t>
                      </a:r>
                      <a:r>
                        <a:rPr lang="fr-BE" sz="1200" kern="1200" dirty="0" err="1">
                          <a:solidFill>
                            <a:srgbClr val="000018"/>
                          </a:solidFill>
                          <a:effectLst/>
                          <a:latin typeface="Comic Sans MS" panose="030F0702030302020204" pitchFamily="66" charset="0"/>
                          <a:ea typeface="Times-Roman"/>
                          <a:cs typeface="Arial"/>
                        </a:rPr>
                        <a:t>PsySoc</a:t>
                      </a:r>
                      <a:r>
                        <a:rPr lang="fr-BE" sz="1200" kern="1200" dirty="0">
                          <a:solidFill>
                            <a:srgbClr val="000018"/>
                          </a:solidFill>
                          <a:effectLst/>
                          <a:latin typeface="Comic Sans MS" panose="030F0702030302020204" pitchFamily="66" charset="0"/>
                          <a:ea typeface="Times-Roman"/>
                          <a:cs typeface="Arial"/>
                        </a:rPr>
                        <a:t> dans la communication des messages</a:t>
                      </a:r>
                      <a:endParaRPr lang="en-US" sz="1200" dirty="0">
                        <a:solidFill>
                          <a:srgbClr val="000018"/>
                        </a:solidFill>
                        <a:effectLst/>
                        <a:latin typeface="Comic Sans MS" panose="030F0702030302020204" pitchFamily="66" charset="0"/>
                        <a:ea typeface="Times New Roman"/>
                      </a:endParaRPr>
                    </a:p>
                    <a:p>
                      <a:pPr marL="18415">
                        <a:lnSpc>
                          <a:spcPts val="1530"/>
                        </a:lnSpc>
                        <a:spcBef>
                          <a:spcPts val="300"/>
                        </a:spcBef>
                        <a:spcAft>
                          <a:spcPts val="300"/>
                        </a:spcAft>
                      </a:pPr>
                      <a:r>
                        <a:rPr lang="fr-BE" sz="1200" kern="1200" dirty="0">
                          <a:solidFill>
                            <a:srgbClr val="000018"/>
                          </a:solidFill>
                          <a:effectLst/>
                          <a:latin typeface="Comic Sans MS" panose="030F0702030302020204" pitchFamily="66" charset="0"/>
                          <a:ea typeface="Times-Roman"/>
                          <a:cs typeface="Arial"/>
                        </a:rPr>
                        <a:t>Impliquer les CO et LH dans la transmission des messages</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r>
                        <a:rPr lang="fr-BE" sz="1200" kern="1200">
                          <a:solidFill>
                            <a:srgbClr val="000018"/>
                          </a:solidFill>
                          <a:effectLst/>
                          <a:latin typeface="Comic Sans MS" panose="030F0702030302020204" pitchFamily="66" charset="0"/>
                          <a:ea typeface="Times-Roman"/>
                          <a:cs typeface="Arial"/>
                        </a:rPr>
                        <a:t>CP PsySoc, AMT, PC, Psy</a:t>
                      </a:r>
                      <a:endParaRPr lang="en-US" sz="120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28391">
                <a:tc vMerge="1">
                  <a:txBody>
                    <a:bodyPr/>
                    <a:lstStyle/>
                    <a:p>
                      <a:endParaRPr lang="en-US"/>
                    </a:p>
                  </a:txBody>
                  <a:tcPr/>
                </a:tc>
                <a:tc vMerge="1">
                  <a:txBody>
                    <a:bodyPr/>
                    <a:lstStyle/>
                    <a:p>
                      <a:endParaRPr lang="en-US"/>
                    </a:p>
                  </a:txBody>
                  <a:tcPr/>
                </a:tc>
                <a:tc>
                  <a:txBody>
                    <a:bodyPr/>
                    <a:lstStyle/>
                    <a:p>
                      <a:pPr marL="18415">
                        <a:lnSpc>
                          <a:spcPts val="1530"/>
                        </a:lnSpc>
                        <a:spcBef>
                          <a:spcPts val="300"/>
                        </a:spcBef>
                        <a:spcAft>
                          <a:spcPts val="300"/>
                        </a:spcAft>
                      </a:pPr>
                      <a:r>
                        <a:rPr lang="fr-BE" sz="1200" kern="1200" dirty="0" smtClean="0">
                          <a:solidFill>
                            <a:srgbClr val="000018"/>
                          </a:solidFill>
                          <a:effectLst/>
                          <a:latin typeface="Comic Sans MS" panose="030F0702030302020204" pitchFamily="66" charset="0"/>
                          <a:ea typeface="Times-Roman"/>
                          <a:cs typeface="Arial"/>
                        </a:rPr>
                        <a:t>2.Appliquer </a:t>
                      </a:r>
                      <a:r>
                        <a:rPr lang="fr-BE" sz="1200" kern="1200" dirty="0">
                          <a:solidFill>
                            <a:srgbClr val="000018"/>
                          </a:solidFill>
                          <a:effectLst/>
                          <a:latin typeface="Comic Sans MS" panose="030F0702030302020204" pitchFamily="66" charset="0"/>
                          <a:ea typeface="Times-Roman"/>
                          <a:cs typeface="Arial"/>
                        </a:rPr>
                        <a:t>les directives publiées</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r>
                        <a:rPr lang="en-US" sz="1200" kern="1200">
                          <a:solidFill>
                            <a:srgbClr val="000018"/>
                          </a:solidFill>
                          <a:effectLst/>
                          <a:latin typeface="Comic Sans MS" panose="030F0702030302020204" pitchFamily="66" charset="0"/>
                          <a:ea typeface="Times-Roman"/>
                          <a:cs typeface="Arial"/>
                        </a:rPr>
                        <a:t>All Pers Def</a:t>
                      </a:r>
                      <a:endParaRPr lang="en-US" sz="120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r>
                        <a:rPr lang="fr-BE" sz="1100" dirty="0" smtClean="0">
                          <a:solidFill>
                            <a:srgbClr val="000018"/>
                          </a:solidFill>
                          <a:latin typeface="Comic Sans MS" panose="030F0702030302020204" pitchFamily="66" charset="0"/>
                        </a:rPr>
                        <a:t>PC</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2"/>
                  </a:ext>
                </a:extLst>
              </a:tr>
              <a:tr h="672720">
                <a:tc vMerge="1">
                  <a:txBody>
                    <a:bodyPr/>
                    <a:lstStyle/>
                    <a:p>
                      <a:endParaRPr lang="en-US"/>
                    </a:p>
                  </a:txBody>
                  <a:tcPr/>
                </a:tc>
                <a:tc vMerge="1">
                  <a:txBody>
                    <a:bodyPr/>
                    <a:lstStyle/>
                    <a:p>
                      <a:endParaRPr lang="en-US"/>
                    </a:p>
                  </a:txBody>
                  <a:tcPr/>
                </a:tc>
                <a:tc>
                  <a:txBody>
                    <a:bodyPr/>
                    <a:lstStyle/>
                    <a:p>
                      <a:pPr marL="18415">
                        <a:lnSpc>
                          <a:spcPts val="1530"/>
                        </a:lnSpc>
                        <a:spcBef>
                          <a:spcPts val="300"/>
                        </a:spcBef>
                        <a:spcAft>
                          <a:spcPts val="300"/>
                        </a:spcAft>
                      </a:pPr>
                      <a:r>
                        <a:rPr lang="fr-BE" sz="1200" kern="1200" dirty="0" smtClean="0">
                          <a:solidFill>
                            <a:srgbClr val="000018"/>
                          </a:solidFill>
                          <a:effectLst/>
                          <a:latin typeface="Comic Sans MS" panose="030F0702030302020204" pitchFamily="66" charset="0"/>
                          <a:ea typeface="Times-Roman"/>
                          <a:cs typeface="Arial"/>
                        </a:rPr>
                        <a:t>3. Impliquer </a:t>
                      </a:r>
                      <a:r>
                        <a:rPr lang="fr-BE" sz="1200" kern="1200" dirty="0">
                          <a:solidFill>
                            <a:srgbClr val="000018"/>
                          </a:solidFill>
                          <a:effectLst/>
                          <a:latin typeface="Comic Sans MS" panose="030F0702030302020204" pitchFamily="66" charset="0"/>
                          <a:ea typeface="Times-Roman"/>
                          <a:cs typeface="Arial"/>
                        </a:rPr>
                        <a:t>les acteurs </a:t>
                      </a:r>
                      <a:r>
                        <a:rPr lang="fr-BE" sz="1200" kern="1200" dirty="0" err="1">
                          <a:solidFill>
                            <a:srgbClr val="000018"/>
                          </a:solidFill>
                          <a:effectLst/>
                          <a:latin typeface="Comic Sans MS" panose="030F0702030302020204" pitchFamily="66" charset="0"/>
                          <a:ea typeface="Times-Roman"/>
                          <a:cs typeface="Arial"/>
                        </a:rPr>
                        <a:t>PsySoc</a:t>
                      </a:r>
                      <a:r>
                        <a:rPr lang="fr-BE" sz="1200" kern="1200" dirty="0">
                          <a:solidFill>
                            <a:srgbClr val="000018"/>
                          </a:solidFill>
                          <a:effectLst/>
                          <a:latin typeface="Comic Sans MS" panose="030F0702030302020204" pitchFamily="66" charset="0"/>
                          <a:ea typeface="Times-Roman"/>
                          <a:cs typeface="Arial"/>
                        </a:rPr>
                        <a:t> locaux dans l’évaluation de la structure de fonctionnement</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r>
                        <a:rPr lang="fr-BE" sz="1200" kern="1200" dirty="0">
                          <a:solidFill>
                            <a:srgbClr val="000018"/>
                          </a:solidFill>
                          <a:effectLst/>
                          <a:latin typeface="Comic Sans MS" panose="030F0702030302020204" pitchFamily="66" charset="0"/>
                          <a:ea typeface="Times-Roman"/>
                          <a:cs typeface="Arial"/>
                        </a:rPr>
                        <a:t>PC, CP </a:t>
                      </a:r>
                      <a:r>
                        <a:rPr lang="fr-BE" sz="1200" kern="1200" dirty="0" err="1">
                          <a:solidFill>
                            <a:srgbClr val="000018"/>
                          </a:solidFill>
                          <a:effectLst/>
                          <a:latin typeface="Comic Sans MS" panose="030F0702030302020204" pitchFamily="66" charset="0"/>
                          <a:ea typeface="Times-Roman"/>
                          <a:cs typeface="Arial"/>
                        </a:rPr>
                        <a:t>PsySoc</a:t>
                      </a:r>
                      <a:r>
                        <a:rPr lang="fr-BE" sz="1200" kern="1200" dirty="0">
                          <a:solidFill>
                            <a:srgbClr val="000018"/>
                          </a:solidFill>
                          <a:effectLst/>
                          <a:latin typeface="Comic Sans MS" panose="030F0702030302020204" pitchFamily="66" charset="0"/>
                          <a:ea typeface="Times-Roman"/>
                          <a:cs typeface="Arial"/>
                        </a:rPr>
                        <a:t>, autres acteurs </a:t>
                      </a:r>
                      <a:r>
                        <a:rPr lang="fr-BE" sz="1200" kern="1200" dirty="0" err="1">
                          <a:solidFill>
                            <a:srgbClr val="000018"/>
                          </a:solidFill>
                          <a:effectLst/>
                          <a:latin typeface="Comic Sans MS" panose="030F0702030302020204" pitchFamily="66" charset="0"/>
                          <a:ea typeface="Times-Roman"/>
                          <a:cs typeface="Arial"/>
                        </a:rPr>
                        <a:t>PsySoc</a:t>
                      </a:r>
                      <a:r>
                        <a:rPr lang="fr-BE" sz="1200" kern="1200" dirty="0">
                          <a:solidFill>
                            <a:srgbClr val="000018"/>
                          </a:solidFill>
                          <a:effectLst/>
                          <a:latin typeface="Comic Sans MS" panose="030F0702030302020204" pitchFamily="66" charset="0"/>
                          <a:ea typeface="Times-Roman"/>
                          <a:cs typeface="Arial"/>
                        </a:rPr>
                        <a:t> + AMT</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r>
                        <a:rPr lang="fr-BE" sz="1100" dirty="0" smtClean="0">
                          <a:solidFill>
                            <a:srgbClr val="000018"/>
                          </a:solidFill>
                          <a:latin typeface="Comic Sans MS" panose="030F0702030302020204" pitchFamily="66" charset="0"/>
                        </a:rPr>
                        <a:t>PC</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3"/>
                  </a:ext>
                </a:extLst>
              </a:tr>
              <a:tr h="551416">
                <a:tc vMerge="1">
                  <a:txBody>
                    <a:bodyPr/>
                    <a:lstStyle/>
                    <a:p>
                      <a:endParaRPr lang="en-US"/>
                    </a:p>
                  </a:txBody>
                  <a:tcPr/>
                </a:tc>
                <a:tc vMerge="1">
                  <a:txBody>
                    <a:bodyPr/>
                    <a:lstStyle/>
                    <a:p>
                      <a:endParaRPr lang="en-US"/>
                    </a:p>
                  </a:txBody>
                  <a:tcPr/>
                </a:tc>
                <a:tc>
                  <a:txBody>
                    <a:bodyPr/>
                    <a:lstStyle/>
                    <a:p>
                      <a:pPr marL="18415">
                        <a:lnSpc>
                          <a:spcPts val="1530"/>
                        </a:lnSpc>
                      </a:pPr>
                      <a:endParaRPr lang="en-US" sz="1200" dirty="0">
                        <a:solidFill>
                          <a:srgbClr val="FF0000"/>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endParaRPr lang="en-US" sz="1200" dirty="0">
                        <a:solidFill>
                          <a:srgbClr val="FF0000"/>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4"/>
                  </a:ext>
                </a:extLst>
              </a:tr>
              <a:tr h="576064">
                <a:tc vMerge="1">
                  <a:txBody>
                    <a:bodyPr/>
                    <a:lstStyle/>
                    <a:p>
                      <a:endParaRPr lang="en-US"/>
                    </a:p>
                  </a:txBody>
                  <a:tcPr/>
                </a:tc>
                <a:tc vMerge="1">
                  <a:txBody>
                    <a:bodyPr/>
                    <a:lstStyle/>
                    <a:p>
                      <a:endParaRPr lang="en-US"/>
                    </a:p>
                  </a:txBody>
                  <a:tcPr/>
                </a:tc>
                <a:tc>
                  <a:txBody>
                    <a:bodyPr/>
                    <a:lstStyle/>
                    <a:p>
                      <a:pPr algn="just">
                        <a:spcAft>
                          <a:spcPts val="300"/>
                        </a:spcAft>
                      </a:pPr>
                      <a:endParaRPr lang="en-US" sz="1100" dirty="0">
                        <a:solidFill>
                          <a:srgbClr val="000018"/>
                        </a:solidFill>
                        <a:effectLst/>
                        <a:latin typeface="Comic Sans MS" panose="030F0702030302020204" pitchFamily="66" charset="0"/>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21590">
                        <a:spcBef>
                          <a:spcPts val="300"/>
                        </a:spcBef>
                        <a:spcAft>
                          <a:spcPts val="300"/>
                        </a:spcAft>
                      </a:pP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fld id="{F70BA58C-91E4-4A29-9FFB-32551D5170CB}" type="slidenum">
              <a:rPr lang="en-US" smtClean="0"/>
              <a:pPr/>
              <a:t>12</a:t>
            </a:fld>
            <a:endParaRPr lang="en-US"/>
          </a:p>
        </p:txBody>
      </p:sp>
    </p:spTree>
    <p:extLst>
      <p:ext uri="{BB962C8B-B14F-4D97-AF65-F5344CB8AC3E}">
        <p14:creationId xmlns:p14="http://schemas.microsoft.com/office/powerpoint/2010/main" val="16093889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1005073029"/>
              </p:ext>
            </p:extLst>
          </p:nvPr>
        </p:nvGraphicFramePr>
        <p:xfrm>
          <a:off x="179388" y="465476"/>
          <a:ext cx="8748712" cy="5480373"/>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0512">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17-MR-02-Sécurité des machines-outils de travail de métal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Identification des machines-outils pour travail</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du métal</a:t>
                      </a:r>
                    </a:p>
                    <a:p>
                      <a:pPr marL="0" marR="0" lvl="0" indent="0" algn="l" defTabSz="914400" rtl="0" eaLnBrk="1" fontAlgn="b" latinLnBrk="0" hangingPunct="1">
                        <a:lnSpc>
                          <a:spcPct val="100000"/>
                        </a:lnSpc>
                        <a:spcBef>
                          <a:spcPct val="0"/>
                        </a:spcBef>
                        <a:spcAft>
                          <a:spcPct val="0"/>
                        </a:spcAft>
                        <a:buClrTx/>
                        <a:buSzTx/>
                        <a:buFontTx/>
                        <a:buNone/>
                        <a:tabLst/>
                      </a:pPr>
                      <a:r>
                        <a:rPr lang="en-US" sz="1200" b="0" i="0" u="none" strike="noStrike" kern="1200" baseline="0" dirty="0" smtClean="0">
                          <a:solidFill>
                            <a:srgbClr val="000018"/>
                          </a:solidFill>
                          <a:latin typeface="Comic Sans MS" panose="030F0702030302020204" pitchFamily="66" charset="0"/>
                          <a:ea typeface="+mn-ea"/>
                          <a:cs typeface="+mn-cs"/>
                        </a:rPr>
                        <a:t>Evaluation des non-</a:t>
                      </a:r>
                      <a:r>
                        <a:rPr lang="en-US" sz="1200" b="0" i="0" u="none" strike="noStrike" kern="1200" baseline="0" dirty="0" err="1" smtClean="0">
                          <a:solidFill>
                            <a:srgbClr val="000018"/>
                          </a:solidFill>
                          <a:latin typeface="Comic Sans MS" panose="030F0702030302020204" pitchFamily="66" charset="0"/>
                          <a:ea typeface="+mn-ea"/>
                          <a:cs typeface="+mn-cs"/>
                        </a:rPr>
                        <a:t>conformités</a:t>
                      </a:r>
                      <a:endParaRPr lang="en-US"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en-US" sz="1200" b="0" i="0" u="none" strike="noStrike" kern="1200" baseline="0" dirty="0" smtClean="0">
                          <a:solidFill>
                            <a:srgbClr val="000018"/>
                          </a:solidFill>
                          <a:latin typeface="Comic Sans MS" panose="030F0702030302020204" pitchFamily="66" charset="0"/>
                          <a:ea typeface="+mn-ea"/>
                          <a:cs typeface="+mn-cs"/>
                        </a:rPr>
                        <a:t>Actions correctives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Inventorier les machines-outils pour travail du métal par les unités selon les directives du </a:t>
                      </a:r>
                      <a:r>
                        <a:rPr lang="fr-BE" sz="1100" b="0" i="0" u="none" strike="noStrike" kern="1200" baseline="0" dirty="0" err="1" smtClean="0">
                          <a:solidFill>
                            <a:srgbClr val="000018"/>
                          </a:solidFill>
                          <a:latin typeface="Comic Sans MS" panose="030F0702030302020204" pitchFamily="66" charset="0"/>
                          <a:ea typeface="+mn-ea"/>
                          <a:cs typeface="+mn-cs"/>
                        </a:rPr>
                        <a:t>Gest</a:t>
                      </a:r>
                      <a:r>
                        <a:rPr lang="fr-BE" sz="1100" b="0" i="0" u="none" strike="noStrike" kern="1200" baseline="0" dirty="0" smtClean="0">
                          <a:solidFill>
                            <a:srgbClr val="000018"/>
                          </a:solidFill>
                          <a:latin typeface="Comic Sans MS" panose="030F0702030302020204" pitchFamily="66" charset="0"/>
                          <a:ea typeface="+mn-ea"/>
                          <a:cs typeface="+mn-cs"/>
                        </a:rPr>
                        <a:t> Mat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S4/magasinier sur base de l’inventaire de base du </a:t>
                      </a:r>
                      <a:r>
                        <a:rPr kumimoji="0" lang="fr-BE" sz="1200" b="0" i="0" u="none" strike="noStrike" cap="none" normalizeH="0" baseline="0" dirty="0" err="1" smtClean="0">
                          <a:ln>
                            <a:noFill/>
                          </a:ln>
                          <a:solidFill>
                            <a:srgbClr val="000018"/>
                          </a:solidFill>
                          <a:effectLst/>
                          <a:latin typeface="Comic Sans MS" pitchFamily="66" charset="0"/>
                        </a:rPr>
                        <a:t>Gest</a:t>
                      </a:r>
                      <a:r>
                        <a:rPr kumimoji="0" lang="fr-BE" sz="1200" b="0" i="0" u="none" strike="noStrike" cap="none" normalizeH="0" baseline="0" dirty="0" smtClean="0">
                          <a:ln>
                            <a:noFill/>
                          </a:ln>
                          <a:solidFill>
                            <a:srgbClr val="000018"/>
                          </a:solidFill>
                          <a:effectLst/>
                          <a:latin typeface="Comic Sans MS" pitchFamily="66" charset="0"/>
                        </a:rPr>
                        <a:t> Mat(généré via Q&amp;R-</a:t>
                      </a:r>
                      <a:r>
                        <a:rPr kumimoji="0" lang="fr-BE" sz="1200" b="0" i="0" u="none" strike="noStrike" cap="none" normalizeH="0" baseline="0" dirty="0" err="1" smtClean="0">
                          <a:ln>
                            <a:noFill/>
                          </a:ln>
                          <a:solidFill>
                            <a:srgbClr val="000018"/>
                          </a:solidFill>
                          <a:effectLst/>
                          <a:latin typeface="Comic Sans MS" pitchFamily="66" charset="0"/>
                        </a:rPr>
                        <a:t>tools</a:t>
                      </a:r>
                      <a:r>
                        <a:rPr kumimoji="0" lang="fr-BE" sz="1200" b="0" i="0" u="none" strike="noStrike" cap="none" normalizeH="0" baseline="0" dirty="0" smtClean="0">
                          <a:ln>
                            <a:noFill/>
                          </a:ln>
                          <a:solidFill>
                            <a:srgbClr val="000018"/>
                          </a:solidFill>
                          <a:effectLst/>
                          <a:latin typeface="Comic Sans MS" pitchFamily="66" charset="0"/>
                        </a:rPr>
                        <a:t> ILIAS)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Etablir et mettre à disposition les rapports de mise en service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Conseillers en prévention</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2"/>
                  </a:ext>
                </a:extLst>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Effectuer les analyses de risques éventuelles et évaluer les facteurs environnementaux</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Conseillers en prévention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3"/>
                  </a:ext>
                </a:extLst>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Formuler un avis concernant la conformité des machines et effectuer les actions conformément aux réglementations en vigueur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Conseillers en prévention, SIPPT-MR</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4"/>
                  </a:ext>
                </a:extLst>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Garantir le suivi des non-conformités constatées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err="1" smtClean="0">
                          <a:ln>
                            <a:noFill/>
                          </a:ln>
                          <a:solidFill>
                            <a:srgbClr val="000018"/>
                          </a:solidFill>
                          <a:effectLst/>
                          <a:latin typeface="Comic Sans MS" pitchFamily="66" charset="0"/>
                        </a:rPr>
                        <a:t>Comdt</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conseillers en prévention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13</a:t>
            </a:fld>
            <a:endParaRPr lang="en-US"/>
          </a:p>
        </p:txBody>
      </p:sp>
    </p:spTree>
    <p:extLst>
      <p:ext uri="{BB962C8B-B14F-4D97-AF65-F5344CB8AC3E}">
        <p14:creationId xmlns:p14="http://schemas.microsoft.com/office/powerpoint/2010/main" val="5110436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8402125"/>
              </p:ext>
            </p:extLst>
          </p:nvPr>
        </p:nvGraphicFramePr>
        <p:xfrm>
          <a:off x="179388" y="465476"/>
          <a:ext cx="8748712" cy="5673580"/>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203383">
                <a:tc row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14-O&amp;T-01 – Prévention des accidents de sport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Réduire de 25% les accidents de sport à l’horizon 2018.</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smtClean="0">
                          <a:solidFill>
                            <a:srgbClr val="000018"/>
                          </a:solidFill>
                          <a:effectLst/>
                          <a:latin typeface="Comic Sans MS"/>
                          <a:ea typeface="Times New Roman"/>
                        </a:rPr>
                        <a:t>1. Appliquer les </a:t>
                      </a:r>
                      <a:r>
                        <a:rPr lang="fr-BE" sz="1200" b="0" dirty="0">
                          <a:solidFill>
                            <a:srgbClr val="000018"/>
                          </a:solidFill>
                          <a:effectLst/>
                          <a:latin typeface="Comic Sans MS"/>
                          <a:ea typeface="Times New Roman"/>
                        </a:rPr>
                        <a:t>AR </a:t>
                      </a:r>
                      <a:r>
                        <a:rPr lang="fr-BE" sz="1200" b="0" dirty="0" smtClean="0">
                          <a:solidFill>
                            <a:srgbClr val="000018"/>
                          </a:solidFill>
                          <a:effectLst/>
                          <a:latin typeface="Comic Sans MS"/>
                          <a:ea typeface="Times New Roman"/>
                        </a:rPr>
                        <a:t>au </a:t>
                      </a:r>
                      <a:r>
                        <a:rPr lang="fr-BE" sz="1200" b="0" dirty="0" err="1">
                          <a:solidFill>
                            <a:srgbClr val="000018"/>
                          </a:solidFill>
                          <a:effectLst/>
                          <a:latin typeface="Comic Sans MS"/>
                          <a:ea typeface="Times New Roman"/>
                        </a:rPr>
                        <a:t>Niv</a:t>
                      </a:r>
                      <a:r>
                        <a:rPr lang="fr-BE" sz="1200" b="0" dirty="0">
                          <a:solidFill>
                            <a:srgbClr val="000018"/>
                          </a:solidFill>
                          <a:effectLst/>
                          <a:latin typeface="Comic Sans MS"/>
                          <a:ea typeface="Times New Roman"/>
                        </a:rPr>
                        <a:t> local dès l’approbation de l’AR générique ; accès permanent à la Doc</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a:solidFill>
                            <a:srgbClr val="000018"/>
                          </a:solidFill>
                          <a:effectLst/>
                          <a:latin typeface="Comic Sans MS"/>
                          <a:ea typeface="Times New Roman"/>
                        </a:rPr>
                        <a:t>“Sharing” via Intranet (N+F)</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4">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Sec Sport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4">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160240">
                <a:tc vMerge="1">
                  <a:txBody>
                    <a:bodyPr/>
                    <a:lstStyle/>
                    <a:p>
                      <a:endParaRPr lang="en-US"/>
                    </a:p>
                  </a:txBody>
                  <a:tcPr/>
                </a:tc>
                <a:tc vMerge="1">
                  <a:txBody>
                    <a:bodyPr/>
                    <a:lstStyle/>
                    <a:p>
                      <a:endParaRPr lang="en-US"/>
                    </a:p>
                  </a:txBody>
                  <a:tcPr/>
                </a:tc>
                <a:tc>
                  <a:txBody>
                    <a:bodyPr/>
                    <a:lstStyle/>
                    <a:p>
                      <a:pPr>
                        <a:spcAft>
                          <a:spcPts val="0"/>
                        </a:spcAft>
                      </a:pPr>
                      <a:r>
                        <a:rPr lang="fr-BE" sz="1200" b="0" dirty="0" smtClean="0">
                          <a:solidFill>
                            <a:srgbClr val="000018"/>
                          </a:solidFill>
                          <a:effectLst/>
                          <a:latin typeface="Comic Sans MS"/>
                          <a:ea typeface="Times New Roman"/>
                        </a:rPr>
                        <a:t>2.Communication de </a:t>
                      </a:r>
                      <a:r>
                        <a:rPr lang="fr-BE" sz="1200" b="0" dirty="0">
                          <a:solidFill>
                            <a:srgbClr val="000018"/>
                          </a:solidFill>
                          <a:effectLst/>
                          <a:latin typeface="Comic Sans MS"/>
                          <a:ea typeface="Times New Roman"/>
                        </a:rPr>
                        <a:t>la SPS “Sécurité pendant les activités sportives” et des mesures de prévention visant à limiter les accidents de sport pendant les recyclages du Pers PT&amp;S et pendant les réunions du Sport (Pers, Infra, Mat, …)</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a:solidFill>
                            <a:srgbClr val="000018"/>
                          </a:solidFill>
                          <a:effectLst/>
                          <a:latin typeface="Comic Sans MS"/>
                          <a:ea typeface="Times New Roman"/>
                        </a:rPr>
                        <a:t>IRMEP</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936104">
                <a:tc vMerge="1">
                  <a:txBody>
                    <a:bodyPr/>
                    <a:lstStyle/>
                    <a:p>
                      <a:endParaRPr lang="en-US"/>
                    </a:p>
                  </a:txBody>
                  <a:tcPr/>
                </a:tc>
                <a:tc vMerge="1">
                  <a:txBody>
                    <a:bodyPr/>
                    <a:lstStyle/>
                    <a:p>
                      <a:endParaRPr lang="en-US"/>
                    </a:p>
                  </a:txBody>
                  <a:tcPr/>
                </a:tc>
                <a:tc>
                  <a:txBody>
                    <a:bodyPr/>
                    <a:lstStyle/>
                    <a:p>
                      <a:pPr>
                        <a:spcAft>
                          <a:spcPts val="0"/>
                        </a:spcAft>
                      </a:pPr>
                      <a:r>
                        <a:rPr lang="fr-BE" sz="1200" b="0" dirty="0" smtClean="0">
                          <a:solidFill>
                            <a:srgbClr val="000018"/>
                          </a:solidFill>
                          <a:effectLst/>
                          <a:latin typeface="Comic Sans MS"/>
                          <a:ea typeface="Times New Roman"/>
                        </a:rPr>
                        <a:t>3. Exécution </a:t>
                      </a:r>
                      <a:r>
                        <a:rPr lang="fr-BE" sz="1200" b="0" dirty="0">
                          <a:solidFill>
                            <a:srgbClr val="000018"/>
                          </a:solidFill>
                          <a:effectLst/>
                          <a:latin typeface="Comic Sans MS"/>
                          <a:ea typeface="Times New Roman"/>
                        </a:rPr>
                        <a:t>du plan de prévention « mort subite »</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a:solidFill>
                            <a:srgbClr val="000018"/>
                          </a:solidFill>
                          <a:effectLst/>
                          <a:latin typeface="Comic Sans MS"/>
                          <a:ea typeface="Times New Roman"/>
                        </a:rPr>
                        <a:t>Screening Med Sport, AMT, </a:t>
                      </a:r>
                      <a:r>
                        <a:rPr lang="fr-BE" sz="1200" b="0" dirty="0" err="1">
                          <a:solidFill>
                            <a:srgbClr val="000018"/>
                          </a:solidFill>
                          <a:effectLst/>
                          <a:latin typeface="Comic Sans MS"/>
                          <a:ea typeface="Times New Roman"/>
                        </a:rPr>
                        <a:t>Sp</a:t>
                      </a:r>
                      <a:r>
                        <a:rPr lang="fr-BE" sz="1200" b="0" dirty="0">
                          <a:solidFill>
                            <a:srgbClr val="000018"/>
                          </a:solidFill>
                          <a:effectLst/>
                          <a:latin typeface="Comic Sans MS"/>
                          <a:ea typeface="Times New Roman"/>
                        </a:rPr>
                        <a:t> Med, </a:t>
                      </a:r>
                      <a:r>
                        <a:rPr lang="fr-BE" sz="1200" b="0" dirty="0" err="1">
                          <a:solidFill>
                            <a:srgbClr val="000018"/>
                          </a:solidFill>
                          <a:effectLst/>
                          <a:latin typeface="Comic Sans MS"/>
                          <a:ea typeface="Times New Roman"/>
                        </a:rPr>
                        <a:t>Org</a:t>
                      </a:r>
                      <a:r>
                        <a:rPr lang="fr-BE" sz="1200" b="0" dirty="0">
                          <a:solidFill>
                            <a:srgbClr val="000018"/>
                          </a:solidFill>
                          <a:effectLst/>
                          <a:latin typeface="Comic Sans MS"/>
                          <a:ea typeface="Times New Roman"/>
                        </a:rPr>
                        <a:t> des activités sportives, DAE, moyens d’</a:t>
                      </a:r>
                      <a:r>
                        <a:rPr lang="fr-BE" sz="1200" b="0" dirty="0" err="1">
                          <a:solidFill>
                            <a:srgbClr val="000018"/>
                          </a:solidFill>
                          <a:effectLst/>
                          <a:latin typeface="Comic Sans MS"/>
                          <a:ea typeface="Times New Roman"/>
                        </a:rPr>
                        <a:t>Evac</a:t>
                      </a:r>
                      <a:r>
                        <a:rPr lang="fr-BE" sz="1200" b="0" dirty="0">
                          <a:solidFill>
                            <a:srgbClr val="000018"/>
                          </a:solidFill>
                          <a:effectLst/>
                          <a:latin typeface="Comic Sans MS"/>
                          <a:ea typeface="Times New Roman"/>
                        </a:rPr>
                        <a:t> Med, …</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544322">
                <a:tc vMerge="1">
                  <a:txBody>
                    <a:bodyPr/>
                    <a:lstStyle/>
                    <a:p>
                      <a:endParaRPr lang="en-US"/>
                    </a:p>
                  </a:txBody>
                  <a:tcPr/>
                </a:tc>
                <a:tc vMerge="1">
                  <a:txBody>
                    <a:bodyPr/>
                    <a:lstStyle/>
                    <a:p>
                      <a:endParaRPr lang="en-US"/>
                    </a:p>
                  </a:txBody>
                  <a:tcPr/>
                </a:tc>
                <a:tc>
                  <a:txBody>
                    <a:bodyPr/>
                    <a:lstStyle/>
                    <a:p>
                      <a:pPr>
                        <a:spcAft>
                          <a:spcPts val="0"/>
                        </a:spcAft>
                      </a:pPr>
                      <a:r>
                        <a:rPr lang="fr-BE" sz="1200" b="0" dirty="0" smtClean="0">
                          <a:solidFill>
                            <a:srgbClr val="000018"/>
                          </a:solidFill>
                          <a:effectLst/>
                          <a:latin typeface="Comic Sans MS"/>
                          <a:ea typeface="Times New Roman"/>
                        </a:rPr>
                        <a:t>4.Optimalisation </a:t>
                      </a:r>
                      <a:r>
                        <a:rPr lang="fr-BE" sz="1200" b="0" dirty="0">
                          <a:solidFill>
                            <a:srgbClr val="000018"/>
                          </a:solidFill>
                          <a:effectLst/>
                          <a:latin typeface="Comic Sans MS"/>
                          <a:ea typeface="Times New Roman"/>
                        </a:rPr>
                        <a:t>de l’accompagnement médico-sportif</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err="1">
                          <a:solidFill>
                            <a:srgbClr val="000018"/>
                          </a:solidFill>
                          <a:effectLst/>
                          <a:latin typeface="Comic Sans MS"/>
                          <a:ea typeface="Times New Roman"/>
                        </a:rPr>
                        <a:t>MeNuFit</a:t>
                      </a:r>
                      <a:r>
                        <a:rPr lang="fr-BE" sz="1200" b="0" dirty="0">
                          <a:solidFill>
                            <a:srgbClr val="000018"/>
                          </a:solidFill>
                          <a:effectLst/>
                          <a:latin typeface="Comic Sans MS"/>
                          <a:ea typeface="Times New Roman"/>
                        </a:rPr>
                        <a:t>, AMT, MC, PTI …</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14</a:t>
            </a:fld>
            <a:endParaRPr lang="en-US"/>
          </a:p>
        </p:txBody>
      </p:sp>
    </p:spTree>
    <p:extLst>
      <p:ext uri="{BB962C8B-B14F-4D97-AF65-F5344CB8AC3E}">
        <p14:creationId xmlns:p14="http://schemas.microsoft.com/office/powerpoint/2010/main" val="9579125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Rectangle 2"/>
          <p:cNvSpPr>
            <a:spLocks noGrp="1" noChangeArrowheads="1"/>
          </p:cNvSpPr>
          <p:nvPr>
            <p:ph type="ctrTitle"/>
          </p:nvPr>
        </p:nvSpPr>
        <p:spPr>
          <a:xfrm>
            <a:off x="457200" y="2176463"/>
            <a:ext cx="8229600" cy="1828800"/>
          </a:xfrm>
        </p:spPr>
        <p:txBody>
          <a:bodyPr/>
          <a:lstStyle/>
          <a:p>
            <a:pPr eaLnBrk="1" hangingPunct="1">
              <a:defRPr/>
            </a:pPr>
            <a:r>
              <a:rPr lang="fr-BE" u="sng" dirty="0" smtClean="0">
                <a:solidFill>
                  <a:srgbClr val="000018"/>
                </a:solidFill>
                <a:latin typeface="Comic Sans MS" pitchFamily="66" charset="0"/>
              </a:rPr>
              <a:t>Plan Local de Prévention</a:t>
            </a: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dirty="0" smtClean="0">
                <a:solidFill>
                  <a:srgbClr val="000018"/>
                </a:solidFill>
                <a:latin typeface="Comic Sans MS" pitchFamily="66" charset="0"/>
              </a:rPr>
              <a:t>Volet B</a:t>
            </a:r>
            <a:endParaRPr lang="en-US" sz="4400" u="sng" dirty="0" smtClean="0">
              <a:solidFill>
                <a:srgbClr val="000018"/>
              </a:solidFill>
              <a:latin typeface="Comic Sans MS" pitchFamily="66"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ext uri="{D42A27DB-BD31-4B8C-83A1-F6EECF244321}">
                <p14:modId xmlns:p14="http://schemas.microsoft.com/office/powerpoint/2010/main" val="2349198009"/>
              </p:ext>
            </p:extLst>
          </p:nvPr>
        </p:nvGraphicFramePr>
        <p:xfrm>
          <a:off x="323850" y="260350"/>
          <a:ext cx="8589963" cy="5600195"/>
        </p:xfrm>
        <a:graphic>
          <a:graphicData uri="http://schemas.openxmlformats.org/drawingml/2006/table">
            <a:tbl>
              <a:tblPr/>
              <a:tblGrid>
                <a:gridCol w="2082800">
                  <a:extLst>
                    <a:ext uri="{9D8B030D-6E8A-4147-A177-3AD203B41FA5}">
                      <a16:colId xmlns:a16="http://schemas.microsoft.com/office/drawing/2014/main" val="20000"/>
                    </a:ext>
                  </a:extLst>
                </a:gridCol>
                <a:gridCol w="1373262">
                  <a:extLst>
                    <a:ext uri="{9D8B030D-6E8A-4147-A177-3AD203B41FA5}">
                      <a16:colId xmlns:a16="http://schemas.microsoft.com/office/drawing/2014/main" val="20001"/>
                    </a:ext>
                  </a:extLst>
                </a:gridCol>
                <a:gridCol w="1944613">
                  <a:extLst>
                    <a:ext uri="{9D8B030D-6E8A-4147-A177-3AD203B41FA5}">
                      <a16:colId xmlns:a16="http://schemas.microsoft.com/office/drawing/2014/main" val="20002"/>
                    </a:ext>
                  </a:extLst>
                </a:gridCol>
                <a:gridCol w="1439863">
                  <a:extLst>
                    <a:ext uri="{9D8B030D-6E8A-4147-A177-3AD203B41FA5}">
                      <a16:colId xmlns:a16="http://schemas.microsoft.com/office/drawing/2014/main" val="20003"/>
                    </a:ext>
                  </a:extLst>
                </a:gridCol>
                <a:gridCol w="1262062">
                  <a:extLst>
                    <a:ext uri="{9D8B030D-6E8A-4147-A177-3AD203B41FA5}">
                      <a16:colId xmlns:a16="http://schemas.microsoft.com/office/drawing/2014/main" val="20004"/>
                    </a:ext>
                  </a:extLst>
                </a:gridCol>
                <a:gridCol w="487363">
                  <a:extLst>
                    <a:ext uri="{9D8B030D-6E8A-4147-A177-3AD203B41FA5}">
                      <a16:colId xmlns:a16="http://schemas.microsoft.com/office/drawing/2014/main" val="20005"/>
                    </a:ext>
                  </a:extLst>
                </a:gridCol>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Campagne d’affichage</a:t>
                      </a: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Information des </a:t>
                      </a:r>
                      <a:r>
                        <a:rPr kumimoji="0" lang="en-US" sz="1200" b="0" i="0" u="none" strike="noStrike" cap="none" normalizeH="0" baseline="0" dirty="0" err="1" smtClean="0">
                          <a:ln>
                            <a:noFill/>
                          </a:ln>
                          <a:solidFill>
                            <a:srgbClr val="000018"/>
                          </a:solidFill>
                          <a:effectLst/>
                          <a:latin typeface="Comic Sans MS" pitchFamily="66" charset="0"/>
                        </a:rPr>
                        <a:t>travailleurs</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Renouvellement</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périodique</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03 </a:t>
                      </a:r>
                      <a:r>
                        <a:rPr kumimoji="0" lang="en-US" sz="1200" b="0" i="0" u="none" strike="noStrike" cap="none" normalizeH="0" baseline="0" dirty="0" err="1" smtClean="0">
                          <a:ln>
                            <a:noFill/>
                          </a:ln>
                          <a:solidFill>
                            <a:srgbClr val="000018"/>
                          </a:solidFill>
                          <a:effectLst/>
                          <a:latin typeface="Comic Sans MS" pitchFamily="66" charset="0"/>
                          <a:cs typeface="Arial" charset="0"/>
                        </a:rPr>
                        <a:t>panneaux</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d’affichage</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Ass </a:t>
                      </a:r>
                      <a:r>
                        <a:rPr kumimoji="0" lang="en-US" sz="1200" b="0" i="0" u="none" strike="noStrike" cap="none" normalizeH="0" baseline="0" dirty="0" err="1" smtClean="0">
                          <a:ln>
                            <a:noFill/>
                          </a:ln>
                          <a:solidFill>
                            <a:srgbClr val="000018"/>
                          </a:solidFill>
                          <a:effectLst/>
                          <a:latin typeface="Comic Sans MS" pitchFamily="66" charset="0"/>
                          <a:cs typeface="Arial" charset="0"/>
                        </a:rPr>
                        <a:t>Prev</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58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Visite annuelle des lieux de travail </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Conformément aux prescrits légaux, chaque lieu de travail doit faire l’objet d’une visite annuelle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rPr>
                        <a:t>F54  - Le 11 Jun 19</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rPr>
                        <a:t>F44 – Le 12 </a:t>
                      </a:r>
                      <a:r>
                        <a:rPr kumimoji="0" lang="fr-BE" sz="1200" b="0" i="0" u="none" strike="noStrike" cap="none" normalizeH="0" baseline="0" dirty="0" err="1" smtClean="0">
                          <a:ln>
                            <a:noFill/>
                          </a:ln>
                          <a:solidFill>
                            <a:srgbClr val="000018"/>
                          </a:solidFill>
                          <a:effectLst/>
                          <a:latin typeface="Comic Sans MS" pitchFamily="66" charset="0"/>
                        </a:rPr>
                        <a:t>Feb</a:t>
                      </a:r>
                      <a:r>
                        <a:rPr kumimoji="0" lang="fr-BE" sz="1200" b="0" i="0" u="none" strike="noStrike" cap="none" normalizeH="0" baseline="0" dirty="0" smtClean="0">
                          <a:ln>
                            <a:noFill/>
                          </a:ln>
                          <a:solidFill>
                            <a:srgbClr val="000018"/>
                          </a:solidFill>
                          <a:effectLst/>
                          <a:latin typeface="Comic Sans MS" pitchFamily="66" charset="0"/>
                        </a:rPr>
                        <a:t> 19</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Rapports en cours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Rapport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Comd</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Sqn</a:t>
                      </a:r>
                      <a:r>
                        <a:rPr kumimoji="0" lang="fr-BE" sz="1200" b="0" i="0" u="none" strike="noStrike" cap="none" normalizeH="0" baseline="0" dirty="0" smtClean="0">
                          <a:ln>
                            <a:noFill/>
                          </a:ln>
                          <a:solidFill>
                            <a:srgbClr val="000018"/>
                          </a:solidFill>
                          <a:effectLst/>
                          <a:latin typeface="Comic Sans MS" pitchFamily="66" charset="0"/>
                        </a:rPr>
                        <a:t> </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CCB, SLPPT, </a:t>
                      </a:r>
                      <a:r>
                        <a:rPr kumimoji="0" lang="fr-BE" sz="1200" b="0" i="0" u="none" strike="noStrike" cap="none" normalizeH="0" baseline="0" dirty="0" err="1" smtClean="0">
                          <a:ln>
                            <a:noFill/>
                          </a:ln>
                          <a:solidFill>
                            <a:srgbClr val="000018"/>
                          </a:solidFill>
                          <a:effectLst/>
                          <a:latin typeface="Comic Sans MS" pitchFamily="66" charset="0"/>
                        </a:rPr>
                        <a:t>Cel</a:t>
                      </a:r>
                      <a:r>
                        <a:rPr kumimoji="0" lang="fr-BE" sz="1200" b="0" i="0" u="none" strike="noStrike" cap="none" normalizeH="0" baseline="0" dirty="0" smtClean="0">
                          <a:ln>
                            <a:noFill/>
                          </a:ln>
                          <a:solidFill>
                            <a:srgbClr val="000018"/>
                          </a:solidFill>
                          <a:effectLst/>
                          <a:latin typeface="Comic Sans MS" pitchFamily="66" charset="0"/>
                        </a:rPr>
                        <a:t> AMT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38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Suivi de la réalisation des contrôles réglementaires par un Service Externe de Contrôle Technique (SECT)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rPr>
                        <a:t>Veiller</a:t>
                      </a:r>
                      <a:r>
                        <a:rPr kumimoji="0" lang="en-US" sz="1200" b="0" i="0" u="none" strike="noStrike" cap="none" normalizeH="0" baseline="0" dirty="0" smtClean="0">
                          <a:ln>
                            <a:noFill/>
                          </a:ln>
                          <a:solidFill>
                            <a:srgbClr val="000018"/>
                          </a:solidFill>
                          <a:effectLst/>
                          <a:latin typeface="Comic Sans MS" pitchFamily="66" charset="0"/>
                        </a:rPr>
                        <a:t> à </a:t>
                      </a:r>
                      <a:r>
                        <a:rPr kumimoji="0" lang="en-US" sz="1200" b="0" i="0" u="none" strike="noStrike" cap="none" normalizeH="0" baseline="0" dirty="0" err="1" smtClean="0">
                          <a:ln>
                            <a:noFill/>
                          </a:ln>
                          <a:solidFill>
                            <a:srgbClr val="000018"/>
                          </a:solidFill>
                          <a:effectLst/>
                          <a:latin typeface="Comic Sans MS" pitchFamily="66" charset="0"/>
                        </a:rPr>
                        <a:t>garantir</a:t>
                      </a:r>
                      <a:r>
                        <a:rPr kumimoji="0" lang="en-US" sz="1200" b="0" i="0" u="none" strike="noStrike" cap="none" normalizeH="0" baseline="0" dirty="0" smtClean="0">
                          <a:ln>
                            <a:noFill/>
                          </a:ln>
                          <a:solidFill>
                            <a:srgbClr val="000018"/>
                          </a:solidFill>
                          <a:effectLst/>
                          <a:latin typeface="Comic Sans MS" pitchFamily="66" charset="0"/>
                        </a:rPr>
                        <a:t> le </a:t>
                      </a:r>
                      <a:r>
                        <a:rPr kumimoji="0" lang="en-US" sz="1200" b="0" i="0" u="none" strike="noStrike" cap="none" normalizeH="0" baseline="0" dirty="0" err="1" smtClean="0">
                          <a:ln>
                            <a:noFill/>
                          </a:ln>
                          <a:solidFill>
                            <a:srgbClr val="000018"/>
                          </a:solidFill>
                          <a:effectLst/>
                          <a:latin typeface="Comic Sans MS" pitchFamily="66" charset="0"/>
                        </a:rPr>
                        <a:t>contrôle</a:t>
                      </a:r>
                      <a:r>
                        <a:rPr kumimoji="0" lang="en-US" sz="1200" b="0" i="0" u="none" strike="noStrike" cap="none" normalizeH="0" baseline="0" dirty="0" smtClean="0">
                          <a:ln>
                            <a:noFill/>
                          </a:ln>
                          <a:solidFill>
                            <a:srgbClr val="000018"/>
                          </a:solidFill>
                          <a:effectLst/>
                          <a:latin typeface="Comic Sans MS" pitchFamily="66" charset="0"/>
                        </a:rPr>
                        <a:t> de tout le </a:t>
                      </a:r>
                      <a:r>
                        <a:rPr kumimoji="0" lang="en-US" sz="1200" b="0" i="0" u="none" strike="noStrike" cap="none" normalizeH="0" baseline="0" dirty="0" err="1" smtClean="0">
                          <a:ln>
                            <a:noFill/>
                          </a:ln>
                          <a:solidFill>
                            <a:srgbClr val="000018"/>
                          </a:solidFill>
                          <a:effectLst/>
                          <a:latin typeface="Comic Sans MS" pitchFamily="66" charset="0"/>
                        </a:rPr>
                        <a:t>matériel</a:t>
                      </a:r>
                      <a:r>
                        <a:rPr kumimoji="0" lang="en-US" sz="1200" b="0" i="0" u="none" strike="noStrike" cap="none" normalizeH="0" baseline="0" dirty="0" smtClean="0">
                          <a:ln>
                            <a:noFill/>
                          </a:ln>
                          <a:solidFill>
                            <a:srgbClr val="000018"/>
                          </a:solidFill>
                          <a:effectLst/>
                          <a:latin typeface="Comic Sans MS" pitchFamily="66" charset="0"/>
                        </a:rPr>
                        <a:t> </a:t>
                      </a:r>
                      <a:r>
                        <a:rPr kumimoji="0" lang="en-US" sz="1200" b="0" i="0" u="none" strike="noStrike" cap="none" normalizeH="0" baseline="0" dirty="0" err="1" smtClean="0">
                          <a:ln>
                            <a:noFill/>
                          </a:ln>
                          <a:solidFill>
                            <a:srgbClr val="000018"/>
                          </a:solidFill>
                          <a:effectLst/>
                          <a:latin typeface="Comic Sans MS" pitchFamily="66" charset="0"/>
                        </a:rPr>
                        <a:t>concerné</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3 </a:t>
                      </a:r>
                      <a:r>
                        <a:rPr kumimoji="0" lang="en-US" sz="1200" b="0" i="0" u="none" strike="noStrike" cap="none" normalizeH="0" baseline="0" dirty="0" err="1" smtClean="0">
                          <a:ln>
                            <a:noFill/>
                          </a:ln>
                          <a:solidFill>
                            <a:srgbClr val="000018"/>
                          </a:solidFill>
                          <a:effectLst/>
                          <a:latin typeface="Comic Sans MS" pitchFamily="66" charset="0"/>
                          <a:cs typeface="Arial" charset="0"/>
                        </a:rPr>
                        <a:t>contrôles</a:t>
                      </a:r>
                      <a:r>
                        <a:rPr kumimoji="0" lang="en-US" sz="1200" b="0" i="0" u="none" strike="noStrike" cap="none" normalizeH="0" baseline="0" dirty="0" smtClean="0">
                          <a:ln>
                            <a:noFill/>
                          </a:ln>
                          <a:solidFill>
                            <a:srgbClr val="000018"/>
                          </a:solidFill>
                          <a:effectLst/>
                          <a:latin typeface="Comic Sans MS" pitchFamily="66" charset="0"/>
                          <a:cs typeface="Arial" charset="0"/>
                        </a:rPr>
                        <a:t> trim. (</a:t>
                      </a:r>
                      <a:r>
                        <a:rPr kumimoji="0" lang="en-US" sz="1200" b="0" i="0" u="none" strike="noStrike" cap="none" normalizeH="0" baseline="0" dirty="0" err="1" smtClean="0">
                          <a:ln>
                            <a:noFill/>
                          </a:ln>
                          <a:solidFill>
                            <a:srgbClr val="000018"/>
                          </a:solidFill>
                          <a:effectLst/>
                          <a:latin typeface="Comic Sans MS" pitchFamily="66" charset="0"/>
                          <a:cs typeface="Arial" charset="0"/>
                        </a:rPr>
                        <a:t>durée</a:t>
                      </a:r>
                      <a:r>
                        <a:rPr kumimoji="0" lang="en-US" sz="1200" b="0" i="0" u="none" strike="noStrike" cap="none" normalizeH="0" baseline="0" dirty="0" smtClean="0">
                          <a:ln>
                            <a:noFill/>
                          </a:ln>
                          <a:solidFill>
                            <a:srgbClr val="000018"/>
                          </a:solidFill>
                          <a:effectLst/>
                          <a:latin typeface="Comic Sans MS" pitchFamily="66" charset="0"/>
                          <a:cs typeface="Arial" charset="0"/>
                        </a:rPr>
                        <a:t> = 5 </a:t>
                      </a:r>
                      <a:r>
                        <a:rPr kumimoji="0" lang="en-US" sz="1200" b="0" i="0" u="none" strike="noStrike" cap="none" normalizeH="0" baseline="0" dirty="0" err="1" smtClean="0">
                          <a:ln>
                            <a:noFill/>
                          </a:ln>
                          <a:solidFill>
                            <a:srgbClr val="000018"/>
                          </a:solidFill>
                          <a:effectLst/>
                          <a:latin typeface="Comic Sans MS" pitchFamily="66" charset="0"/>
                          <a:cs typeface="Arial" charset="0"/>
                        </a:rPr>
                        <a:t>jours</a:t>
                      </a:r>
                      <a:r>
                        <a:rPr kumimoji="0" lang="en-US" sz="1200" b="0" i="0" u="none" strike="noStrike" cap="none" normalizeH="0" baseline="0" dirty="0" smtClean="0">
                          <a:ln>
                            <a:noFill/>
                          </a:ln>
                          <a:solidFill>
                            <a:srgbClr val="000018"/>
                          </a:solidFill>
                          <a:effectLst/>
                          <a:latin typeface="Comic Sans MS" pitchFamily="66" charset="0"/>
                          <a:cs typeface="Arial" charset="0"/>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1 </a:t>
                      </a:r>
                      <a:r>
                        <a:rPr kumimoji="0" lang="en-US" sz="1200" b="0" i="0" u="none" strike="noStrike" cap="none" normalizeH="0" baseline="0" dirty="0" err="1" smtClean="0">
                          <a:ln>
                            <a:noFill/>
                          </a:ln>
                          <a:solidFill>
                            <a:srgbClr val="000018"/>
                          </a:solidFill>
                          <a:effectLst/>
                          <a:latin typeface="Comic Sans MS" pitchFamily="66" charset="0"/>
                          <a:cs typeface="Arial" charset="0"/>
                        </a:rPr>
                        <a:t>contrôle</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annuel</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durée</a:t>
                      </a:r>
                      <a:r>
                        <a:rPr kumimoji="0" lang="en-US" sz="1200" b="0" i="0" u="none" strike="noStrike" cap="none" normalizeH="0" baseline="0" dirty="0" smtClean="0">
                          <a:ln>
                            <a:noFill/>
                          </a:ln>
                          <a:solidFill>
                            <a:srgbClr val="000018"/>
                          </a:solidFill>
                          <a:effectLst/>
                          <a:latin typeface="Comic Sans MS" pitchFamily="66" charset="0"/>
                          <a:cs typeface="Arial" charset="0"/>
                        </a:rPr>
                        <a:t> = 7 </a:t>
                      </a:r>
                      <a:r>
                        <a:rPr kumimoji="0" lang="en-US" sz="1200" b="0" i="0" u="none" strike="noStrike" cap="none" normalizeH="0" baseline="0" dirty="0" err="1" smtClean="0">
                          <a:ln>
                            <a:noFill/>
                          </a:ln>
                          <a:solidFill>
                            <a:srgbClr val="000018"/>
                          </a:solidFill>
                          <a:effectLst/>
                          <a:latin typeface="Comic Sans MS" pitchFamily="66" charset="0"/>
                          <a:cs typeface="Arial" charset="0"/>
                        </a:rPr>
                        <a:t>jours</a:t>
                      </a:r>
                      <a:r>
                        <a:rPr kumimoji="0" lang="en-US" sz="1200" b="0" i="0" u="none" strike="noStrike" cap="none" normalizeH="0" baseline="0" dirty="0" smtClean="0">
                          <a:ln>
                            <a:noFill/>
                          </a:ln>
                          <a:solidFill>
                            <a:srgbClr val="000018"/>
                          </a:solidFill>
                          <a:effectLst/>
                          <a:latin typeface="Comic Sans MS" pitchFamily="66" charset="0"/>
                          <a:cs typeface="Arial" charset="0"/>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Les </a:t>
                      </a:r>
                      <a:r>
                        <a:rPr kumimoji="0" lang="en-US" sz="1200" b="0" i="0" u="none" strike="noStrike" cap="none" normalizeH="0" baseline="0" dirty="0" err="1" smtClean="0">
                          <a:ln>
                            <a:noFill/>
                          </a:ln>
                          <a:solidFill>
                            <a:srgbClr val="000018"/>
                          </a:solidFill>
                          <a:effectLst/>
                          <a:latin typeface="Comic Sans MS" pitchFamily="66" charset="0"/>
                          <a:cs typeface="Arial" charset="0"/>
                        </a:rPr>
                        <a:t>mises</a:t>
                      </a:r>
                      <a:r>
                        <a:rPr kumimoji="0" lang="en-US" sz="1200" b="0" i="0" u="none" strike="noStrike" cap="none" normalizeH="0" baseline="0" dirty="0" smtClean="0">
                          <a:ln>
                            <a:noFill/>
                          </a:ln>
                          <a:solidFill>
                            <a:srgbClr val="000018"/>
                          </a:solidFill>
                          <a:effectLst/>
                          <a:latin typeface="Comic Sans MS" pitchFamily="66" charset="0"/>
                          <a:cs typeface="Arial" charset="0"/>
                        </a:rPr>
                        <a:t> et remises en service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Compte-rendu annuel disponible dans le rapport annuel SLPPT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Rapports </a:t>
                      </a:r>
                      <a:r>
                        <a:rPr kumimoji="0" lang="fr-BE" sz="1200" b="0" i="0" u="none" strike="noStrike" cap="none" normalizeH="0" baseline="0" dirty="0" err="1" smtClean="0">
                          <a:ln>
                            <a:noFill/>
                          </a:ln>
                          <a:solidFill>
                            <a:srgbClr val="000018"/>
                          </a:solidFill>
                          <a:effectLst/>
                          <a:latin typeface="Comic Sans MS" pitchFamily="66" charset="0"/>
                          <a:cs typeface="Arial" charset="0"/>
                        </a:rPr>
                        <a:t>Trim</a:t>
                      </a: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2W Tac – 80 UAV MCU Namur</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SABCA – SONACA</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FF0000"/>
                          </a:solidFill>
                          <a:effectLst/>
                          <a:latin typeface="Comic Sans MS" pitchFamily="66" charset="0"/>
                          <a:cs typeface="Arial" charset="0"/>
                        </a:rPr>
                        <a:t>3</a:t>
                      </a:r>
                      <a:r>
                        <a:rPr kumimoji="0" lang="fr-BE" sz="1200" b="0" i="0" u="none" strike="noStrike" cap="none" normalizeH="0" baseline="30000" dirty="0" smtClean="0">
                          <a:ln>
                            <a:noFill/>
                          </a:ln>
                          <a:solidFill>
                            <a:srgbClr val="FF0000"/>
                          </a:solidFill>
                          <a:effectLst/>
                          <a:latin typeface="Comic Sans MS" pitchFamily="66" charset="0"/>
                          <a:cs typeface="Arial" charset="0"/>
                        </a:rPr>
                        <a:t>ième</a:t>
                      </a:r>
                      <a:r>
                        <a:rPr kumimoji="0" lang="fr-BE" sz="1200" b="0" i="0" u="none" strike="noStrike" cap="none" normalizeH="0" baseline="0" dirty="0" smtClean="0">
                          <a:ln>
                            <a:noFill/>
                          </a:ln>
                          <a:solidFill>
                            <a:srgbClr val="FF0000"/>
                          </a:solidFill>
                          <a:effectLst/>
                          <a:latin typeface="Comic Sans MS" pitchFamily="66" charset="0"/>
                          <a:cs typeface="Arial" charset="0"/>
                        </a:rPr>
                        <a:t> ctrl </a:t>
                      </a:r>
                      <a:r>
                        <a:rPr kumimoji="0" lang="fr-BE" sz="1200" b="0" i="0" u="none" strike="noStrike" cap="none" normalizeH="0" baseline="0" dirty="0" err="1" smtClean="0">
                          <a:ln>
                            <a:noFill/>
                          </a:ln>
                          <a:solidFill>
                            <a:srgbClr val="FF0000"/>
                          </a:solidFill>
                          <a:effectLst/>
                          <a:latin typeface="Comic Sans MS" pitchFamily="66" charset="0"/>
                          <a:cs typeface="Arial" charset="0"/>
                        </a:rPr>
                        <a:t>trim</a:t>
                      </a:r>
                      <a:r>
                        <a:rPr kumimoji="0" lang="fr-BE" sz="1200" b="0" i="0" u="none" strike="noStrike" cap="none" normalizeH="0" baseline="0" dirty="0" smtClean="0">
                          <a:ln>
                            <a:noFill/>
                          </a:ln>
                          <a:solidFill>
                            <a:srgbClr val="FF0000"/>
                          </a:solidFill>
                          <a:effectLst/>
                          <a:latin typeface="Comic Sans MS" pitchFamily="66" charset="0"/>
                          <a:cs typeface="Arial" charset="0"/>
                        </a:rPr>
                        <a:t> 2019</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Adjt MÜLLER</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Sqn</a:t>
                      </a:r>
                      <a:r>
                        <a:rPr kumimoji="0" lang="fr-BE" sz="1200" b="0" i="0" u="none" strike="noStrike" cap="none" normalizeH="0" baseline="0" dirty="0" smtClean="0">
                          <a:ln>
                            <a:noFill/>
                          </a:ln>
                          <a:solidFill>
                            <a:srgbClr val="000018"/>
                          </a:solidFill>
                          <a:effectLst/>
                          <a:latin typeface="Comic Sans MS" pitchFamily="66" charset="0"/>
                        </a:rPr>
                        <a:t> Maint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917420706"/>
              </p:ext>
            </p:extLst>
          </p:nvPr>
        </p:nvGraphicFramePr>
        <p:xfrm>
          <a:off x="395536" y="620688"/>
          <a:ext cx="8496948" cy="4631168"/>
        </p:xfrm>
        <a:graphic>
          <a:graphicData uri="http://schemas.openxmlformats.org/drawingml/2006/table">
            <a:tbl>
              <a:tblPr firstRow="1" bandRow="1">
                <a:tableStyleId>{ED083AE6-46FA-4A59-8FB0-9F97EB10719F}</a:tableStyleId>
              </a:tblPr>
              <a:tblGrid>
                <a:gridCol w="1416158">
                  <a:extLst>
                    <a:ext uri="{9D8B030D-6E8A-4147-A177-3AD203B41FA5}">
                      <a16:colId xmlns:a16="http://schemas.microsoft.com/office/drawing/2014/main" val="20000"/>
                    </a:ext>
                  </a:extLst>
                </a:gridCol>
                <a:gridCol w="1416158">
                  <a:extLst>
                    <a:ext uri="{9D8B030D-6E8A-4147-A177-3AD203B41FA5}">
                      <a16:colId xmlns:a16="http://schemas.microsoft.com/office/drawing/2014/main" val="20001"/>
                    </a:ext>
                  </a:extLst>
                </a:gridCol>
                <a:gridCol w="1560174">
                  <a:extLst>
                    <a:ext uri="{9D8B030D-6E8A-4147-A177-3AD203B41FA5}">
                      <a16:colId xmlns:a16="http://schemas.microsoft.com/office/drawing/2014/main" val="20002"/>
                    </a:ext>
                  </a:extLst>
                </a:gridCol>
                <a:gridCol w="2160240">
                  <a:extLst>
                    <a:ext uri="{9D8B030D-6E8A-4147-A177-3AD203B41FA5}">
                      <a16:colId xmlns:a16="http://schemas.microsoft.com/office/drawing/2014/main" val="20003"/>
                    </a:ext>
                  </a:extLst>
                </a:gridCol>
                <a:gridCol w="1368152">
                  <a:extLst>
                    <a:ext uri="{9D8B030D-6E8A-4147-A177-3AD203B41FA5}">
                      <a16:colId xmlns:a16="http://schemas.microsoft.com/office/drawing/2014/main" val="20004"/>
                    </a:ext>
                  </a:extLst>
                </a:gridCol>
                <a:gridCol w="576066">
                  <a:extLst>
                    <a:ext uri="{9D8B030D-6E8A-4147-A177-3AD203B41FA5}">
                      <a16:colId xmlns:a16="http://schemas.microsoft.com/office/drawing/2014/main" val="20005"/>
                    </a:ext>
                  </a:extLst>
                </a:gridCol>
              </a:tblGrid>
              <a:tr h="115212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Sta</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txBody>
                  <a:tcPr/>
                </a:tc>
                <a:extLst>
                  <a:ext uri="{0D108BD9-81ED-4DB2-BD59-A6C34878D82A}">
                    <a16:rowId xmlns:a16="http://schemas.microsoft.com/office/drawing/2014/main" val="10000"/>
                  </a:ext>
                </a:extLst>
              </a:tr>
              <a:tr h="153017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Gestion des produits dangereux</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Sécurité du personnel et des installations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 Dresser l’inventaire des produits dangereux</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2. Collecter et mettre à jour les fiches MSDS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3. Assurer un stockage approprié</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4. Déterminer EPI, EPC, mesures de réaction en cas de contact</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Chrome6 Mat GSE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 LH</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2. LH</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3. LH</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4. LH</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p>
                  </a:txBody>
                  <a:tcPr marL="90000" marR="90000" marT="46800" marB="46800" horzOverflow="overflow"/>
                </a:tc>
                <a:extLst>
                  <a:ext uri="{0D108BD9-81ED-4DB2-BD59-A6C34878D82A}">
                    <a16:rowId xmlns:a16="http://schemas.microsoft.com/office/drawing/2014/main" val="10001"/>
                  </a:ext>
                </a:extLst>
              </a:tr>
              <a:tr h="112364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Problèmes liés à l’alcool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Mettre</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en place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une</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structure de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prévention</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relative aux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problèmes</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d’alcool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Coordination entre la LH et la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ADDICT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Briefing</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Briefing Sh Pt 80 UAV</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Donné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sem</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26 Jun</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ADDICT</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AMT</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txBody>
                  <a:tcPr marL="90000" marR="90000" marT="46800" marB="46800" horzOverflow="overflow"/>
                </a:tc>
                <a:extLst>
                  <a:ext uri="{0D108BD9-81ED-4DB2-BD59-A6C34878D82A}">
                    <a16:rowId xmlns:a16="http://schemas.microsoft.com/office/drawing/2014/main" val="10002"/>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17</a:t>
            </a:fld>
            <a:endParaRPr lang="en-US"/>
          </a:p>
        </p:txBody>
      </p:sp>
    </p:spTree>
    <p:extLst>
      <p:ext uri="{BB962C8B-B14F-4D97-AF65-F5344CB8AC3E}">
        <p14:creationId xmlns:p14="http://schemas.microsoft.com/office/powerpoint/2010/main" val="41675935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18</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1739214137"/>
              </p:ext>
            </p:extLst>
          </p:nvPr>
        </p:nvGraphicFramePr>
        <p:xfrm>
          <a:off x="251520" y="-72763"/>
          <a:ext cx="8424936" cy="6721291"/>
        </p:xfrm>
        <a:graphic>
          <a:graphicData uri="http://schemas.openxmlformats.org/drawingml/2006/table">
            <a:tbl>
              <a:tblPr firstRow="1" bandRow="1">
                <a:tableStyleId>{ED083AE6-46FA-4A59-8FB0-9F97EB10719F}</a:tableStyleId>
              </a:tblPr>
              <a:tblGrid>
                <a:gridCol w="1404156">
                  <a:extLst>
                    <a:ext uri="{9D8B030D-6E8A-4147-A177-3AD203B41FA5}">
                      <a16:colId xmlns:a16="http://schemas.microsoft.com/office/drawing/2014/main" val="20000"/>
                    </a:ext>
                  </a:extLst>
                </a:gridCol>
                <a:gridCol w="1404156">
                  <a:extLst>
                    <a:ext uri="{9D8B030D-6E8A-4147-A177-3AD203B41FA5}">
                      <a16:colId xmlns:a16="http://schemas.microsoft.com/office/drawing/2014/main" val="20001"/>
                    </a:ext>
                  </a:extLst>
                </a:gridCol>
                <a:gridCol w="1404156">
                  <a:extLst>
                    <a:ext uri="{9D8B030D-6E8A-4147-A177-3AD203B41FA5}">
                      <a16:colId xmlns:a16="http://schemas.microsoft.com/office/drawing/2014/main" val="20002"/>
                    </a:ext>
                  </a:extLst>
                </a:gridCol>
                <a:gridCol w="2268252">
                  <a:extLst>
                    <a:ext uri="{9D8B030D-6E8A-4147-A177-3AD203B41FA5}">
                      <a16:colId xmlns:a16="http://schemas.microsoft.com/office/drawing/2014/main" val="20003"/>
                    </a:ext>
                  </a:extLst>
                </a:gridCol>
                <a:gridCol w="1440160">
                  <a:extLst>
                    <a:ext uri="{9D8B030D-6E8A-4147-A177-3AD203B41FA5}">
                      <a16:colId xmlns:a16="http://schemas.microsoft.com/office/drawing/2014/main" val="20004"/>
                    </a:ext>
                  </a:extLst>
                </a:gridCol>
                <a:gridCol w="504056">
                  <a:extLst>
                    <a:ext uri="{9D8B030D-6E8A-4147-A177-3AD203B41FA5}">
                      <a16:colId xmlns:a16="http://schemas.microsoft.com/office/drawing/2014/main" val="20005"/>
                    </a:ext>
                  </a:extLst>
                </a:gridCol>
              </a:tblGrid>
              <a:tr h="82251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Sta</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txBody>
                  <a:tcPr/>
                </a:tc>
                <a:extLst>
                  <a:ext uri="{0D108BD9-81ED-4DB2-BD59-A6C34878D82A}">
                    <a16:rowId xmlns:a16="http://schemas.microsoft.com/office/drawing/2014/main" val="10000"/>
                  </a:ext>
                </a:extLst>
              </a:tr>
              <a:tr h="150782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Mise en œuvre de la politique de réalisation des inspections réglementaires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Garantir</a:t>
                      </a:r>
                      <a:r>
                        <a:rPr kumimoji="0" lang="en-US" sz="1200" b="0" i="0" u="none" strike="noStrike" cap="none" normalizeH="0" baseline="0" dirty="0" smtClean="0">
                          <a:ln>
                            <a:noFill/>
                          </a:ln>
                          <a:solidFill>
                            <a:srgbClr val="000018"/>
                          </a:solidFill>
                          <a:effectLst/>
                          <a:latin typeface="Comic Sans MS" pitchFamily="66" charset="0"/>
                          <a:cs typeface="Arial" charset="0"/>
                        </a:rPr>
                        <a:t> la </a:t>
                      </a:r>
                      <a:r>
                        <a:rPr kumimoji="0" lang="en-US" sz="1200" b="0" i="0" u="none" strike="noStrike" cap="none" normalizeH="0" baseline="0" dirty="0" err="1" smtClean="0">
                          <a:ln>
                            <a:noFill/>
                          </a:ln>
                          <a:solidFill>
                            <a:srgbClr val="000018"/>
                          </a:solidFill>
                          <a:effectLst/>
                          <a:latin typeface="Comic Sans MS" pitchFamily="66" charset="0"/>
                          <a:cs typeface="Arial" charset="0"/>
                        </a:rPr>
                        <a:t>sécurité</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d’emploi</a:t>
                      </a:r>
                      <a:r>
                        <a:rPr kumimoji="0" lang="en-US" sz="1200" b="0" i="0" u="none" strike="noStrike" cap="none" normalizeH="0" baseline="0" dirty="0" smtClean="0">
                          <a:ln>
                            <a:noFill/>
                          </a:ln>
                          <a:solidFill>
                            <a:srgbClr val="000018"/>
                          </a:solidFill>
                          <a:effectLst/>
                          <a:latin typeface="Comic Sans MS" pitchFamily="66" charset="0"/>
                          <a:cs typeface="Arial" charset="0"/>
                        </a:rPr>
                        <a:t> du </a:t>
                      </a:r>
                      <a:r>
                        <a:rPr kumimoji="0" lang="en-US" sz="1200" b="0"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concerné</a:t>
                      </a:r>
                      <a:r>
                        <a:rPr kumimoji="0" lang="en-US" sz="1200" b="0" i="0" u="none" strike="noStrike" cap="none" normalizeH="0" baseline="0" dirty="0" smtClean="0">
                          <a:ln>
                            <a:noFill/>
                          </a:ln>
                          <a:solidFill>
                            <a:srgbClr val="000018"/>
                          </a:solidFill>
                          <a:effectLst/>
                          <a:latin typeface="Comic Sans MS" pitchFamily="66" charset="0"/>
                          <a:cs typeface="Arial" charset="0"/>
                        </a:rPr>
                        <a:t> </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1.Réalisation d’un inventaire</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2.Inspection</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3.Réalisation des mises en service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IED</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Inspection Engins Dangereux</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Rapport Avril 2019</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Adjt MULLER (</a:t>
                      </a:r>
                      <a:r>
                        <a:rPr kumimoji="0" lang="fr-BE" sz="1200" b="0" i="0" u="none" strike="noStrike" cap="none" normalizeH="0" baseline="0" dirty="0" err="1" smtClean="0">
                          <a:ln>
                            <a:noFill/>
                          </a:ln>
                          <a:solidFill>
                            <a:srgbClr val="000018"/>
                          </a:solidFill>
                          <a:effectLst/>
                          <a:latin typeface="Comic Sans MS" pitchFamily="66" charset="0"/>
                        </a:rPr>
                        <a:t>Sqn</a:t>
                      </a:r>
                      <a:r>
                        <a:rPr kumimoji="0" lang="fr-BE" sz="1200" b="0" i="0" u="none" strike="noStrike" cap="none" normalizeH="0" baseline="0" dirty="0" smtClean="0">
                          <a:ln>
                            <a:noFill/>
                          </a:ln>
                          <a:solidFill>
                            <a:srgbClr val="000018"/>
                          </a:solidFill>
                          <a:effectLst/>
                          <a:latin typeface="Comic Sans MS" pitchFamily="66" charset="0"/>
                        </a:rPr>
                        <a:t> Maint)</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txBody>
                  <a:tcPr marL="90000" marR="90000" marT="46800" marB="46800" horzOverflow="overflow"/>
                </a:tc>
                <a:extLst>
                  <a:ext uri="{0D108BD9-81ED-4DB2-BD59-A6C34878D82A}">
                    <a16:rowId xmlns:a16="http://schemas.microsoft.com/office/drawing/2014/main" val="10001"/>
                  </a:ext>
                </a:extLst>
              </a:tr>
              <a:tr h="434214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Prévention anti-feu domestique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Assurer la réactivité du personnel face à un incendie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Répartition des responsabilités</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Mise à jour des dossiers conformément à la directive locale</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Visite approfondie des lieux de travail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Formations </a:t>
                      </a:r>
                      <a:r>
                        <a:rPr kumimoji="0" lang="fr-BE" sz="1200" b="0" i="0" u="none" strike="noStrike" cap="none" normalizeH="0" baseline="0" dirty="0" err="1" smtClean="0">
                          <a:ln>
                            <a:noFill/>
                          </a:ln>
                          <a:solidFill>
                            <a:srgbClr val="000018"/>
                          </a:solidFill>
                          <a:effectLst/>
                          <a:latin typeface="Comic Sans MS" pitchFamily="66" charset="0"/>
                        </a:rPr>
                        <a:t>Niv</a:t>
                      </a:r>
                      <a:r>
                        <a:rPr kumimoji="0" lang="fr-BE" sz="1200" b="0" i="0" u="none" strike="noStrike" cap="none" normalizeH="0" baseline="0" dirty="0" smtClean="0">
                          <a:ln>
                            <a:noFill/>
                          </a:ln>
                          <a:solidFill>
                            <a:srgbClr val="000018"/>
                          </a:solidFill>
                          <a:effectLst/>
                          <a:latin typeface="Comic Sans MS" pitchFamily="66" charset="0"/>
                        </a:rPr>
                        <a:t> 1</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200" b="0" i="0" u="none" strike="noStrike" cap="none" normalizeH="0" baseline="0" dirty="0" smtClean="0">
                          <a:ln>
                            <a:noFill/>
                          </a:ln>
                          <a:solidFill>
                            <a:srgbClr val="000018"/>
                          </a:solidFill>
                          <a:effectLst/>
                          <a:latin typeface="Comic Sans MS" pitchFamily="66" charset="0"/>
                        </a:rPr>
                        <a:t> </a:t>
                      </a:r>
                      <a:r>
                        <a:rPr kumimoji="0" lang="en-US" sz="1200" b="0" i="0" u="none" strike="noStrike" cap="none" normalizeH="0" baseline="0" dirty="0" err="1" smtClean="0">
                          <a:ln>
                            <a:noFill/>
                          </a:ln>
                          <a:solidFill>
                            <a:srgbClr val="000018"/>
                          </a:solidFill>
                          <a:effectLst/>
                          <a:latin typeface="Comic Sans MS" pitchFamily="66" charset="0"/>
                        </a:rPr>
                        <a:t>Analyse</a:t>
                      </a:r>
                      <a:r>
                        <a:rPr kumimoji="0" lang="en-US" sz="1200" b="0" i="0" u="none" strike="noStrike" cap="none" normalizeH="0" baseline="0" dirty="0" smtClean="0">
                          <a:ln>
                            <a:noFill/>
                          </a:ln>
                          <a:solidFill>
                            <a:srgbClr val="000018"/>
                          </a:solidFill>
                          <a:effectLst/>
                          <a:latin typeface="Comic Sans MS" pitchFamily="66" charset="0"/>
                        </a:rPr>
                        <a:t> </a:t>
                      </a:r>
                      <a:r>
                        <a:rPr kumimoji="0" lang="en-US" sz="1200" b="0" i="0" u="none" strike="noStrike" cap="none" normalizeH="0" baseline="0" dirty="0" err="1" smtClean="0">
                          <a:ln>
                            <a:noFill/>
                          </a:ln>
                          <a:solidFill>
                            <a:srgbClr val="000018"/>
                          </a:solidFill>
                          <a:effectLst/>
                          <a:latin typeface="Comic Sans MS" pitchFamily="66" charset="0"/>
                        </a:rPr>
                        <a:t>Risques</a:t>
                      </a:r>
                      <a:r>
                        <a:rPr kumimoji="0" lang="en-US" sz="1200" b="0" i="0" u="none" strike="noStrike" cap="none" normalizeH="0" baseline="0" dirty="0" smtClean="0">
                          <a:ln>
                            <a:noFill/>
                          </a:ln>
                          <a:solidFill>
                            <a:srgbClr val="000018"/>
                          </a:solidFill>
                          <a:effectLst/>
                          <a:latin typeface="Comic Sans MS" pitchFamily="66" charset="0"/>
                        </a:rPr>
                        <a:t> </a:t>
                      </a:r>
                      <a:r>
                        <a:rPr kumimoji="0" lang="en-US" sz="1200" b="0" i="0" u="none" strike="noStrike" cap="none" normalizeH="0" baseline="0" dirty="0" err="1" smtClean="0">
                          <a:ln>
                            <a:noFill/>
                          </a:ln>
                          <a:solidFill>
                            <a:srgbClr val="000018"/>
                          </a:solidFill>
                          <a:effectLst/>
                          <a:latin typeface="Comic Sans MS" pitchFamily="66" charset="0"/>
                        </a:rPr>
                        <a:t>incendie</a:t>
                      </a:r>
                      <a:r>
                        <a:rPr kumimoji="0" lang="en-US" sz="1200" b="0" i="0" u="none" strike="noStrike" cap="none" normalizeH="0" baseline="0" dirty="0" smtClean="0">
                          <a:ln>
                            <a:noFill/>
                          </a:ln>
                          <a:solidFill>
                            <a:srgbClr val="000018"/>
                          </a:solidFill>
                          <a:effectLst/>
                          <a:latin typeface="Comic Sans MS" pitchFamily="66" charset="0"/>
                        </a:rPr>
                        <a:t>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200" b="0" i="0" u="none" strike="noStrike" cap="none" normalizeH="0" baseline="0" dirty="0" smtClean="0">
                          <a:ln>
                            <a:noFill/>
                          </a:ln>
                          <a:solidFill>
                            <a:srgbClr val="000018"/>
                          </a:solidFill>
                          <a:effectLst/>
                          <a:latin typeface="Comic Sans MS" pitchFamily="66" charset="0"/>
                        </a:rPr>
                        <a:t>Situation </a:t>
                      </a:r>
                      <a:r>
                        <a:rPr kumimoji="0" lang="en-US" sz="1200" b="0" i="0" u="none" strike="noStrike" cap="none" normalizeH="0" baseline="0" dirty="0" err="1" smtClean="0">
                          <a:ln>
                            <a:noFill/>
                          </a:ln>
                          <a:solidFill>
                            <a:srgbClr val="000018"/>
                          </a:solidFill>
                          <a:effectLst/>
                          <a:latin typeface="Comic Sans MS" pitchFamily="66" charset="0"/>
                        </a:rPr>
                        <a:t>extincteurs</a:t>
                      </a:r>
                      <a:r>
                        <a:rPr kumimoji="0" lang="en-US" sz="1200" b="0" i="0" u="none" strike="noStrike" cap="none" normalizeH="0" baseline="0" dirty="0" smtClean="0">
                          <a:ln>
                            <a:noFill/>
                          </a:ln>
                          <a:solidFill>
                            <a:srgbClr val="000018"/>
                          </a:solidFill>
                          <a:effectLst/>
                          <a:latin typeface="Comic Sans MS" pitchFamily="66" charset="0"/>
                        </a:rPr>
                        <a:t>  </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   2018</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7. Exercice incendie </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Coordinateur de prévention de l’incendie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Dernière mise à jour : </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Jun 19</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rPr>
                        <a:t>F54  - Le 11 Jun 19</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rPr>
                        <a:t>F44 – Le 12 </a:t>
                      </a:r>
                      <a:r>
                        <a:rPr kumimoji="0" lang="fr-BE" sz="1200" b="0" i="0" u="none" strike="noStrike" cap="none" normalizeH="0" baseline="0" dirty="0" err="1" smtClean="0">
                          <a:ln>
                            <a:noFill/>
                          </a:ln>
                          <a:solidFill>
                            <a:srgbClr val="000018"/>
                          </a:solidFill>
                          <a:effectLst/>
                          <a:latin typeface="Comic Sans MS" pitchFamily="66" charset="0"/>
                        </a:rPr>
                        <a:t>Feb</a:t>
                      </a:r>
                      <a:r>
                        <a:rPr kumimoji="0" lang="fr-BE" sz="1200" b="0" i="0" u="none" strike="noStrike" cap="none" normalizeH="0" baseline="0" dirty="0" smtClean="0">
                          <a:ln>
                            <a:noFill/>
                          </a:ln>
                          <a:solidFill>
                            <a:srgbClr val="000018"/>
                          </a:solidFill>
                          <a:effectLst/>
                          <a:latin typeface="Comic Sans MS" pitchFamily="66" charset="0"/>
                        </a:rPr>
                        <a:t> 19</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Formation  </a:t>
                      </a:r>
                      <a:r>
                        <a:rPr kumimoji="0" lang="fr-BE" sz="1200" b="0" i="0" u="none" strike="noStrike" cap="none" normalizeH="0" baseline="0" dirty="0" err="1" smtClean="0">
                          <a:ln>
                            <a:noFill/>
                          </a:ln>
                          <a:solidFill>
                            <a:srgbClr val="000018"/>
                          </a:solidFill>
                          <a:effectLst/>
                          <a:latin typeface="Comic Sans MS" pitchFamily="66" charset="0"/>
                        </a:rPr>
                        <a:t>Avr</a:t>
                      </a:r>
                      <a:r>
                        <a:rPr kumimoji="0" lang="fr-BE" sz="1200" b="0" i="0" u="none" strike="noStrike" cap="none" normalizeH="0" baseline="0" dirty="0" smtClean="0">
                          <a:ln>
                            <a:noFill/>
                          </a:ln>
                          <a:solidFill>
                            <a:srgbClr val="000018"/>
                          </a:solidFill>
                          <a:effectLst/>
                          <a:latin typeface="Comic Sans MS" pitchFamily="66" charset="0"/>
                        </a:rPr>
                        <a:t> 2018</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Contrôle 2019 et inventaires effectués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F44 : TBD</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F54 : 05 Sep 19</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1.Comd Gp/</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cap="none" normalizeH="0" baseline="0" dirty="0" err="1" smtClean="0">
                          <a:ln>
                            <a:noFill/>
                          </a:ln>
                          <a:solidFill>
                            <a:srgbClr val="000018"/>
                          </a:solidFill>
                          <a:effectLst/>
                          <a:latin typeface="Comic Sans MS" pitchFamily="66" charset="0"/>
                        </a:rPr>
                        <a:t>Fl</a:t>
                      </a:r>
                      <a:endParaRPr kumimoji="0" lang="fr-BE" sz="1200" b="0" i="0" u="none" strike="noStrike" cap="none" normalizeH="0" baseline="0" dirty="0" smtClean="0">
                        <a:ln>
                          <a:noFill/>
                        </a:ln>
                        <a:solidFill>
                          <a:srgbClr val="000018"/>
                        </a:solidFill>
                        <a:effectLst/>
                        <a:latin typeface="Comic Sans MS" pitchFamily="66" charset="0"/>
                      </a:endParaRPr>
                    </a:p>
                    <a:p>
                      <a:pPr marL="228600" marR="0" lvl="0" indent="-228600" algn="l" defTabSz="914400" rtl="0" eaLnBrk="1" fontAlgn="b" latinLnBrk="0" hangingPunct="1">
                        <a:lnSpc>
                          <a:spcPct val="100000"/>
                        </a:lnSpc>
                        <a:spcBef>
                          <a:spcPct val="0"/>
                        </a:spcBef>
                        <a:spcAft>
                          <a:spcPct val="0"/>
                        </a:spcAft>
                        <a:buClrTx/>
                        <a:buSzTx/>
                        <a:buFont typeface="+mj-lt"/>
                        <a:buAutoNum type="arabicPeriod" startAt="2"/>
                        <a:tabLst/>
                      </a:pPr>
                      <a:r>
                        <a:rPr kumimoji="0" lang="fr-BE" sz="1200" b="0" i="0" u="none" strike="noStrike" cap="none" normalizeH="0" baseline="0" dirty="0" smtClean="0">
                          <a:ln>
                            <a:noFill/>
                          </a:ln>
                          <a:solidFill>
                            <a:srgbClr val="000018"/>
                          </a:solidFill>
                          <a:effectLst/>
                          <a:latin typeface="Comic Sans MS" pitchFamily="66" charset="0"/>
                        </a:rPr>
                        <a:t>Responsable anti feu </a:t>
                      </a:r>
                      <a:r>
                        <a:rPr kumimoji="0" lang="fr-BE" sz="1200" b="0" i="0" u="none" strike="noStrike" cap="none" normalizeH="0" baseline="0" dirty="0" err="1" smtClean="0">
                          <a:ln>
                            <a:noFill/>
                          </a:ln>
                          <a:solidFill>
                            <a:srgbClr val="000018"/>
                          </a:solidFill>
                          <a:effectLst/>
                          <a:latin typeface="Comic Sans MS" pitchFamily="66" charset="0"/>
                        </a:rPr>
                        <a:t>Esc</a:t>
                      </a:r>
                      <a:endParaRPr kumimoji="0" lang="fr-BE" sz="1200" b="0" i="0" u="none" strike="noStrike" cap="none" normalizeH="0" baseline="0" dirty="0" smtClean="0">
                        <a:ln>
                          <a:noFill/>
                        </a:ln>
                        <a:solidFill>
                          <a:srgbClr val="000018"/>
                        </a:solidFill>
                        <a:effectLst/>
                        <a:latin typeface="Comic Sans MS" pitchFamily="66" charset="0"/>
                      </a:endParaRPr>
                    </a:p>
                    <a:p>
                      <a:pPr marL="228600" marR="0" lvl="0" indent="-228600" algn="l" defTabSz="914400" rtl="0" eaLnBrk="1" fontAlgn="b" latinLnBrk="0" hangingPunct="1">
                        <a:lnSpc>
                          <a:spcPct val="100000"/>
                        </a:lnSpc>
                        <a:spcBef>
                          <a:spcPct val="0"/>
                        </a:spcBef>
                        <a:spcAft>
                          <a:spcPct val="0"/>
                        </a:spcAft>
                        <a:buClrTx/>
                        <a:buSzTx/>
                        <a:buFont typeface="+mj-lt"/>
                        <a:buAutoNum type="arabicPeriod" startAt="2"/>
                        <a:tabLst/>
                      </a:pPr>
                      <a:endParaRPr kumimoji="0" lang="fr-BE" sz="1200" b="0" i="0" u="none" strike="noStrike" cap="none" normalizeH="0" baseline="0" dirty="0" smtClean="0">
                        <a:ln>
                          <a:noFill/>
                        </a:ln>
                        <a:solidFill>
                          <a:srgbClr val="000018"/>
                        </a:solidFill>
                        <a:effectLst/>
                        <a:latin typeface="Comic Sans MS" pitchFamily="66" charset="0"/>
                      </a:endParaRPr>
                    </a:p>
                    <a:p>
                      <a:pPr marL="228600" marR="0" lvl="0" indent="-228600" algn="l" defTabSz="914400" rtl="0" eaLnBrk="1" fontAlgn="b" latinLnBrk="0" hangingPunct="1">
                        <a:lnSpc>
                          <a:spcPct val="100000"/>
                        </a:lnSpc>
                        <a:spcBef>
                          <a:spcPct val="0"/>
                        </a:spcBef>
                        <a:spcAft>
                          <a:spcPct val="0"/>
                        </a:spcAft>
                        <a:buClrTx/>
                        <a:buSzTx/>
                        <a:buFont typeface="+mj-lt"/>
                        <a:buAutoNum type="arabicPeriod" startAt="2"/>
                        <a:tabLst/>
                      </a:pPr>
                      <a:endParaRPr kumimoji="0" lang="fr-BE" sz="1200" b="0" i="0" u="none" strike="noStrike" cap="none" normalizeH="0" baseline="0" dirty="0" smtClean="0">
                        <a:ln>
                          <a:noFill/>
                        </a:ln>
                        <a:solidFill>
                          <a:srgbClr val="000018"/>
                        </a:solidFill>
                        <a:effectLst/>
                        <a:latin typeface="Comic Sans MS" pitchFamily="66" charset="0"/>
                      </a:endParaRPr>
                    </a:p>
                    <a:p>
                      <a:pPr marL="228600" marR="0" lvl="0" indent="-228600" algn="l" defTabSz="914400" rtl="0" eaLnBrk="1" fontAlgn="b" latinLnBrk="0" hangingPunct="1">
                        <a:lnSpc>
                          <a:spcPct val="100000"/>
                        </a:lnSpc>
                        <a:spcBef>
                          <a:spcPct val="0"/>
                        </a:spcBef>
                        <a:spcAft>
                          <a:spcPct val="0"/>
                        </a:spcAft>
                        <a:buClrTx/>
                        <a:buSzTx/>
                        <a:buFont typeface="+mj-lt"/>
                        <a:buAutoNum type="arabicPeriod" startAt="2"/>
                        <a:tabLst/>
                      </a:pPr>
                      <a:endParaRPr kumimoji="0" lang="fr-BE" sz="1200" b="0" i="0" u="none" strike="noStrike" cap="none" normalizeH="0" baseline="0" dirty="0" smtClean="0">
                        <a:ln>
                          <a:noFill/>
                        </a:ln>
                        <a:solidFill>
                          <a:srgbClr val="000018"/>
                        </a:solidFill>
                        <a:effectLst/>
                        <a:latin typeface="Comic Sans MS" pitchFamily="66" charset="0"/>
                      </a:endParaRPr>
                    </a:p>
                    <a:p>
                      <a:pPr marL="228600" marR="0" lvl="0" indent="-228600" algn="l" defTabSz="914400" rtl="0" eaLnBrk="1" fontAlgn="b" latinLnBrk="0" hangingPunct="1">
                        <a:lnSpc>
                          <a:spcPct val="100000"/>
                        </a:lnSpc>
                        <a:spcBef>
                          <a:spcPct val="0"/>
                        </a:spcBef>
                        <a:spcAft>
                          <a:spcPct val="0"/>
                        </a:spcAft>
                        <a:buClrTx/>
                        <a:buSzTx/>
                        <a:buFont typeface="+mj-lt"/>
                        <a:buAutoNum type="arabicPeriod" startAt="2"/>
                        <a:tabLst/>
                      </a:pPr>
                      <a:endParaRPr kumimoji="0" lang="fr-BE" sz="1200" b="0" i="0" u="none" strike="noStrike" cap="none" normalizeH="0" baseline="0" dirty="0" smtClean="0">
                        <a:ln>
                          <a:noFill/>
                        </a:ln>
                        <a:solidFill>
                          <a:srgbClr val="000018"/>
                        </a:solidFill>
                        <a:effectLst/>
                        <a:latin typeface="Comic Sans MS" pitchFamily="66" charset="0"/>
                      </a:endParaRPr>
                    </a:p>
                    <a:p>
                      <a:pPr marL="228600" marR="0" lvl="0" indent="-228600" algn="l" defTabSz="914400" rtl="0" eaLnBrk="1" fontAlgn="b" latinLnBrk="0" hangingPunct="1">
                        <a:lnSpc>
                          <a:spcPct val="100000"/>
                        </a:lnSpc>
                        <a:spcBef>
                          <a:spcPct val="0"/>
                        </a:spcBef>
                        <a:spcAft>
                          <a:spcPct val="0"/>
                        </a:spcAft>
                        <a:buClrTx/>
                        <a:buSzTx/>
                        <a:buFont typeface="+mj-lt"/>
                        <a:buAutoNum type="arabicPeriod" startAt="2"/>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3.Coord </a:t>
                      </a:r>
                      <a:r>
                        <a:rPr kumimoji="0" lang="fr-BE" sz="1200" b="0" i="0" u="none" strike="noStrike" cap="none" normalizeH="0" baseline="0" dirty="0" err="1" smtClean="0">
                          <a:ln>
                            <a:noFill/>
                          </a:ln>
                          <a:solidFill>
                            <a:srgbClr val="000018"/>
                          </a:solidFill>
                          <a:effectLst/>
                          <a:latin typeface="Comic Sans MS" pitchFamily="66" charset="0"/>
                        </a:rPr>
                        <a:t>prév</a:t>
                      </a:r>
                      <a:r>
                        <a:rPr kumimoji="0" lang="fr-BE" sz="1200" b="0" i="0" u="none" strike="noStrike" cap="none" normalizeH="0" baseline="0" dirty="0" smtClean="0">
                          <a:ln>
                            <a:noFill/>
                          </a:ln>
                          <a:solidFill>
                            <a:srgbClr val="000018"/>
                          </a:solidFill>
                          <a:effectLst/>
                          <a:latin typeface="Comic Sans MS" pitchFamily="66" charset="0"/>
                        </a:rPr>
                        <a:t> incendie/SLPPT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4.Adjt Yves BERTRAND</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5. </a:t>
                      </a:r>
                      <a:r>
                        <a:rPr kumimoji="0" lang="fr-BE" sz="1200" b="0" i="0" u="none" strike="noStrike" cap="none" normalizeH="0" baseline="0" dirty="0" err="1" smtClean="0">
                          <a:ln>
                            <a:noFill/>
                          </a:ln>
                          <a:solidFill>
                            <a:srgbClr val="000018"/>
                          </a:solidFill>
                          <a:effectLst/>
                          <a:latin typeface="Comic Sans MS" pitchFamily="66" charset="0"/>
                        </a:rPr>
                        <a:t>Coord</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prév</a:t>
                      </a:r>
                      <a:r>
                        <a:rPr kumimoji="0" lang="fr-BE" sz="1200" b="0" i="0" u="none" strike="noStrike" cap="none" normalizeH="0" baseline="0" dirty="0" smtClean="0">
                          <a:ln>
                            <a:noFill/>
                          </a:ln>
                          <a:solidFill>
                            <a:srgbClr val="000018"/>
                          </a:solidFill>
                          <a:effectLst/>
                          <a:latin typeface="Comic Sans MS" pitchFamily="66" charset="0"/>
                        </a:rPr>
                        <a:t> incendie + Sec AFA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6. CPI + SLPPT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7. </a:t>
                      </a:r>
                      <a:r>
                        <a:rPr kumimoji="0" lang="fr-BE" sz="1200" b="0" i="0" u="none" strike="noStrike" cap="none" normalizeH="0" baseline="0" dirty="0" err="1" smtClean="0">
                          <a:ln>
                            <a:noFill/>
                          </a:ln>
                          <a:solidFill>
                            <a:srgbClr val="000018"/>
                          </a:solidFill>
                          <a:effectLst/>
                          <a:latin typeface="Comic Sans MS" pitchFamily="66" charset="0"/>
                        </a:rPr>
                        <a:t>Coord</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r>
                        <a:rPr kumimoji="0" lang="fr-BE" sz="1200" b="0" i="0" u="none" strike="noStrike" cap="none" normalizeH="0" baseline="0" dirty="0" smtClean="0">
                          <a:ln>
                            <a:noFill/>
                          </a:ln>
                          <a:solidFill>
                            <a:srgbClr val="000018"/>
                          </a:solidFill>
                          <a:effectLst/>
                          <a:latin typeface="Comic Sans MS" pitchFamily="66" charset="0"/>
                        </a:rPr>
                        <a:t> incendie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txBody>
                  <a:tcPr marL="90000" marR="90000" marT="46800" marB="46800" horzOverflow="overflow"/>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736856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19</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691078550"/>
              </p:ext>
            </p:extLst>
          </p:nvPr>
        </p:nvGraphicFramePr>
        <p:xfrm>
          <a:off x="323528" y="404664"/>
          <a:ext cx="8640960" cy="5767453"/>
        </p:xfrm>
        <a:graphic>
          <a:graphicData uri="http://schemas.openxmlformats.org/drawingml/2006/table">
            <a:tbl>
              <a:tblPr firstRow="1" bandRow="1">
                <a:tableStyleId>{ED083AE6-46FA-4A59-8FB0-9F97EB10719F}</a:tableStyleId>
              </a:tblPr>
              <a:tblGrid>
                <a:gridCol w="1440160">
                  <a:extLst>
                    <a:ext uri="{9D8B030D-6E8A-4147-A177-3AD203B41FA5}">
                      <a16:colId xmlns:a16="http://schemas.microsoft.com/office/drawing/2014/main" val="20000"/>
                    </a:ext>
                  </a:extLst>
                </a:gridCol>
                <a:gridCol w="1296142">
                  <a:extLst>
                    <a:ext uri="{9D8B030D-6E8A-4147-A177-3AD203B41FA5}">
                      <a16:colId xmlns:a16="http://schemas.microsoft.com/office/drawing/2014/main" val="20001"/>
                    </a:ext>
                  </a:extLst>
                </a:gridCol>
                <a:gridCol w="1872208">
                  <a:extLst>
                    <a:ext uri="{9D8B030D-6E8A-4147-A177-3AD203B41FA5}">
                      <a16:colId xmlns:a16="http://schemas.microsoft.com/office/drawing/2014/main" val="20002"/>
                    </a:ext>
                  </a:extLst>
                </a:gridCol>
                <a:gridCol w="2016224">
                  <a:extLst>
                    <a:ext uri="{9D8B030D-6E8A-4147-A177-3AD203B41FA5}">
                      <a16:colId xmlns:a16="http://schemas.microsoft.com/office/drawing/2014/main" val="20003"/>
                    </a:ext>
                  </a:extLst>
                </a:gridCol>
                <a:gridCol w="1512168">
                  <a:extLst>
                    <a:ext uri="{9D8B030D-6E8A-4147-A177-3AD203B41FA5}">
                      <a16:colId xmlns:a16="http://schemas.microsoft.com/office/drawing/2014/main" val="20004"/>
                    </a:ext>
                  </a:extLst>
                </a:gridCol>
                <a:gridCol w="504058">
                  <a:extLst>
                    <a:ext uri="{9D8B030D-6E8A-4147-A177-3AD203B41FA5}">
                      <a16:colId xmlns:a16="http://schemas.microsoft.com/office/drawing/2014/main" val="20005"/>
                    </a:ext>
                  </a:extLst>
                </a:gridCol>
              </a:tblGrid>
              <a:tr h="144016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rgbClr val="000018"/>
                          </a:solidFill>
                          <a:effectLst/>
                          <a:latin typeface="Comic Sans MS" pitchFamily="66" charset="0"/>
                          <a:cs typeface="Arial" charset="0"/>
                        </a:rPr>
                        <a:t>Status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txBody>
                  <a:tcPr/>
                </a:tc>
                <a:extLst>
                  <a:ext uri="{0D108BD9-81ED-4DB2-BD59-A6C34878D82A}">
                    <a16:rowId xmlns:a16="http://schemas.microsoft.com/office/drawing/2014/main" val="10000"/>
                  </a:ext>
                </a:extLst>
              </a:tr>
              <a:tr h="144243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09-WB-01 : Combattre la surcharge pondérale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Sensibilisation de l’épidémie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228600" marR="0" lvl="0" indent="-228600" algn="l" defTabSz="914400" rtl="0" eaLnBrk="1" fontAlgn="b" latinLnBrk="0" hangingPunct="1">
                        <a:lnSpc>
                          <a:spcPct val="100000"/>
                        </a:lnSpc>
                        <a:spcBef>
                          <a:spcPct val="0"/>
                        </a:spcBef>
                        <a:spcAft>
                          <a:spcPct val="0"/>
                        </a:spcAft>
                        <a:buClrTx/>
                        <a:buSzTx/>
                        <a:buFontTx/>
                        <a:buAutoNum type="arabicPeriod"/>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Une</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prévention</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validée</a:t>
                      </a:r>
                      <a:r>
                        <a:rPr kumimoji="0" lang="en-US" sz="1200" b="0" i="0" u="none" strike="noStrike" cap="none" normalizeH="0" baseline="0" dirty="0" smtClean="0">
                          <a:ln>
                            <a:noFill/>
                          </a:ln>
                          <a:solidFill>
                            <a:srgbClr val="000018"/>
                          </a:solidFill>
                          <a:effectLst/>
                          <a:latin typeface="Comic Sans MS" pitchFamily="66" charset="0"/>
                          <a:cs typeface="Arial" charset="0"/>
                        </a:rPr>
                        <a:t> au </a:t>
                      </a:r>
                      <a:r>
                        <a:rPr kumimoji="0" lang="en-US" sz="1200" b="0" i="0" u="none" strike="noStrike" cap="none" normalizeH="0" baseline="0" dirty="0" err="1" smtClean="0">
                          <a:ln>
                            <a:noFill/>
                          </a:ln>
                          <a:solidFill>
                            <a:srgbClr val="000018"/>
                          </a:solidFill>
                          <a:effectLst/>
                          <a:latin typeface="Comic Sans MS" pitchFamily="66" charset="0"/>
                          <a:cs typeface="Arial" charset="0"/>
                        </a:rPr>
                        <a:t>niveau</a:t>
                      </a:r>
                      <a:r>
                        <a:rPr kumimoji="0" lang="en-US" sz="1200" b="0" i="0" u="none" strike="noStrike" cap="none" normalizeH="0" baseline="0" dirty="0" smtClean="0">
                          <a:ln>
                            <a:noFill/>
                          </a:ln>
                          <a:solidFill>
                            <a:srgbClr val="000018"/>
                          </a:solidFill>
                          <a:effectLst/>
                          <a:latin typeface="Comic Sans MS" pitchFamily="66" charset="0"/>
                          <a:cs typeface="Arial" charset="0"/>
                        </a:rPr>
                        <a:t> de la population</a:t>
                      </a:r>
                    </a:p>
                    <a:p>
                      <a:pPr marL="228600" marR="0" lvl="0" indent="-22860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cs typeface="Arial" charset="0"/>
                        </a:rPr>
                        <a:t>Une Info correcte</a:t>
                      </a:r>
                    </a:p>
                    <a:p>
                      <a:pPr marL="228600" marR="0" lvl="0" indent="-22860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cs typeface="Arial" charset="0"/>
                        </a:rPr>
                        <a:t>L’atteinte d’une perte de poids limitée</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Briefing Sh Pt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Médecine du travail</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LH, Ass </a:t>
                      </a:r>
                      <a:r>
                        <a:rPr kumimoji="0" lang="en-US" sz="1200" b="0" i="0" u="none" strike="noStrike" cap="none" normalizeH="0" baseline="0" dirty="0" err="1" smtClean="0">
                          <a:ln>
                            <a:noFill/>
                          </a:ln>
                          <a:solidFill>
                            <a:srgbClr val="000018"/>
                          </a:solidFill>
                          <a:effectLst/>
                          <a:latin typeface="Comic Sans MS" pitchFamily="66" charset="0"/>
                          <a:cs typeface="Arial" charset="0"/>
                        </a:rPr>
                        <a:t>Prev</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cs typeface="+mn-cs"/>
                        </a:rPr>
                        <a:t>Cel</a:t>
                      </a:r>
                      <a:r>
                        <a:rPr kumimoji="0" lang="fr-BE" sz="1200" b="0" i="0" u="none" strike="noStrike" cap="none" normalizeH="0" baseline="0" dirty="0" smtClean="0">
                          <a:ln>
                            <a:noFill/>
                          </a:ln>
                          <a:solidFill>
                            <a:srgbClr val="000018"/>
                          </a:solidFill>
                          <a:effectLst/>
                          <a:latin typeface="Comic Sans MS" pitchFamily="66" charset="0"/>
                          <a:cs typeface="+mn-cs"/>
                        </a:rPr>
                        <a:t> AMT</a:t>
                      </a:r>
                      <a:endParaRPr kumimoji="0" lang="fr-BE"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extLst>
                  <a:ext uri="{0D108BD9-81ED-4DB2-BD59-A6C34878D82A}">
                    <a16:rowId xmlns:a16="http://schemas.microsoft.com/office/drawing/2014/main" val="10001"/>
                  </a:ext>
                </a:extLst>
              </a:tr>
              <a:tr h="144243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Politique en matière de violence, de harcèlement moral et sexuel sur le lieu de travail</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Prévention et information maximale pour éviter le harcèlement ou la violence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 Publicité maximale, cours cadre, séances d’information, briefing aux nouveaux.</a:t>
                      </a:r>
                      <a:endParaRPr kumimoji="0" lang="fr-BE"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Info tableaux, rappels réguliers, affiches, brochures d’accueil.</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LH</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tc>
                <a:extLst>
                  <a:ext uri="{0D108BD9-81ED-4DB2-BD59-A6C34878D82A}">
                    <a16:rowId xmlns:a16="http://schemas.microsoft.com/office/drawing/2014/main" val="10002"/>
                  </a:ext>
                </a:extLst>
              </a:tr>
              <a:tr h="144243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Accueil des nouveaux travailleurs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Application des directives de la </a:t>
                      </a:r>
                      <a:r>
                        <a:rPr kumimoji="0" lang="en-US" sz="1200" b="0" i="0" u="none" strike="noStrike" cap="none" normalizeH="0" baseline="0" dirty="0" err="1" smtClean="0">
                          <a:ln>
                            <a:noFill/>
                          </a:ln>
                          <a:solidFill>
                            <a:srgbClr val="000018"/>
                          </a:solidFill>
                          <a:effectLst/>
                          <a:latin typeface="Comic Sans MS" pitchFamily="66" charset="0"/>
                        </a:rPr>
                        <a:t>défence</a:t>
                      </a:r>
                      <a:r>
                        <a:rPr kumimoji="0" lang="en-US" sz="1200" b="0" i="0" u="none" strike="noStrike" cap="none" normalizeH="0" baseline="0" dirty="0" smtClean="0">
                          <a:ln>
                            <a:noFill/>
                          </a:ln>
                          <a:solidFill>
                            <a:srgbClr val="000018"/>
                          </a:solidFill>
                          <a:effectLst/>
                          <a:latin typeface="Comic Sans MS" pitchFamily="66" charset="0"/>
                        </a:rPr>
                        <a:t> pour </a:t>
                      </a:r>
                      <a:r>
                        <a:rPr kumimoji="0" lang="en-US" sz="1200" b="0" i="0" u="none" strike="noStrike" cap="none" normalizeH="0" baseline="0" dirty="0" err="1" smtClean="0">
                          <a:ln>
                            <a:noFill/>
                          </a:ln>
                          <a:solidFill>
                            <a:srgbClr val="000018"/>
                          </a:solidFill>
                          <a:effectLst/>
                          <a:latin typeface="Comic Sans MS" pitchFamily="66" charset="0"/>
                        </a:rPr>
                        <a:t>l’accueil</a:t>
                      </a:r>
                      <a:r>
                        <a:rPr kumimoji="0" lang="en-US" sz="1200" b="0" i="0" u="none" strike="noStrike" cap="none" normalizeH="0" baseline="0" dirty="0" smtClean="0">
                          <a:ln>
                            <a:noFill/>
                          </a:ln>
                          <a:solidFill>
                            <a:srgbClr val="000018"/>
                          </a:solidFill>
                          <a:effectLst/>
                          <a:latin typeface="Comic Sans MS" pitchFamily="66" charset="0"/>
                        </a:rPr>
                        <a:t> des nouveaux </a:t>
                      </a:r>
                      <a:r>
                        <a:rPr kumimoji="0" lang="en-US" sz="1200" b="0" i="0" u="none" strike="noStrike" cap="none" normalizeH="0" baseline="0" dirty="0" err="1" smtClean="0">
                          <a:ln>
                            <a:noFill/>
                          </a:ln>
                          <a:solidFill>
                            <a:srgbClr val="000018"/>
                          </a:solidFill>
                          <a:effectLst/>
                          <a:latin typeface="Comic Sans MS" pitchFamily="66" charset="0"/>
                        </a:rPr>
                        <a:t>travailleurs</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Fourniture du dossier d’accueil et de son volet fonctionnel (fiches de poste de travail et fiches de fonction)</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Fiches et brochure d’accueil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RSM</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Cpl</a:t>
                      </a:r>
                      <a:r>
                        <a:rPr kumimoji="0" lang="fr-BE" sz="1200" b="0" i="0" u="none" strike="noStrike" cap="none" normalizeH="0" baseline="0" dirty="0" smtClean="0">
                          <a:ln>
                            <a:noFill/>
                          </a:ln>
                          <a:solidFill>
                            <a:srgbClr val="000018"/>
                          </a:solidFill>
                          <a:effectLst/>
                          <a:latin typeface="Comic Sans MS" pitchFamily="66" charset="0"/>
                        </a:rPr>
                        <a:t> de Corps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IPR</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953237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Rectangle 2"/>
          <p:cNvSpPr>
            <a:spLocks noGrp="1" noChangeArrowheads="1"/>
          </p:cNvSpPr>
          <p:nvPr>
            <p:ph type="ctrTitle"/>
          </p:nvPr>
        </p:nvSpPr>
        <p:spPr>
          <a:xfrm>
            <a:off x="395536" y="2132856"/>
            <a:ext cx="8435280" cy="3744416"/>
          </a:xfrm>
        </p:spPr>
        <p:txBody>
          <a:bodyPr/>
          <a:lstStyle/>
          <a:p>
            <a:pPr eaLnBrk="1" hangingPunct="1">
              <a:defRPr/>
            </a:pPr>
            <a:r>
              <a:rPr lang="fr-BE" u="sng" dirty="0" smtClean="0">
                <a:solidFill>
                  <a:srgbClr val="000018"/>
                </a:solidFill>
                <a:latin typeface="Comic Sans MS" pitchFamily="66" charset="0"/>
              </a:rPr>
              <a:t>Plan Local de Prévention </a:t>
            </a: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dirty="0" smtClean="0">
                <a:solidFill>
                  <a:srgbClr val="000018"/>
                </a:solidFill>
                <a:latin typeface="Comic Sans MS" pitchFamily="66" charset="0"/>
              </a:rPr>
              <a:t>Volet A</a:t>
            </a:r>
            <a:br>
              <a:rPr lang="fr-BE" sz="4400" dirty="0" smtClean="0">
                <a:solidFill>
                  <a:srgbClr val="000018"/>
                </a:solidFill>
                <a:latin typeface="Comic Sans MS" pitchFamily="66" charset="0"/>
              </a:rPr>
            </a:br>
            <a:r>
              <a:rPr lang="fr-BE" sz="4400" dirty="0" smtClean="0">
                <a:solidFill>
                  <a:srgbClr val="000018"/>
                </a:solidFill>
                <a:latin typeface="Comic Sans MS" pitchFamily="66" charset="0"/>
              </a:rPr>
              <a:t/>
            </a:r>
            <a:br>
              <a:rPr lang="fr-BE" sz="4400" dirty="0" smtClean="0">
                <a:solidFill>
                  <a:srgbClr val="000018"/>
                </a:solidFill>
                <a:latin typeface="Comic Sans MS" pitchFamily="66" charset="0"/>
              </a:rPr>
            </a:br>
            <a:r>
              <a:rPr lang="fr-BE" sz="2000" dirty="0" err="1">
                <a:solidFill>
                  <a:srgbClr val="000018"/>
                </a:solidFill>
                <a:latin typeface="Comic Sans MS" pitchFamily="66" charset="0"/>
              </a:rPr>
              <a:t>R</a:t>
            </a:r>
            <a:r>
              <a:rPr lang="fr-BE" sz="2000" dirty="0" err="1" smtClean="0">
                <a:solidFill>
                  <a:srgbClr val="000018"/>
                </a:solidFill>
                <a:latin typeface="Comic Sans MS" pitchFamily="66" charset="0"/>
              </a:rPr>
              <a:t>ef</a:t>
            </a:r>
            <a:r>
              <a:rPr lang="fr-BE" sz="2000" dirty="0" smtClean="0">
                <a:solidFill>
                  <a:srgbClr val="000018"/>
                </a:solidFill>
                <a:latin typeface="Comic Sans MS" pitchFamily="66" charset="0"/>
              </a:rPr>
              <a:t> : </a:t>
            </a:r>
            <a:r>
              <a:rPr lang="fr-FR" sz="2000" dirty="0">
                <a:solidFill>
                  <a:srgbClr val="000018"/>
                </a:solidFill>
                <a:latin typeface="Comic Sans MS" pitchFamily="66" charset="0"/>
              </a:rPr>
              <a:t>Plan global de prévention de la Défense</a:t>
            </a:r>
            <a:br>
              <a:rPr lang="fr-FR" sz="2000" dirty="0">
                <a:solidFill>
                  <a:srgbClr val="000018"/>
                </a:solidFill>
                <a:latin typeface="Comic Sans MS" pitchFamily="66" charset="0"/>
              </a:rPr>
            </a:br>
            <a:r>
              <a:rPr lang="fr-FR" sz="2000" dirty="0" smtClean="0">
                <a:solidFill>
                  <a:srgbClr val="000018"/>
                </a:solidFill>
                <a:latin typeface="Comic Sans MS" pitchFamily="66" charset="0"/>
              </a:rPr>
              <a:t>2018-2022</a:t>
            </a:r>
            <a:r>
              <a:rPr lang="fr-FR" sz="2000" dirty="0">
                <a:solidFill>
                  <a:srgbClr val="000018"/>
                </a:solidFill>
                <a:latin typeface="Comic Sans MS" pitchFamily="66" charset="0"/>
              </a:rPr>
              <a:t/>
            </a:r>
            <a:br>
              <a:rPr lang="fr-FR" sz="2000" dirty="0">
                <a:solidFill>
                  <a:srgbClr val="000018"/>
                </a:solidFill>
                <a:latin typeface="Comic Sans MS" pitchFamily="66" charset="0"/>
              </a:rPr>
            </a:br>
            <a:r>
              <a:rPr lang="fr-FR" sz="2000" dirty="0">
                <a:solidFill>
                  <a:srgbClr val="000018"/>
                </a:solidFill>
                <a:latin typeface="Comic Sans MS" pitchFamily="66" charset="0"/>
              </a:rPr>
              <a:t>Plan annuel d’actions </a:t>
            </a:r>
            <a:r>
              <a:rPr lang="fr-FR" sz="2000" dirty="0" smtClean="0">
                <a:solidFill>
                  <a:srgbClr val="000018"/>
                </a:solidFill>
                <a:latin typeface="Comic Sans MS" pitchFamily="66" charset="0"/>
              </a:rPr>
              <a:t>2019</a:t>
            </a:r>
            <a:br>
              <a:rPr lang="fr-FR" sz="2000" dirty="0" smtClean="0">
                <a:solidFill>
                  <a:srgbClr val="000018"/>
                </a:solidFill>
                <a:latin typeface="Comic Sans MS" pitchFamily="66" charset="0"/>
              </a:rPr>
            </a:br>
            <a:r>
              <a:rPr lang="fr-FR" sz="2000" dirty="0" smtClean="0">
                <a:solidFill>
                  <a:srgbClr val="000018"/>
                </a:solidFill>
                <a:latin typeface="Comic Sans MS" pitchFamily="66" charset="0"/>
              </a:rPr>
              <a:t>Sources : </a:t>
            </a:r>
            <a:r>
              <a:rPr lang="fr-FR" sz="2000" dirty="0" smtClean="0">
                <a:solidFill>
                  <a:srgbClr val="000018"/>
                </a:solidFill>
                <a:latin typeface="Comic Sans MS" pitchFamily="66" charset="0"/>
                <a:hlinkClick r:id="rId2"/>
              </a:rPr>
              <a:t>SIPPT</a:t>
            </a:r>
            <a:r>
              <a:rPr lang="fr-FR" sz="2000" dirty="0" smtClean="0">
                <a:solidFill>
                  <a:srgbClr val="000018"/>
                </a:solidFill>
                <a:latin typeface="Comic Sans MS" pitchFamily="66" charset="0"/>
              </a:rPr>
              <a:t/>
            </a:r>
            <a:br>
              <a:rPr lang="fr-FR" sz="2000" dirty="0" smtClean="0">
                <a:solidFill>
                  <a:srgbClr val="000018"/>
                </a:solidFill>
                <a:latin typeface="Comic Sans MS" pitchFamily="66" charset="0"/>
              </a:rPr>
            </a:br>
            <a:r>
              <a:rPr lang="fr-FR" sz="2000" dirty="0">
                <a:solidFill>
                  <a:srgbClr val="FF0000"/>
                </a:solidFill>
                <a:latin typeface="Comic Sans MS" pitchFamily="66" charset="0"/>
              </a:rPr>
              <a:t/>
            </a:r>
            <a:br>
              <a:rPr lang="fr-FR" sz="2000" dirty="0">
                <a:solidFill>
                  <a:srgbClr val="FF0000"/>
                </a:solidFill>
                <a:latin typeface="Comic Sans MS" pitchFamily="66" charset="0"/>
              </a:rPr>
            </a:br>
            <a:endParaRPr lang="en-US" sz="4400" u="sng" dirty="0" smtClean="0">
              <a:solidFill>
                <a:srgbClr val="FF0000"/>
              </a:solidFill>
              <a:latin typeface="Comic Sans MS" pitchFamily="66"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20</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203757900"/>
              </p:ext>
            </p:extLst>
          </p:nvPr>
        </p:nvGraphicFramePr>
        <p:xfrm>
          <a:off x="179512" y="332656"/>
          <a:ext cx="8496945" cy="5930901"/>
        </p:xfrm>
        <a:graphic>
          <a:graphicData uri="http://schemas.openxmlformats.org/drawingml/2006/table">
            <a:tbl>
              <a:tblPr firstRow="1" bandRow="1">
                <a:tableStyleId>{ED083AE6-46FA-4A59-8FB0-9F97EB10719F}</a:tableStyleId>
              </a:tblPr>
              <a:tblGrid>
                <a:gridCol w="1416158">
                  <a:extLst>
                    <a:ext uri="{9D8B030D-6E8A-4147-A177-3AD203B41FA5}">
                      <a16:colId xmlns:a16="http://schemas.microsoft.com/office/drawing/2014/main" val="20000"/>
                    </a:ext>
                  </a:extLst>
                </a:gridCol>
                <a:gridCol w="1416158">
                  <a:extLst>
                    <a:ext uri="{9D8B030D-6E8A-4147-A177-3AD203B41FA5}">
                      <a16:colId xmlns:a16="http://schemas.microsoft.com/office/drawing/2014/main" val="20001"/>
                    </a:ext>
                  </a:extLst>
                </a:gridCol>
                <a:gridCol w="2066826">
                  <a:extLst>
                    <a:ext uri="{9D8B030D-6E8A-4147-A177-3AD203B41FA5}">
                      <a16:colId xmlns:a16="http://schemas.microsoft.com/office/drawing/2014/main" val="20002"/>
                    </a:ext>
                  </a:extLst>
                </a:gridCol>
                <a:gridCol w="1797602">
                  <a:extLst>
                    <a:ext uri="{9D8B030D-6E8A-4147-A177-3AD203B41FA5}">
                      <a16:colId xmlns:a16="http://schemas.microsoft.com/office/drawing/2014/main" val="20003"/>
                    </a:ext>
                  </a:extLst>
                </a:gridCol>
                <a:gridCol w="1340909">
                  <a:extLst>
                    <a:ext uri="{9D8B030D-6E8A-4147-A177-3AD203B41FA5}">
                      <a16:colId xmlns:a16="http://schemas.microsoft.com/office/drawing/2014/main" val="20004"/>
                    </a:ext>
                  </a:extLst>
                </a:gridCol>
                <a:gridCol w="459292">
                  <a:extLst>
                    <a:ext uri="{9D8B030D-6E8A-4147-A177-3AD203B41FA5}">
                      <a16:colId xmlns:a16="http://schemas.microsoft.com/office/drawing/2014/main" val="20005"/>
                    </a:ext>
                  </a:extLst>
                </a:gridCol>
              </a:tblGrid>
              <a:tr h="108012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rgbClr val="000018"/>
                          </a:solidFill>
                          <a:effectLst/>
                          <a:latin typeface="Comic Sans MS" pitchFamily="66" charset="0"/>
                          <a:cs typeface="Arial" charset="0"/>
                        </a:rPr>
                        <a:t>Status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p>
                      <a:endParaRPr lang="en-US" dirty="0"/>
                    </a:p>
                  </a:txBody>
                  <a:tcPr/>
                </a:tc>
                <a:extLst>
                  <a:ext uri="{0D108BD9-81ED-4DB2-BD59-A6C34878D82A}">
                    <a16:rowId xmlns:a16="http://schemas.microsoft.com/office/drawing/2014/main" val="10000"/>
                  </a:ext>
                </a:extLst>
              </a:tr>
              <a:tr h="1389829">
                <a:tc>
                  <a:txBody>
                    <a:bodyPr/>
                    <a:lstStyle/>
                    <a:p>
                      <a:r>
                        <a:rPr lang="fr-BE" sz="1200" dirty="0" smtClean="0">
                          <a:solidFill>
                            <a:srgbClr val="000018"/>
                          </a:solidFill>
                          <a:latin typeface="Comic Sans MS" panose="030F0702030302020204" pitchFamily="66" charset="0"/>
                        </a:rPr>
                        <a:t>Suivi</a:t>
                      </a:r>
                      <a:r>
                        <a:rPr lang="fr-BE" sz="1200" baseline="0" dirty="0" smtClean="0">
                          <a:solidFill>
                            <a:srgbClr val="000018"/>
                          </a:solidFill>
                          <a:latin typeface="Comic Sans MS" panose="030F0702030302020204" pitchFamily="66" charset="0"/>
                        </a:rPr>
                        <a:t> des demandes infra en liaison avec le bien-être du personnel</a:t>
                      </a:r>
                      <a:endParaRPr lang="en-US" sz="1200" dirty="0">
                        <a:solidFill>
                          <a:srgbClr val="000018"/>
                        </a:solidFill>
                        <a:latin typeface="Comic Sans MS" panose="030F0702030302020204" pitchFamily="66" charset="0"/>
                      </a:endParaRPr>
                    </a:p>
                  </a:txBody>
                  <a:tcPr/>
                </a:tc>
                <a:tc>
                  <a:txBody>
                    <a:bodyPr/>
                    <a:lstStyle/>
                    <a:p>
                      <a:r>
                        <a:rPr lang="fr-BE" sz="1200" dirty="0" smtClean="0">
                          <a:solidFill>
                            <a:srgbClr val="000018"/>
                          </a:solidFill>
                          <a:latin typeface="Comic Sans MS" panose="030F0702030302020204" pitchFamily="66" charset="0"/>
                        </a:rPr>
                        <a:t>Suivre l’évolution des dossiers Infra qui ont</a:t>
                      </a:r>
                      <a:r>
                        <a:rPr lang="fr-BE" sz="1200" baseline="0" dirty="0" smtClean="0">
                          <a:solidFill>
                            <a:srgbClr val="000018"/>
                          </a:solidFill>
                          <a:latin typeface="Comic Sans MS" panose="030F0702030302020204" pitchFamily="66" charset="0"/>
                        </a:rPr>
                        <a:t> un impact sur la sécurité du personnel</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Voir dans les directives</a:t>
                      </a:r>
                    </a:p>
                    <a:p>
                      <a:r>
                        <a:rPr lang="fr-BE" sz="1200" dirty="0" smtClean="0">
                          <a:solidFill>
                            <a:srgbClr val="000018"/>
                          </a:solidFill>
                          <a:latin typeface="Comic Sans MS" panose="030F0702030302020204" pitchFamily="66" charset="0"/>
                        </a:rPr>
                        <a:t>Suivre les dossiers et WO par Infra 1é</a:t>
                      </a:r>
                      <a:r>
                        <a:rPr lang="fr-BE" sz="1200" baseline="0" dirty="0" smtClean="0">
                          <a:solidFill>
                            <a:srgbClr val="000018"/>
                          </a:solidFill>
                          <a:latin typeface="Comic Sans MS" panose="030F0702030302020204" pitchFamily="66" charset="0"/>
                        </a:rPr>
                        <a:t> échelon</a:t>
                      </a:r>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CIL (</a:t>
                      </a:r>
                      <a:r>
                        <a:rPr lang="fr-BE" sz="1200" dirty="0" err="1" smtClean="0">
                          <a:solidFill>
                            <a:srgbClr val="000018"/>
                          </a:solidFill>
                          <a:latin typeface="Comic Sans MS" panose="030F0702030302020204" pitchFamily="66" charset="0"/>
                        </a:rPr>
                        <a:t>continuous</a:t>
                      </a:r>
                      <a:r>
                        <a:rPr lang="fr-BE" sz="1200" baseline="0" dirty="0" smtClean="0">
                          <a:solidFill>
                            <a:srgbClr val="000018"/>
                          </a:solidFill>
                          <a:latin typeface="Comic Sans MS" panose="030F0702030302020204" pitchFamily="66" charset="0"/>
                        </a:rPr>
                        <a:t> Infra List)</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Infra </a:t>
                      </a: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Délégué Infra</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EC</a:t>
                      </a:r>
                      <a:endParaRPr lang="en-US" sz="1200" dirty="0">
                        <a:solidFill>
                          <a:srgbClr val="000018"/>
                        </a:solidFill>
                        <a:latin typeface="Comic Sans MS" panose="030F0702030302020204" pitchFamily="66" charset="0"/>
                      </a:endParaRPr>
                    </a:p>
                  </a:txBody>
                  <a:tcPr/>
                </a:tc>
                <a:extLst>
                  <a:ext uri="{0D108BD9-81ED-4DB2-BD59-A6C34878D82A}">
                    <a16:rowId xmlns:a16="http://schemas.microsoft.com/office/drawing/2014/main" val="10001"/>
                  </a:ext>
                </a:extLst>
              </a:tr>
              <a:tr h="1431403">
                <a:tc>
                  <a:txBody>
                    <a:bodyPr/>
                    <a:lstStyle/>
                    <a:p>
                      <a:r>
                        <a:rPr lang="fr-BE" sz="1200" dirty="0" smtClean="0">
                          <a:solidFill>
                            <a:srgbClr val="000018"/>
                          </a:solidFill>
                          <a:latin typeface="Comic Sans MS" panose="030F0702030302020204" pitchFamily="66" charset="0"/>
                        </a:rPr>
                        <a:t>Suivi</a:t>
                      </a:r>
                      <a:r>
                        <a:rPr lang="fr-BE" sz="1200" baseline="0" dirty="0" smtClean="0">
                          <a:solidFill>
                            <a:srgbClr val="000018"/>
                          </a:solidFill>
                          <a:latin typeface="Comic Sans MS" panose="030F0702030302020204" pitchFamily="66" charset="0"/>
                        </a:rPr>
                        <a:t> des demandes Infra en liaison avec le bien-être du personnel pour les logements au quartier</a:t>
                      </a:r>
                      <a:endParaRPr lang="en-US" sz="1200" dirty="0">
                        <a:solidFill>
                          <a:srgbClr val="000018"/>
                        </a:solidFill>
                        <a:latin typeface="Comic Sans MS" panose="030F0702030302020204" pitchFamily="66" charset="0"/>
                      </a:endParaRPr>
                    </a:p>
                  </a:txBody>
                  <a:tcPr/>
                </a:tc>
                <a:tc>
                  <a:txBody>
                    <a:bodyPr/>
                    <a:lstStyle/>
                    <a:p>
                      <a:r>
                        <a:rPr lang="fr-BE" sz="1200" dirty="0" smtClean="0">
                          <a:solidFill>
                            <a:srgbClr val="000018"/>
                          </a:solidFill>
                          <a:latin typeface="Comic Sans MS" panose="030F0702030302020204" pitchFamily="66" charset="0"/>
                        </a:rPr>
                        <a:t>Suivre l’évolution des dossiers Infra</a:t>
                      </a:r>
                      <a:r>
                        <a:rPr lang="fr-BE" sz="1200" baseline="0" dirty="0" smtClean="0">
                          <a:solidFill>
                            <a:srgbClr val="000018"/>
                          </a:solidFill>
                          <a:latin typeface="Comic Sans MS" panose="030F0702030302020204" pitchFamily="66" charset="0"/>
                        </a:rPr>
                        <a:t> qui ont un impact sur le personnel logeant au quartier</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Suivre les dossiers et WO</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BE" sz="1200" dirty="0" smtClean="0">
                          <a:solidFill>
                            <a:srgbClr val="000018"/>
                          </a:solidFill>
                          <a:latin typeface="Comic Sans MS" panose="030F0702030302020204" pitchFamily="66" charset="0"/>
                        </a:rPr>
                        <a:t>CIL (</a:t>
                      </a:r>
                      <a:r>
                        <a:rPr lang="fr-BE" sz="1200" dirty="0" err="1" smtClean="0">
                          <a:solidFill>
                            <a:srgbClr val="000018"/>
                          </a:solidFill>
                          <a:latin typeface="Comic Sans MS" panose="030F0702030302020204" pitchFamily="66" charset="0"/>
                        </a:rPr>
                        <a:t>continuous</a:t>
                      </a:r>
                      <a:r>
                        <a:rPr lang="fr-BE" sz="1200" baseline="0" dirty="0" smtClean="0">
                          <a:solidFill>
                            <a:srgbClr val="000018"/>
                          </a:solidFill>
                          <a:latin typeface="Comic Sans MS" panose="030F0702030302020204" pitchFamily="66" charset="0"/>
                        </a:rPr>
                        <a:t> Infra List)</a:t>
                      </a:r>
                      <a:endParaRPr lang="en-US" sz="1200" dirty="0" smtClean="0">
                        <a:solidFill>
                          <a:srgbClr val="000018"/>
                        </a:solidFill>
                        <a:latin typeface="Comic Sans MS" panose="030F0702030302020204" pitchFamily="66" charset="0"/>
                      </a:endParaRPr>
                    </a:p>
                    <a:p>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Infra</a:t>
                      </a: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Commission de gestion locale</a:t>
                      </a:r>
                      <a:r>
                        <a:rPr lang="fr-BE" sz="1200" baseline="0" dirty="0" smtClean="0">
                          <a:solidFill>
                            <a:srgbClr val="000018"/>
                          </a:solidFill>
                          <a:latin typeface="Comic Sans MS" panose="030F0702030302020204" pitchFamily="66" charset="0"/>
                        </a:rPr>
                        <a:t> Sv logements Florennes</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EC</a:t>
                      </a:r>
                    </a:p>
                  </a:txBody>
                  <a:tcPr/>
                </a:tc>
                <a:extLst>
                  <a:ext uri="{0D108BD9-81ED-4DB2-BD59-A6C34878D82A}">
                    <a16:rowId xmlns:a16="http://schemas.microsoft.com/office/drawing/2014/main" val="10002"/>
                  </a:ext>
                </a:extLst>
              </a:tr>
              <a:tr h="1738069">
                <a:tc>
                  <a:txBody>
                    <a:bodyPr/>
                    <a:lstStyle/>
                    <a:p>
                      <a:r>
                        <a:rPr lang="fr-BE" sz="1200" dirty="0" smtClean="0">
                          <a:solidFill>
                            <a:srgbClr val="000018"/>
                          </a:solidFill>
                          <a:latin typeface="Comic Sans MS" panose="030F0702030302020204" pitchFamily="66" charset="0"/>
                        </a:rPr>
                        <a:t>07-MRR-01</a:t>
                      </a:r>
                      <a:r>
                        <a:rPr lang="fr-BE" sz="1200" baseline="0" dirty="0" smtClean="0">
                          <a:solidFill>
                            <a:srgbClr val="000018"/>
                          </a:solidFill>
                          <a:latin typeface="Comic Sans MS" panose="030F0702030302020204" pitchFamily="66" charset="0"/>
                        </a:rPr>
                        <a:t> : </a:t>
                      </a:r>
                    </a:p>
                    <a:p>
                      <a:r>
                        <a:rPr lang="fr-BE" sz="1200" baseline="0" dirty="0" smtClean="0">
                          <a:solidFill>
                            <a:srgbClr val="000018"/>
                          </a:solidFill>
                          <a:latin typeface="Comic Sans MS" panose="030F0702030302020204" pitchFamily="66" charset="0"/>
                        </a:rPr>
                        <a:t>Gestion de l’amiante</a:t>
                      </a:r>
                      <a:endParaRPr lang="en-US" sz="1200" dirty="0">
                        <a:solidFill>
                          <a:srgbClr val="000018"/>
                        </a:solidFill>
                        <a:latin typeface="Comic Sans MS" panose="030F0702030302020204" pitchFamily="66" charset="0"/>
                      </a:endParaRPr>
                    </a:p>
                  </a:txBody>
                  <a:tcPr/>
                </a:tc>
                <a:tc>
                  <a:txBody>
                    <a:bodyPr/>
                    <a:lstStyle/>
                    <a:p>
                      <a:r>
                        <a:rPr lang="fr-BE" sz="1200" dirty="0" smtClean="0">
                          <a:solidFill>
                            <a:srgbClr val="000018"/>
                          </a:solidFill>
                          <a:latin typeface="Comic Sans MS" panose="030F0702030302020204" pitchFamily="66" charset="0"/>
                        </a:rPr>
                        <a:t>Répondre à toutes les obligations</a:t>
                      </a:r>
                      <a:r>
                        <a:rPr lang="fr-BE" sz="1200" baseline="0" dirty="0" smtClean="0">
                          <a:solidFill>
                            <a:srgbClr val="000018"/>
                          </a:solidFill>
                          <a:latin typeface="Comic Sans MS" panose="030F0702030302020204" pitchFamily="66" charset="0"/>
                        </a:rPr>
                        <a:t> légales</a:t>
                      </a:r>
                      <a:endParaRPr lang="en-US" sz="1200" dirty="0">
                        <a:solidFill>
                          <a:srgbClr val="000018"/>
                        </a:solidFill>
                        <a:latin typeface="Comic Sans MS" panose="030F0702030302020204" pitchFamily="66" charset="0"/>
                      </a:endParaRPr>
                    </a:p>
                  </a:txBody>
                  <a:tcPr/>
                </a:tc>
                <a:tc>
                  <a:txBody>
                    <a:bodyPr/>
                    <a:lstStyle/>
                    <a:p>
                      <a:r>
                        <a:rPr lang="fr-BE" sz="1200" dirty="0" smtClean="0">
                          <a:solidFill>
                            <a:srgbClr val="000018"/>
                          </a:solidFill>
                          <a:latin typeface="Comic Sans MS" panose="030F0702030302020204" pitchFamily="66" charset="0"/>
                        </a:rPr>
                        <a:t>Gestion et suivi de l’inventaire amiante</a:t>
                      </a: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Contrôle visuel de l’état</a:t>
                      </a: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Briefing sur</a:t>
                      </a:r>
                      <a:r>
                        <a:rPr lang="fr-BE" sz="1200" baseline="0" dirty="0" smtClean="0">
                          <a:solidFill>
                            <a:srgbClr val="000018"/>
                          </a:solidFill>
                          <a:latin typeface="Comic Sans MS" panose="030F0702030302020204" pitchFamily="66" charset="0"/>
                        </a:rPr>
                        <a:t> le Sh P</a:t>
                      </a:r>
                    </a:p>
                    <a:p>
                      <a:endParaRPr lang="fr-BE" sz="1200" baseline="0" dirty="0" smtClean="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err="1" smtClean="0">
                          <a:solidFill>
                            <a:srgbClr val="000018"/>
                          </a:solidFill>
                          <a:latin typeface="Comic Sans MS" panose="030F0702030302020204" pitchFamily="66" charset="0"/>
                        </a:rPr>
                        <a:t>Ettiquetage</a:t>
                      </a:r>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en-US" sz="1200" dirty="0">
                        <a:solidFill>
                          <a:srgbClr val="000018"/>
                        </a:solidFill>
                        <a:latin typeface="Comic Sans MS" panose="030F0702030302020204" pitchFamily="66" charset="0"/>
                      </a:endParaRPr>
                    </a:p>
                  </a:txBody>
                  <a:tcPr/>
                </a:tc>
                <a:tc>
                  <a:txBody>
                    <a:bodyPr/>
                    <a:lstStyle/>
                    <a:p>
                      <a:r>
                        <a:rPr lang="fr-BE" sz="1200" dirty="0" err="1" smtClean="0">
                          <a:solidFill>
                            <a:srgbClr val="000018"/>
                          </a:solidFill>
                          <a:latin typeface="Comic Sans MS" panose="030F0702030302020204" pitchFamily="66" charset="0"/>
                        </a:rPr>
                        <a:t>Ass</a:t>
                      </a:r>
                      <a:r>
                        <a:rPr lang="fr-BE" sz="1200" dirty="0" smtClean="0">
                          <a:solidFill>
                            <a:srgbClr val="000018"/>
                          </a:solidFill>
                          <a:latin typeface="Comic Sans MS" panose="030F0702030302020204" pitchFamily="66" charset="0"/>
                        </a:rPr>
                        <a:t> </a:t>
                      </a:r>
                      <a:r>
                        <a:rPr lang="fr-BE" sz="1200" dirty="0" err="1" smtClean="0">
                          <a:solidFill>
                            <a:srgbClr val="000018"/>
                          </a:solidFill>
                          <a:latin typeface="Comic Sans MS" panose="030F0702030302020204" pitchFamily="66" charset="0"/>
                        </a:rPr>
                        <a:t>Prev</a:t>
                      </a:r>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QU/SLPPT</a:t>
                      </a: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en-US" sz="1200" dirty="0">
                        <a:solidFill>
                          <a:srgbClr val="000018"/>
                        </a:solidFill>
                        <a:latin typeface="Comic Sans MS" panose="030F0702030302020204" pitchFamily="66" charset="0"/>
                      </a:endParaRPr>
                    </a:p>
                  </a:txBody>
                  <a:tcPr/>
                </a:tc>
                <a:tc>
                  <a:txBody>
                    <a:bodyPr/>
                    <a:lstStyle/>
                    <a:p>
                      <a:r>
                        <a:rPr lang="fr-BE" sz="1200" dirty="0" smtClean="0">
                          <a:solidFill>
                            <a:srgbClr val="000018"/>
                          </a:solidFill>
                          <a:latin typeface="Comic Sans MS" panose="030F0702030302020204" pitchFamily="66" charset="0"/>
                        </a:rPr>
                        <a:t>T</a:t>
                      </a: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T</a:t>
                      </a: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en-US" sz="1200" dirty="0">
                        <a:solidFill>
                          <a:srgbClr val="FF0000"/>
                        </a:solidFill>
                        <a:latin typeface="Comic Sans MS" panose="030F0702030302020204" pitchFamily="66" charset="0"/>
                      </a:endParaRP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7705234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8469" name="Group 37"/>
          <p:cNvGraphicFramePr>
            <a:graphicFrameLocks noGrp="1"/>
          </p:cNvGraphicFramePr>
          <p:nvPr>
            <p:extLst>
              <p:ext uri="{D42A27DB-BD31-4B8C-83A1-F6EECF244321}">
                <p14:modId xmlns:p14="http://schemas.microsoft.com/office/powerpoint/2010/main" val="869865469"/>
              </p:ext>
            </p:extLst>
          </p:nvPr>
        </p:nvGraphicFramePr>
        <p:xfrm>
          <a:off x="250825" y="268243"/>
          <a:ext cx="8748713" cy="6135466"/>
        </p:xfrm>
        <a:graphic>
          <a:graphicData uri="http://schemas.openxmlformats.org/drawingml/2006/table">
            <a:tbl>
              <a:tblPr/>
              <a:tblGrid>
                <a:gridCol w="2592388">
                  <a:extLst>
                    <a:ext uri="{9D8B030D-6E8A-4147-A177-3AD203B41FA5}">
                      <a16:colId xmlns:a16="http://schemas.microsoft.com/office/drawing/2014/main" val="20000"/>
                    </a:ext>
                  </a:extLst>
                </a:gridCol>
                <a:gridCol w="1296739">
                  <a:extLst>
                    <a:ext uri="{9D8B030D-6E8A-4147-A177-3AD203B41FA5}">
                      <a16:colId xmlns:a16="http://schemas.microsoft.com/office/drawing/2014/main" val="20001"/>
                    </a:ext>
                  </a:extLst>
                </a:gridCol>
                <a:gridCol w="1296144">
                  <a:extLst>
                    <a:ext uri="{9D8B030D-6E8A-4147-A177-3AD203B41FA5}">
                      <a16:colId xmlns:a16="http://schemas.microsoft.com/office/drawing/2014/main" val="20002"/>
                    </a:ext>
                  </a:extLst>
                </a:gridCol>
                <a:gridCol w="1694954">
                  <a:extLst>
                    <a:ext uri="{9D8B030D-6E8A-4147-A177-3AD203B41FA5}">
                      <a16:colId xmlns:a16="http://schemas.microsoft.com/office/drawing/2014/main" val="20003"/>
                    </a:ext>
                  </a:extLst>
                </a:gridCol>
                <a:gridCol w="1438275">
                  <a:extLst>
                    <a:ext uri="{9D8B030D-6E8A-4147-A177-3AD203B41FA5}">
                      <a16:colId xmlns:a16="http://schemas.microsoft.com/office/drawing/2014/main" val="20004"/>
                    </a:ext>
                  </a:extLst>
                </a:gridCol>
                <a:gridCol w="430213">
                  <a:extLst>
                    <a:ext uri="{9D8B030D-6E8A-4147-A177-3AD203B41FA5}">
                      <a16:colId xmlns:a16="http://schemas.microsoft.com/office/drawing/2014/main" val="20005"/>
                    </a:ext>
                  </a:extLst>
                </a:gridCol>
              </a:tblGrid>
              <a:tr h="928859">
                <a:tc gridSpan="6">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PLAN LOCAL DE PREVENTION (PLP)                                                                                                                                                                                                                                                                           VOLET A</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smtClean="0">
                          <a:ln>
                            <a:noFill/>
                          </a:ln>
                          <a:solidFill>
                            <a:srgbClr val="000018"/>
                          </a:solidFill>
                          <a:effectLst/>
                          <a:latin typeface="Comic Sans MS" pitchFamily="66" charset="0"/>
                          <a:cs typeface="Arial" charset="0"/>
                        </a:rPr>
                        <a:t>                                                                                                                                                                                                                                                                                         ANNEE: 2018</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602503">
                <a:tc gridSpan="6">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Organisme</a:t>
                      </a:r>
                      <a:r>
                        <a:rPr kumimoji="0" lang="en-US" sz="1200" b="1" i="0" u="none" strike="noStrike" cap="none" normalizeH="0" baseline="0" dirty="0" smtClean="0">
                          <a:ln>
                            <a:noFill/>
                          </a:ln>
                          <a:solidFill>
                            <a:srgbClr val="000018"/>
                          </a:solidFill>
                          <a:effectLst/>
                          <a:latin typeface="Comic Sans MS" pitchFamily="66" charset="0"/>
                          <a:cs typeface="Arial" charset="0"/>
                        </a:rPr>
                        <a:t> : </a:t>
                      </a:r>
                      <a:r>
                        <a:rPr kumimoji="0" lang="en-US" sz="1200" b="1" i="0" u="none" strike="noStrike" cap="none" normalizeH="0" baseline="0" dirty="0" err="1" smtClean="0">
                          <a:ln>
                            <a:noFill/>
                          </a:ln>
                          <a:solidFill>
                            <a:srgbClr val="000018"/>
                          </a:solidFill>
                          <a:effectLst/>
                          <a:latin typeface="Comic Sans MS" pitchFamily="66" charset="0"/>
                          <a:cs typeface="Arial" charset="0"/>
                        </a:rPr>
                        <a:t>Gpt</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Qu</a:t>
                      </a:r>
                      <a:r>
                        <a:rPr kumimoji="0" lang="en-US" sz="1200" b="1" i="0" u="none" strike="noStrike" cap="none" normalizeH="0" baseline="0" dirty="0" smtClean="0">
                          <a:ln>
                            <a:noFill/>
                          </a:ln>
                          <a:solidFill>
                            <a:srgbClr val="000018"/>
                          </a:solidFill>
                          <a:effectLst/>
                          <a:latin typeface="Comic Sans MS" pitchFamily="66" charset="0"/>
                          <a:cs typeface="Arial" charset="0"/>
                        </a:rPr>
                        <a:t> 10 - FLORENNES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00934">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Item                                                        N° et dénomination</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08077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16-MR-01  : Optimalisation de l’ergonomie et de la sécurité intrinsèque des</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Véhicules militaires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Suivi de l’ergonomie et de la sécurité des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Veh</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Mil car évolution du concept d’emploi</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rgbClr val="000018"/>
                          </a:solidFill>
                          <a:effectLst/>
                          <a:latin typeface="Comic Sans MS" pitchFamily="66" charset="0"/>
                        </a:rPr>
                        <a:t>Actuellement,  pas encore d’impact sur le PLP</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90001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08-WB-01  : </a:t>
                      </a:r>
                      <a:r>
                        <a:rPr kumimoji="0" lang="fr-FR" sz="1200" b="0" i="0" u="none" strike="noStrike" cap="none" normalizeH="0" baseline="0" dirty="0" smtClean="0">
                          <a:ln>
                            <a:noFill/>
                          </a:ln>
                          <a:solidFill>
                            <a:srgbClr val="000018"/>
                          </a:solidFill>
                          <a:effectLst/>
                          <a:latin typeface="Comic Sans MS" pitchFamily="66" charset="0"/>
                        </a:rPr>
                        <a:t> Développement d’une politique d’appui psychosocial au sein de la Défense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Définir une politique générale Information du Pers</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err="1" smtClean="0">
                          <a:ln>
                            <a:noFill/>
                          </a:ln>
                          <a:solidFill>
                            <a:srgbClr val="000018"/>
                          </a:solidFill>
                          <a:effectLst/>
                          <a:latin typeface="Comic Sans MS" pitchFamily="66" charset="0"/>
                        </a:rPr>
                        <a:t>Fmn</a:t>
                      </a:r>
                      <a:r>
                        <a:rPr kumimoji="0" lang="fr-FR" sz="1200" b="0" i="0" u="none" strike="noStrike" cap="none" normalizeH="0" baseline="0" dirty="0" smtClean="0">
                          <a:ln>
                            <a:noFill/>
                          </a:ln>
                          <a:solidFill>
                            <a:srgbClr val="000018"/>
                          </a:solidFill>
                          <a:effectLst/>
                          <a:latin typeface="Comic Sans MS" pitchFamily="66" charset="0"/>
                        </a:rPr>
                        <a:t> des acteurs</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Détermination &amp; suivi d’indicateurs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Ultérieur</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 Adjt DELOYER O.</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3</a:t>
            </a:fld>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4093468189"/>
              </p:ext>
            </p:extLst>
          </p:nvPr>
        </p:nvGraphicFramePr>
        <p:xfrm>
          <a:off x="179388" y="1268413"/>
          <a:ext cx="8748712" cy="3111120"/>
        </p:xfrm>
        <a:graphic>
          <a:graphicData uri="http://schemas.openxmlformats.org/drawingml/2006/table">
            <a:tbl>
              <a:tblPr/>
              <a:tblGrid>
                <a:gridCol w="2592387">
                  <a:extLst>
                    <a:ext uri="{9D8B030D-6E8A-4147-A177-3AD203B41FA5}">
                      <a16:colId xmlns:a16="http://schemas.microsoft.com/office/drawing/2014/main" val="20000"/>
                    </a:ext>
                  </a:extLst>
                </a:gridCol>
                <a:gridCol w="1224161">
                  <a:extLst>
                    <a:ext uri="{9D8B030D-6E8A-4147-A177-3AD203B41FA5}">
                      <a16:colId xmlns:a16="http://schemas.microsoft.com/office/drawing/2014/main" val="20001"/>
                    </a:ext>
                  </a:extLst>
                </a:gridCol>
                <a:gridCol w="1873052">
                  <a:extLst>
                    <a:ext uri="{9D8B030D-6E8A-4147-A177-3AD203B41FA5}">
                      <a16:colId xmlns:a16="http://schemas.microsoft.com/office/drawing/2014/main" val="20002"/>
                    </a:ext>
                  </a:extLst>
                </a:gridCol>
                <a:gridCol w="1190625">
                  <a:extLst>
                    <a:ext uri="{9D8B030D-6E8A-4147-A177-3AD203B41FA5}">
                      <a16:colId xmlns:a16="http://schemas.microsoft.com/office/drawing/2014/main" val="20003"/>
                    </a:ext>
                  </a:extLst>
                </a:gridCol>
                <a:gridCol w="1438275">
                  <a:extLst>
                    <a:ext uri="{9D8B030D-6E8A-4147-A177-3AD203B41FA5}">
                      <a16:colId xmlns:a16="http://schemas.microsoft.com/office/drawing/2014/main" val="20004"/>
                    </a:ext>
                  </a:extLst>
                </a:gridCol>
                <a:gridCol w="430212">
                  <a:extLst>
                    <a:ext uri="{9D8B030D-6E8A-4147-A177-3AD203B41FA5}">
                      <a16:colId xmlns:a16="http://schemas.microsoft.com/office/drawing/2014/main" val="20005"/>
                    </a:ext>
                  </a:extLst>
                </a:gridCol>
              </a:tblGrid>
              <a:tr h="6175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omic Sans MS" pitchFamily="66" charset="0"/>
                          <a:cs typeface="Arial" charset="0"/>
                        </a:rPr>
                        <a:t>Status</a:t>
                      </a:r>
                      <a:r>
                        <a:rPr kumimoji="0" lang="en-US" sz="1200" b="1" i="0" u="none" strike="noStrike" cap="none" normalizeH="0" baseline="0" dirty="0" smtClean="0">
                          <a:ln>
                            <a:noFill/>
                          </a:ln>
                          <a:solidFill>
                            <a:srgbClr val="000000"/>
                          </a:solidFill>
                          <a:effectLst/>
                          <a:latin typeface="Comic Sans MS" pitchFamily="66" charset="0"/>
                          <a:cs typeface="Arial" charset="0"/>
                        </a:rPr>
                        <a:t> </a:t>
                      </a:r>
                      <a:endParaRPr kumimoji="0" lang="en-US" sz="1200" b="0" i="0" u="none" strike="noStrike" cap="none" normalizeH="0" baseline="0" dirty="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697038">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rgbClr val="000018"/>
                          </a:solidFill>
                          <a:effectLst/>
                          <a:latin typeface="Comic Sans MS" pitchFamily="66" charset="0"/>
                        </a:rPr>
                        <a:t>09-HR-01 – Politique relative aux produits psychoactifs (e. a. drogues &amp; alcool)</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rgbClr val="000000"/>
                          </a:solidFill>
                          <a:effectLst/>
                          <a:latin typeface="Comic Sans MS" pitchFamily="66" charset="0"/>
                        </a:rPr>
                        <a:t>Prévenir/diminuer le dysfonctionnement, l’exposition à des risques plus élevés, les accidents de travail &amp; les dommages dus à la consommation </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Ultérieur</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sng" strike="noStrike" cap="none" normalizeH="0" baseline="0" dirty="0" smtClean="0">
                          <a:ln>
                            <a:noFill/>
                          </a:ln>
                          <a:solidFill>
                            <a:srgbClr val="000018"/>
                          </a:solidFill>
                          <a:effectLst/>
                          <a:latin typeface="Comic Sans MS" pitchFamily="66" charset="0"/>
                        </a:rPr>
                        <a:t>Rem</a:t>
                      </a:r>
                      <a:r>
                        <a:rPr kumimoji="0" lang="fr-FR" sz="1200" b="0" i="0" u="none" strike="noStrike" cap="none" normalizeH="0" baseline="0" dirty="0" smtClean="0">
                          <a:ln>
                            <a:noFill/>
                          </a:ln>
                          <a:solidFill>
                            <a:srgbClr val="000018"/>
                          </a:solidFill>
                          <a:effectLst/>
                          <a:latin typeface="Comic Sans MS" pitchFamily="66" charset="0"/>
                        </a:rPr>
                        <a:t> : la politique actuelle concernant les drogues et l'alcool reste d'application et sera</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affinée après la communication de la politique adaptée.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err="1" smtClean="0">
                          <a:ln>
                            <a:noFill/>
                          </a:ln>
                          <a:solidFill>
                            <a:srgbClr val="000018"/>
                          </a:solidFill>
                          <a:effectLst/>
                          <a:latin typeface="Comic Sans MS" pitchFamily="66" charset="0"/>
                        </a:rPr>
                        <a:t>Brifings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Cel</a:t>
                      </a:r>
                      <a:r>
                        <a:rPr kumimoji="0" lang="fr-BE" sz="1200" b="0" i="0" u="none" strike="noStrike" cap="none" normalizeH="0" baseline="0" dirty="0" smtClean="0">
                          <a:ln>
                            <a:noFill/>
                          </a:ln>
                          <a:solidFill>
                            <a:srgbClr val="000018"/>
                          </a:solidFill>
                          <a:effectLst/>
                          <a:latin typeface="Comic Sans MS" pitchFamily="66" charset="0"/>
                        </a:rPr>
                        <a:t> AMT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Sec Police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sng"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EC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EC</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4</a:t>
            </a:fld>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2949538100"/>
              </p:ext>
            </p:extLst>
          </p:nvPr>
        </p:nvGraphicFramePr>
        <p:xfrm>
          <a:off x="179388" y="1268413"/>
          <a:ext cx="8748712" cy="5269675"/>
        </p:xfrm>
        <a:graphic>
          <a:graphicData uri="http://schemas.openxmlformats.org/drawingml/2006/table">
            <a:tbl>
              <a:tblPr/>
              <a:tblGrid>
                <a:gridCol w="2592387">
                  <a:extLst>
                    <a:ext uri="{9D8B030D-6E8A-4147-A177-3AD203B41FA5}">
                      <a16:colId xmlns:a16="http://schemas.microsoft.com/office/drawing/2014/main" val="20000"/>
                    </a:ext>
                  </a:extLst>
                </a:gridCol>
                <a:gridCol w="1224161">
                  <a:extLst>
                    <a:ext uri="{9D8B030D-6E8A-4147-A177-3AD203B41FA5}">
                      <a16:colId xmlns:a16="http://schemas.microsoft.com/office/drawing/2014/main" val="20001"/>
                    </a:ext>
                  </a:extLst>
                </a:gridCol>
                <a:gridCol w="1873052">
                  <a:extLst>
                    <a:ext uri="{9D8B030D-6E8A-4147-A177-3AD203B41FA5}">
                      <a16:colId xmlns:a16="http://schemas.microsoft.com/office/drawing/2014/main" val="20002"/>
                    </a:ext>
                  </a:extLst>
                </a:gridCol>
                <a:gridCol w="1190625">
                  <a:extLst>
                    <a:ext uri="{9D8B030D-6E8A-4147-A177-3AD203B41FA5}">
                      <a16:colId xmlns:a16="http://schemas.microsoft.com/office/drawing/2014/main" val="20003"/>
                    </a:ext>
                  </a:extLst>
                </a:gridCol>
                <a:gridCol w="1438275">
                  <a:extLst>
                    <a:ext uri="{9D8B030D-6E8A-4147-A177-3AD203B41FA5}">
                      <a16:colId xmlns:a16="http://schemas.microsoft.com/office/drawing/2014/main" val="20004"/>
                    </a:ext>
                  </a:extLst>
                </a:gridCol>
                <a:gridCol w="430212">
                  <a:extLst>
                    <a:ext uri="{9D8B030D-6E8A-4147-A177-3AD203B41FA5}">
                      <a16:colId xmlns:a16="http://schemas.microsoft.com/office/drawing/2014/main" val="20005"/>
                    </a:ext>
                  </a:extLst>
                </a:gridCol>
              </a:tblGrid>
              <a:tr h="6175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Responsible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409635">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11-HR-01 – Politique de formation en matière de bien-être</a:t>
                      </a:r>
                      <a:r>
                        <a:rPr lang="fr-BE" sz="1800" b="0" i="0" u="none" strike="noStrike" kern="1200" baseline="0" dirty="0" smtClean="0">
                          <a:solidFill>
                            <a:srgbClr val="000018"/>
                          </a:solidFill>
                          <a:latin typeface="+mn-lt"/>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sng"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Analyse de la situation et des besoins, rédaction de directives, mise en œuvre de </a:t>
                      </a:r>
                      <a:r>
                        <a:rPr kumimoji="0" lang="fr-BE" sz="1200" b="0" i="0" u="none" strike="noStrike" cap="none" normalizeH="0" baseline="0" dirty="0" err="1" smtClean="0">
                          <a:ln>
                            <a:noFill/>
                          </a:ln>
                          <a:solidFill>
                            <a:srgbClr val="000018"/>
                          </a:solidFill>
                          <a:effectLst/>
                          <a:latin typeface="Comic Sans MS" pitchFamily="66" charset="0"/>
                        </a:rPr>
                        <a:t>Fmn</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Ultérieur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00"/>
                          </a:solidFill>
                          <a:effectLst/>
                          <a:latin typeface="Comic Sans MS" pitchFamily="66" charset="0"/>
                        </a:rPr>
                        <a:t>Ass</a:t>
                      </a:r>
                      <a:r>
                        <a:rPr kumimoji="0" lang="fr-BE" sz="1200" b="0" i="0" u="none" strike="noStrike" cap="none" normalizeH="0" baseline="0" dirty="0" smtClean="0">
                          <a:ln>
                            <a:noFill/>
                          </a:ln>
                          <a:solidFill>
                            <a:srgbClr val="000000"/>
                          </a:solidFill>
                          <a:effectLst/>
                          <a:latin typeface="Comic Sans MS" pitchFamily="66" charset="0"/>
                        </a:rPr>
                        <a:t> </a:t>
                      </a:r>
                      <a:r>
                        <a:rPr kumimoji="0" lang="fr-BE" sz="1200" b="0" i="0" u="none" strike="noStrike" cap="none" normalizeH="0" baseline="0" dirty="0" err="1" smtClean="0">
                          <a:ln>
                            <a:noFill/>
                          </a:ln>
                          <a:solidFill>
                            <a:srgbClr val="000000"/>
                          </a:solidFill>
                          <a:effectLst/>
                          <a:latin typeface="Comic Sans MS" pitchFamily="66" charset="0"/>
                        </a:rPr>
                        <a:t>Prev</a:t>
                      </a: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EC</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052640">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11-MR-02 – Contrôles par organismes agréés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Disposer d’un système pour vérifier si les obligations légales en matière de contrôles à effectuer par un organisme agréé sont remplies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100" b="0" i="0" u="none" strike="noStrike" kern="1200" baseline="0" dirty="0" smtClean="0">
                          <a:solidFill>
                            <a:srgbClr val="000018"/>
                          </a:solidFill>
                          <a:latin typeface="Comic Sans MS" panose="030F0702030302020204" pitchFamily="66" charset="0"/>
                          <a:ea typeface="+mn-ea"/>
                          <a:cs typeface="+mn-cs"/>
                        </a:rPr>
                        <a:t>1. Mettre au point l’inventaire des équipements de travail soumis à un contrôle ou une inspection, ainsi que le suivi des exécutions et des actions correctives</a:t>
                      </a:r>
                    </a:p>
                    <a:p>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Propres (voir DGMR-SPS-PRPER-PMRS-001 « Contrôles et inspections réglementaires des équipements de travail ») + </a:t>
                      </a:r>
                      <a:r>
                        <a:rPr kumimoji="0" lang="fr-BE" sz="1100" b="0" i="0" u="none" strike="noStrike" cap="none" normalizeH="0" baseline="0" dirty="0" err="1" smtClean="0">
                          <a:ln>
                            <a:noFill/>
                          </a:ln>
                          <a:solidFill>
                            <a:srgbClr val="000018"/>
                          </a:solidFill>
                          <a:effectLst/>
                          <a:latin typeface="Comic Sans MS" pitchFamily="66" charset="0"/>
                        </a:rPr>
                        <a:t>MRNode</a:t>
                      </a:r>
                      <a:endParaRPr kumimoji="0" lang="fr-BE" sz="11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 </a:t>
                      </a:r>
                      <a:r>
                        <a:rPr kumimoji="0" lang="fr-BE" sz="1200" b="0" i="0" u="none" strike="noStrike" cap="none" normalizeH="0" baseline="0" dirty="0" err="1" smtClean="0">
                          <a:ln>
                            <a:noFill/>
                          </a:ln>
                          <a:solidFill>
                            <a:srgbClr val="000000"/>
                          </a:solidFill>
                          <a:effectLst/>
                          <a:latin typeface="Comic Sans MS" pitchFamily="66" charset="0"/>
                        </a:rPr>
                        <a:t>Comd</a:t>
                      </a:r>
                      <a:r>
                        <a:rPr kumimoji="0" lang="fr-BE" sz="1200" b="0" i="0" u="none" strike="noStrike" cap="none" normalizeH="0" baseline="0" dirty="0" smtClean="0">
                          <a:ln>
                            <a:noFill/>
                          </a:ln>
                          <a:solidFill>
                            <a:srgbClr val="000000"/>
                          </a:solidFill>
                          <a:effectLst/>
                          <a:latin typeface="Comic Sans MS" pitchFamily="66" charset="0"/>
                        </a:rPr>
                        <a:t> </a:t>
                      </a:r>
                      <a:r>
                        <a:rPr kumimoji="0" lang="fr-BE" sz="1200" b="0" i="0" u="none" strike="noStrike" cap="none" normalizeH="0" baseline="0" dirty="0" err="1" smtClean="0">
                          <a:ln>
                            <a:noFill/>
                          </a:ln>
                          <a:solidFill>
                            <a:srgbClr val="000000"/>
                          </a:solidFill>
                          <a:effectLst/>
                          <a:latin typeface="Comic Sans MS" pitchFamily="66" charset="0"/>
                        </a:rPr>
                        <a:t>Sqn</a:t>
                      </a:r>
                      <a:r>
                        <a:rPr kumimoji="0" lang="fr-BE" sz="1200" b="0" i="0" u="none" strike="noStrike" cap="none" normalizeH="0" baseline="0" dirty="0" smtClean="0">
                          <a:ln>
                            <a:noFill/>
                          </a:ln>
                          <a:solidFill>
                            <a:srgbClr val="000000"/>
                          </a:solidFill>
                          <a:effectLst/>
                          <a:latin typeface="Comic Sans MS" pitchFamily="66" charset="0"/>
                        </a:rPr>
                        <a:t> Maint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EC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EC</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52640">
                <a:tc vMerge="1">
                  <a:txBody>
                    <a:bodyPr/>
                    <a:lstStyle/>
                    <a:p>
                      <a:endParaRPr lang="en-US"/>
                    </a:p>
                  </a:txBody>
                  <a:tcPr/>
                </a:tc>
                <a:tc vMerge="1">
                  <a:txBody>
                    <a:bodyPr/>
                    <a:lstStyle/>
                    <a:p>
                      <a:endParaRPr lang="en-US"/>
                    </a:p>
                  </a:txBody>
                  <a:tcPr/>
                </a:tc>
                <a:tc>
                  <a:txBody>
                    <a:bodyPr/>
                    <a:lstStyle/>
                    <a:p>
                      <a:r>
                        <a:rPr lang="fr-BE" sz="1100" b="0" i="0" u="none" strike="noStrike" kern="1200" baseline="0" dirty="0" smtClean="0">
                          <a:solidFill>
                            <a:srgbClr val="000018"/>
                          </a:solidFill>
                          <a:latin typeface="Comic Sans MS" panose="030F0702030302020204" pitchFamily="66" charset="0"/>
                          <a:ea typeface="+mn-ea"/>
                          <a:cs typeface="+mn-cs"/>
                        </a:rPr>
                        <a:t>2. Utiliser ILIAS pour le suivi de l’exécution des contrôles et des actions correctives du matériel qui y est encodé</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Idem + moyens 1Ech Infra pour les contrôles liés à l’infrastructure + </a:t>
                      </a:r>
                      <a:r>
                        <a:rPr kumimoji="0" lang="fr-BE" sz="1100" b="0" i="0" u="none" strike="noStrike" cap="none" normalizeH="0" baseline="0" dirty="0" err="1" smtClean="0">
                          <a:ln>
                            <a:noFill/>
                          </a:ln>
                          <a:solidFill>
                            <a:srgbClr val="000018"/>
                          </a:solidFill>
                          <a:effectLst/>
                          <a:latin typeface="Comic Sans MS" pitchFamily="66" charset="0"/>
                        </a:rPr>
                        <a:t>MRNode</a:t>
                      </a:r>
                      <a:endParaRPr kumimoji="0" lang="fr-BE" sz="11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5</a:t>
            </a:fld>
            <a:endParaRPr lang="en-US"/>
          </a:p>
        </p:txBody>
      </p:sp>
    </p:spTree>
    <p:extLst>
      <p:ext uri="{BB962C8B-B14F-4D97-AF65-F5344CB8AC3E}">
        <p14:creationId xmlns:p14="http://schemas.microsoft.com/office/powerpoint/2010/main" val="390520269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2687150268"/>
              </p:ext>
            </p:extLst>
          </p:nvPr>
        </p:nvGraphicFramePr>
        <p:xfrm>
          <a:off x="179388" y="1075649"/>
          <a:ext cx="8748712" cy="5305680"/>
        </p:xfrm>
        <a:graphic>
          <a:graphicData uri="http://schemas.openxmlformats.org/drawingml/2006/table">
            <a:tbl>
              <a:tblPr/>
              <a:tblGrid>
                <a:gridCol w="2592387">
                  <a:extLst>
                    <a:ext uri="{9D8B030D-6E8A-4147-A177-3AD203B41FA5}">
                      <a16:colId xmlns:a16="http://schemas.microsoft.com/office/drawing/2014/main" val="20000"/>
                    </a:ext>
                  </a:extLst>
                </a:gridCol>
                <a:gridCol w="1224161">
                  <a:extLst>
                    <a:ext uri="{9D8B030D-6E8A-4147-A177-3AD203B41FA5}">
                      <a16:colId xmlns:a16="http://schemas.microsoft.com/office/drawing/2014/main" val="20001"/>
                    </a:ext>
                  </a:extLst>
                </a:gridCol>
                <a:gridCol w="1873052">
                  <a:extLst>
                    <a:ext uri="{9D8B030D-6E8A-4147-A177-3AD203B41FA5}">
                      <a16:colId xmlns:a16="http://schemas.microsoft.com/office/drawing/2014/main" val="20002"/>
                    </a:ext>
                  </a:extLst>
                </a:gridCol>
                <a:gridCol w="1190625">
                  <a:extLst>
                    <a:ext uri="{9D8B030D-6E8A-4147-A177-3AD203B41FA5}">
                      <a16:colId xmlns:a16="http://schemas.microsoft.com/office/drawing/2014/main" val="20003"/>
                    </a:ext>
                  </a:extLst>
                </a:gridCol>
                <a:gridCol w="1438275">
                  <a:extLst>
                    <a:ext uri="{9D8B030D-6E8A-4147-A177-3AD203B41FA5}">
                      <a16:colId xmlns:a16="http://schemas.microsoft.com/office/drawing/2014/main" val="20004"/>
                    </a:ext>
                  </a:extLst>
                </a:gridCol>
                <a:gridCol w="430212">
                  <a:extLst>
                    <a:ext uri="{9D8B030D-6E8A-4147-A177-3AD203B41FA5}">
                      <a16:colId xmlns:a16="http://schemas.microsoft.com/office/drawing/2014/main" val="20005"/>
                    </a:ext>
                  </a:extLst>
                </a:gridCol>
              </a:tblGrid>
              <a:tr h="6175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Activités</a:t>
                      </a:r>
                      <a:r>
                        <a:rPr kumimoji="0" lang="en-US" sz="1200" b="1" i="0" u="none" strike="noStrike" cap="none" normalizeH="0" baseline="0" dirty="0" smtClean="0">
                          <a:ln>
                            <a:noFill/>
                          </a:ln>
                          <a:solidFill>
                            <a:srgbClr val="000000"/>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28995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11-MR-01 - Ateliers avec des risques spécifiques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Avoir des ateliers conformes dans un environnement de travail sain. Fournir des documents de références quant à la gestion de leur atelier.</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sng" strike="noStrike" cap="none" normalizeH="0" baseline="0" dirty="0" err="1" smtClean="0">
                          <a:ln>
                            <a:noFill/>
                          </a:ln>
                          <a:solidFill>
                            <a:srgbClr val="000018"/>
                          </a:solidFill>
                          <a:effectLst/>
                          <a:latin typeface="Comic Sans MS" pitchFamily="66" charset="0"/>
                        </a:rPr>
                        <a:t>Prios</a:t>
                      </a:r>
                      <a:r>
                        <a:rPr kumimoji="0" lang="fr-FR" sz="1200" b="0" i="0" u="none" strike="noStrike" cap="none" normalizeH="0" baseline="0" dirty="0" smtClean="0">
                          <a:ln>
                            <a:noFill/>
                          </a:ln>
                          <a:solidFill>
                            <a:srgbClr val="000018"/>
                          </a:solidFill>
                          <a:effectLst/>
                          <a:latin typeface="Comic Sans MS" pitchFamily="66" charset="0"/>
                        </a:rPr>
                        <a:t> (par DGMR): gestion par type d'ateliers, guide d’utilisation par atelier, contrats pour mise en conformité</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b="0" i="0" u="none" strike="noStrike" kern="1200" baseline="0" dirty="0" smtClean="0">
                          <a:solidFill>
                            <a:srgbClr val="000018"/>
                          </a:solidFill>
                          <a:latin typeface="Comic Sans MS" panose="030F0702030302020204" pitchFamily="66" charset="0"/>
                          <a:ea typeface="+mn-ea"/>
                          <a:cs typeface="+mn-cs"/>
                        </a:rPr>
                        <a:t>Le </a:t>
                      </a:r>
                      <a:r>
                        <a:rPr lang="fr-FR" sz="1200" b="0" i="0" u="none" strike="noStrike" kern="1200" baseline="0" dirty="0" err="1" smtClean="0">
                          <a:solidFill>
                            <a:srgbClr val="000018"/>
                          </a:solidFill>
                          <a:latin typeface="Comic Sans MS" panose="030F0702030302020204" pitchFamily="66" charset="0"/>
                          <a:ea typeface="+mn-ea"/>
                          <a:cs typeface="+mn-cs"/>
                        </a:rPr>
                        <a:t>Comd</a:t>
                      </a:r>
                      <a:r>
                        <a:rPr lang="fr-FR" sz="1200" b="0" i="0" u="none" strike="noStrike" kern="1200" baseline="0" dirty="0" smtClean="0">
                          <a:solidFill>
                            <a:srgbClr val="000018"/>
                          </a:solidFill>
                          <a:latin typeface="Comic Sans MS" panose="030F0702030302020204" pitchFamily="66" charset="0"/>
                          <a:ea typeface="+mn-ea"/>
                          <a:cs typeface="+mn-cs"/>
                        </a:rPr>
                        <a:t> de Corps et/ou </a:t>
                      </a:r>
                      <a:r>
                        <a:rPr lang="fr-FR" sz="1200" b="0" i="0" u="none" strike="noStrike" kern="1200" baseline="0" dirty="0" err="1" smtClean="0">
                          <a:solidFill>
                            <a:srgbClr val="000018"/>
                          </a:solidFill>
                          <a:latin typeface="Comic Sans MS" panose="030F0702030302020204" pitchFamily="66" charset="0"/>
                          <a:ea typeface="+mn-ea"/>
                          <a:cs typeface="+mn-cs"/>
                        </a:rPr>
                        <a:t>Comd</a:t>
                      </a:r>
                      <a:r>
                        <a:rPr lang="fr-FR" sz="1200" b="0" i="0" u="none" strike="noStrike" kern="1200" baseline="0" dirty="0" smtClean="0">
                          <a:solidFill>
                            <a:srgbClr val="000018"/>
                          </a:solidFill>
                          <a:latin typeface="Comic Sans MS" panose="030F0702030302020204" pitchFamily="66" charset="0"/>
                          <a:ea typeface="+mn-ea"/>
                          <a:cs typeface="+mn-cs"/>
                        </a:rPr>
                        <a:t> de </a:t>
                      </a:r>
                      <a:r>
                        <a:rPr lang="fr-FR" sz="1200" b="0" i="0" u="none" strike="noStrike" kern="1200" baseline="0" dirty="0" err="1" smtClean="0">
                          <a:solidFill>
                            <a:srgbClr val="000018"/>
                          </a:solidFill>
                          <a:latin typeface="Comic Sans MS" panose="030F0702030302020204" pitchFamily="66" charset="0"/>
                          <a:ea typeface="+mn-ea"/>
                          <a:cs typeface="+mn-cs"/>
                        </a:rPr>
                        <a:t>Qu</a:t>
                      </a:r>
                      <a:r>
                        <a:rPr lang="fr-FR" sz="1200" b="0" i="0" u="none" strike="noStrike" kern="1200" baseline="0" dirty="0" smtClean="0">
                          <a:solidFill>
                            <a:srgbClr val="000018"/>
                          </a:solidFill>
                          <a:latin typeface="Comic Sans MS" panose="030F0702030302020204" pitchFamily="66" charset="0"/>
                          <a:ea typeface="+mn-ea"/>
                          <a:cs typeface="+mn-cs"/>
                        </a:rPr>
                        <a:t> doit consulter les inventaires officiels sur SHAREPOINT Infra, de fermer tous les ateliers non retenus (ateliers non connus ou non reconnus) et de prendre les mesures nécessaires pour le démantèlement de ces ateliers.</a:t>
                      </a:r>
                    </a:p>
                    <a:p>
                      <a:r>
                        <a:rPr lang="fr-FR" sz="1200" b="0" i="0" u="none" strike="noStrike" kern="1200" baseline="0" dirty="0" smtClean="0">
                          <a:solidFill>
                            <a:srgbClr val="000018"/>
                          </a:solidFill>
                          <a:latin typeface="Comic Sans MS" panose="030F0702030302020204" pitchFamily="66" charset="0"/>
                          <a:ea typeface="+mn-ea"/>
                          <a:cs typeface="+mn-cs"/>
                        </a:rPr>
                        <a:t>Concernant les ateliers retenus, y prêter la plus grande attention lors des visites annuelles des lieux de travail et des éventuelles remarques émises.</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FR" sz="1100" b="0" i="0" u="none" strike="noStrike" cap="none" normalizeH="0" baseline="0" dirty="0" smtClean="0">
                          <a:ln>
                            <a:noFill/>
                          </a:ln>
                          <a:solidFill>
                            <a:srgbClr val="000018"/>
                          </a:solidFill>
                          <a:effectLst/>
                          <a:latin typeface="Comic Sans MS" pitchFamily="66" charset="0"/>
                        </a:rPr>
                        <a:t>Un inventaire par type d’atelier (ateliers connus et reconnus) est disponible sur SHAREPOINT Infra. En cas de questions, le </a:t>
                      </a:r>
                      <a:r>
                        <a:rPr kumimoji="0" lang="fr-FR" sz="1100" b="0" i="0" u="none" strike="noStrike" cap="none" normalizeH="0" baseline="0" dirty="0" err="1" smtClean="0">
                          <a:ln>
                            <a:noFill/>
                          </a:ln>
                          <a:solidFill>
                            <a:srgbClr val="000018"/>
                          </a:solidFill>
                          <a:effectLst/>
                          <a:latin typeface="Comic Sans MS" pitchFamily="66" charset="0"/>
                        </a:rPr>
                        <a:t>GesMat</a:t>
                      </a:r>
                      <a:r>
                        <a:rPr kumimoji="0" lang="fr-FR" sz="1100" b="0" i="0" u="none" strike="noStrike" cap="none" normalizeH="0" baseline="0" dirty="0" smtClean="0">
                          <a:ln>
                            <a:noFill/>
                          </a:ln>
                          <a:solidFill>
                            <a:srgbClr val="000018"/>
                          </a:solidFill>
                          <a:effectLst/>
                          <a:latin typeface="Comic Sans MS" pitchFamily="66" charset="0"/>
                        </a:rPr>
                        <a:t> (MR C&amp;I/D/L pour l’atelier même et MR SYS-S/U/O pour les machines) peut être contacté afin de clarifier les choses et de remédier aux problèmes rencontrés.</a:t>
                      </a:r>
                      <a:endParaRPr kumimoji="0" lang="fr-BE" sz="11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T</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6</a:t>
            </a:fld>
            <a:endParaRPr lang="en-US"/>
          </a:p>
        </p:txBody>
      </p:sp>
    </p:spTree>
    <p:extLst>
      <p:ext uri="{BB962C8B-B14F-4D97-AF65-F5344CB8AC3E}">
        <p14:creationId xmlns:p14="http://schemas.microsoft.com/office/powerpoint/2010/main" val="343990609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1181911612"/>
              </p:ext>
            </p:extLst>
          </p:nvPr>
        </p:nvGraphicFramePr>
        <p:xfrm>
          <a:off x="179388" y="1268413"/>
          <a:ext cx="8713091" cy="4757040"/>
        </p:xfrm>
        <a:graphic>
          <a:graphicData uri="http://schemas.openxmlformats.org/drawingml/2006/table">
            <a:tbl>
              <a:tblPr/>
              <a:tblGrid>
                <a:gridCol w="2581832">
                  <a:extLst>
                    <a:ext uri="{9D8B030D-6E8A-4147-A177-3AD203B41FA5}">
                      <a16:colId xmlns:a16="http://schemas.microsoft.com/office/drawing/2014/main" val="20000"/>
                    </a:ext>
                  </a:extLst>
                </a:gridCol>
                <a:gridCol w="1219177">
                  <a:extLst>
                    <a:ext uri="{9D8B030D-6E8A-4147-A177-3AD203B41FA5}">
                      <a16:colId xmlns:a16="http://schemas.microsoft.com/office/drawing/2014/main" val="20001"/>
                    </a:ext>
                  </a:extLst>
                </a:gridCol>
                <a:gridCol w="1865426">
                  <a:extLst>
                    <a:ext uri="{9D8B030D-6E8A-4147-A177-3AD203B41FA5}">
                      <a16:colId xmlns:a16="http://schemas.microsoft.com/office/drawing/2014/main" val="20002"/>
                    </a:ext>
                  </a:extLst>
                </a:gridCol>
                <a:gridCol w="1185777">
                  <a:extLst>
                    <a:ext uri="{9D8B030D-6E8A-4147-A177-3AD203B41FA5}">
                      <a16:colId xmlns:a16="http://schemas.microsoft.com/office/drawing/2014/main" val="20003"/>
                    </a:ext>
                  </a:extLst>
                </a:gridCol>
                <a:gridCol w="1432419">
                  <a:extLst>
                    <a:ext uri="{9D8B030D-6E8A-4147-A177-3AD203B41FA5}">
                      <a16:colId xmlns:a16="http://schemas.microsoft.com/office/drawing/2014/main" val="20004"/>
                    </a:ext>
                  </a:extLst>
                </a:gridCol>
                <a:gridCol w="428460">
                  <a:extLst>
                    <a:ext uri="{9D8B030D-6E8A-4147-A177-3AD203B41FA5}">
                      <a16:colId xmlns:a16="http://schemas.microsoft.com/office/drawing/2014/main" val="20005"/>
                    </a:ext>
                  </a:extLst>
                </a:gridCol>
              </a:tblGrid>
              <a:tr h="79306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3971">
                <a:tc rowSpan="5">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14-MR-02 : Sécurité des installations électromécaniques INFRA</a:t>
                      </a:r>
                      <a:r>
                        <a:rPr lang="fr-BE" sz="1800" b="0" i="0" u="none" strike="noStrike" kern="1200" baseline="0" dirty="0" smtClean="0">
                          <a:solidFill>
                            <a:srgbClr val="000018"/>
                          </a:solidFill>
                          <a:latin typeface="+mn-lt"/>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sng"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Vérification de la réalisation des contrôles légaux sur les installations techniques électromécaniques au sein de l’Infra (installations électriques, paratonnerre, ascenseurs, ponts roulants, élévateurs…) et remédiation aux anomalies constatées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000" dirty="0" smtClean="0">
                          <a:solidFill>
                            <a:srgbClr val="000018"/>
                          </a:solidFill>
                          <a:effectLst/>
                          <a:latin typeface="Comic Sans MS" panose="030F0702030302020204" pitchFamily="66" charset="0"/>
                          <a:ea typeface="Times New Roman"/>
                        </a:rPr>
                        <a:t>1. Finalisation de l’inventorisation des échelles, points d’ancrage, installations anti-incendie suivant les modalités établies par le </a:t>
                      </a:r>
                      <a:r>
                        <a:rPr lang="fr-BE" sz="1000" dirty="0" err="1" smtClean="0">
                          <a:solidFill>
                            <a:srgbClr val="000018"/>
                          </a:solidFill>
                          <a:effectLst/>
                          <a:latin typeface="Comic Sans MS" panose="030F0702030302020204" pitchFamily="66" charset="0"/>
                          <a:ea typeface="Times New Roman"/>
                        </a:rPr>
                        <a:t>Gest</a:t>
                      </a:r>
                      <a:r>
                        <a:rPr lang="fr-BE" sz="1000" dirty="0" smtClean="0">
                          <a:solidFill>
                            <a:srgbClr val="000018"/>
                          </a:solidFill>
                          <a:effectLst/>
                          <a:latin typeface="Comic Sans MS" panose="030F0702030302020204" pitchFamily="66" charset="0"/>
                          <a:ea typeface="Times New Roman"/>
                        </a:rPr>
                        <a:t> Mat</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1 </a:t>
                      </a:r>
                      <a:r>
                        <a:rPr kumimoji="0" lang="fr-BE" sz="1200" b="0" i="0" u="none" strike="noStrike" cap="none" normalizeH="0" baseline="0" dirty="0" err="1" smtClean="0">
                          <a:ln>
                            <a:noFill/>
                          </a:ln>
                          <a:solidFill>
                            <a:srgbClr val="000000"/>
                          </a:solidFill>
                          <a:effectLst/>
                          <a:latin typeface="Comic Sans MS" pitchFamily="66" charset="0"/>
                        </a:rPr>
                        <a:t>Ech</a:t>
                      </a:r>
                      <a:r>
                        <a:rPr kumimoji="0" lang="fr-BE" sz="1200" b="0" i="0" u="none" strike="noStrike" cap="none" normalizeH="0" baseline="0" dirty="0" smtClean="0">
                          <a:ln>
                            <a:noFill/>
                          </a:ln>
                          <a:solidFill>
                            <a:srgbClr val="000000"/>
                          </a:solidFill>
                          <a:effectLst/>
                          <a:latin typeface="Comic Sans MS" pitchFamily="66" charset="0"/>
                        </a:rPr>
                        <a:t> INFRA</a:t>
                      </a: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1 </a:t>
                      </a:r>
                      <a:r>
                        <a:rPr kumimoji="0" lang="fr-BE" sz="1200" b="0" i="0" u="none" strike="noStrike" cap="none" normalizeH="0" baseline="0" dirty="0" err="1" smtClean="0">
                          <a:ln>
                            <a:noFill/>
                          </a:ln>
                          <a:solidFill>
                            <a:srgbClr val="000000"/>
                          </a:solidFill>
                          <a:effectLst/>
                          <a:latin typeface="Comic Sans MS" pitchFamily="66" charset="0"/>
                        </a:rPr>
                        <a:t>Ech</a:t>
                      </a:r>
                      <a:r>
                        <a:rPr kumimoji="0" lang="fr-BE" sz="1200" b="0" i="0" u="none" strike="noStrike" cap="none" normalizeH="0" baseline="0" dirty="0" smtClean="0">
                          <a:ln>
                            <a:noFill/>
                          </a:ln>
                          <a:solidFill>
                            <a:srgbClr val="000000"/>
                          </a:solidFill>
                          <a:effectLst/>
                          <a:latin typeface="Comic Sans MS" pitchFamily="66" charset="0"/>
                        </a:rPr>
                        <a:t> INFRA</a:t>
                      </a: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63971">
                <a:tc vMerge="1">
                  <a:txBody>
                    <a:bodyPr/>
                    <a:lstStyle/>
                    <a:p>
                      <a:endParaRPr lang="en-US"/>
                    </a:p>
                  </a:txBody>
                  <a:tcPr/>
                </a:tc>
                <a:tc vMerge="1">
                  <a:txBody>
                    <a:bodyPr/>
                    <a:lstStyle/>
                    <a:p>
                      <a:endParaRPr lang="en-US"/>
                    </a:p>
                  </a:txBody>
                  <a:tcPr/>
                </a:tc>
                <a:tc>
                  <a:txBody>
                    <a:bodyPr/>
                    <a:lstStyle/>
                    <a:p>
                      <a:r>
                        <a:rPr lang="fr-FR" sz="1000" b="0" i="0" u="none" strike="noStrike" kern="1200" baseline="0" dirty="0" smtClean="0">
                          <a:solidFill>
                            <a:srgbClr val="000018"/>
                          </a:solidFill>
                          <a:latin typeface="Comic Sans MS" panose="030F0702030302020204" pitchFamily="66" charset="0"/>
                          <a:ea typeface="+mn-ea"/>
                          <a:cs typeface="+mn-cs"/>
                        </a:rPr>
                        <a:t>2. Inventorisation des chaudières et groupes de froid suivant les modalités établies par le </a:t>
                      </a:r>
                      <a:r>
                        <a:rPr lang="fr-FR" sz="1000" b="0" i="0" u="none" strike="noStrike" kern="1200" baseline="0" dirty="0" err="1" smtClean="0">
                          <a:solidFill>
                            <a:srgbClr val="000018"/>
                          </a:solidFill>
                          <a:latin typeface="Comic Sans MS" panose="030F0702030302020204" pitchFamily="66" charset="0"/>
                          <a:ea typeface="+mn-ea"/>
                          <a:cs typeface="+mn-cs"/>
                        </a:rPr>
                        <a:t>Gest</a:t>
                      </a:r>
                      <a:r>
                        <a:rPr lang="fr-FR" sz="1000" b="0" i="0" u="none" strike="noStrike" kern="1200" baseline="0" dirty="0" smtClean="0">
                          <a:solidFill>
                            <a:srgbClr val="000018"/>
                          </a:solidFill>
                          <a:latin typeface="Comic Sans MS" panose="030F0702030302020204" pitchFamily="66" charset="0"/>
                          <a:ea typeface="+mn-ea"/>
                          <a:cs typeface="+mn-cs"/>
                        </a:rPr>
                        <a:t> Mat</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710347">
                <a:tc vMerge="1">
                  <a:txBody>
                    <a:bodyPr/>
                    <a:lstStyle/>
                    <a:p>
                      <a:endParaRPr lang="en-US"/>
                    </a:p>
                  </a:txBody>
                  <a:tcPr/>
                </a:tc>
                <a:tc vMerge="1">
                  <a:txBody>
                    <a:bodyPr/>
                    <a:lstStyle/>
                    <a:p>
                      <a:endParaRPr lang="en-US"/>
                    </a:p>
                  </a:txBody>
                  <a:tcPr/>
                </a:tc>
                <a:tc>
                  <a:txBody>
                    <a:bodyPr/>
                    <a:lstStyle/>
                    <a:p>
                      <a:r>
                        <a:rPr lang="fr-BE" sz="1000" b="0" i="0" u="none" strike="noStrike" kern="1200" baseline="0" dirty="0" smtClean="0">
                          <a:solidFill>
                            <a:srgbClr val="000018"/>
                          </a:solidFill>
                          <a:latin typeface="Comic Sans MS" panose="030F0702030302020204" pitchFamily="66" charset="0"/>
                          <a:ea typeface="+mn-ea"/>
                          <a:cs typeface="+mn-cs"/>
                        </a:rPr>
                        <a:t>3. S’assurer de l’exécution des contrôles obligatoires (conformément aux délais légaux)</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466720">
                <a:tc vMerge="1">
                  <a:txBody>
                    <a:bodyPr/>
                    <a:lstStyle/>
                    <a:p>
                      <a:endParaRPr lang="en-US"/>
                    </a:p>
                  </a:txBody>
                  <a:tcPr/>
                </a:tc>
                <a:tc vMerge="1">
                  <a:txBody>
                    <a:bodyPr/>
                    <a:lstStyle/>
                    <a:p>
                      <a:endParaRPr lang="en-US"/>
                    </a:p>
                  </a:txBody>
                  <a:tcPr/>
                </a:tc>
                <a:tc>
                  <a:txBody>
                    <a:bodyPr/>
                    <a:lstStyle/>
                    <a:p>
                      <a:r>
                        <a:rPr lang="fr-BE" sz="1000" b="0" i="0" u="none" strike="noStrike" kern="1200" baseline="0" dirty="0" smtClean="0">
                          <a:solidFill>
                            <a:srgbClr val="000018"/>
                          </a:solidFill>
                          <a:latin typeface="Comic Sans MS" panose="030F0702030302020204" pitchFamily="66" charset="0"/>
                          <a:ea typeface="+mn-ea"/>
                          <a:cs typeface="+mn-cs"/>
                        </a:rPr>
                        <a:t>4. Suivi de manquements mentionnés dans le rapports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r h="863971">
                <a:tc vMerge="1">
                  <a:txBody>
                    <a:bodyPr/>
                    <a:lstStyle/>
                    <a:p>
                      <a:endParaRPr lang="en-US"/>
                    </a:p>
                  </a:txBody>
                  <a:tcPr/>
                </a:tc>
                <a:tc vMerge="1">
                  <a:txBody>
                    <a:bodyPr/>
                    <a:lstStyle/>
                    <a:p>
                      <a:endParaRPr lang="en-US"/>
                    </a:p>
                  </a:txBody>
                  <a:tcPr/>
                </a:tc>
                <a:tc>
                  <a:txBody>
                    <a:bodyPr/>
                    <a:lstStyle/>
                    <a:p>
                      <a:r>
                        <a:rPr lang="fr-BE" sz="1000" b="0" i="0" u="none" strike="noStrike" kern="1200" baseline="0" dirty="0" smtClean="0">
                          <a:solidFill>
                            <a:srgbClr val="000018"/>
                          </a:solidFill>
                          <a:latin typeface="Comic Sans MS" panose="030F0702030302020204" pitchFamily="66" charset="0"/>
                          <a:ea typeface="+mn-ea"/>
                          <a:cs typeface="+mn-cs"/>
                        </a:rPr>
                        <a:t>5. Mettre en place les moyens pour assurer  la gestion et le suivi des contrôles légaux Infra</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7</a:t>
            </a:fld>
            <a:endParaRPr lang="en-US"/>
          </a:p>
        </p:txBody>
      </p:sp>
    </p:spTree>
    <p:extLst>
      <p:ext uri="{BB962C8B-B14F-4D97-AF65-F5344CB8AC3E}">
        <p14:creationId xmlns:p14="http://schemas.microsoft.com/office/powerpoint/2010/main" val="246435090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4610" name="Group 34"/>
          <p:cNvGraphicFramePr>
            <a:graphicFrameLocks noGrp="1"/>
          </p:cNvGraphicFramePr>
          <p:nvPr>
            <p:extLst>
              <p:ext uri="{D42A27DB-BD31-4B8C-83A1-F6EECF244321}">
                <p14:modId xmlns:p14="http://schemas.microsoft.com/office/powerpoint/2010/main" val="3231172936"/>
              </p:ext>
            </p:extLst>
          </p:nvPr>
        </p:nvGraphicFramePr>
        <p:xfrm>
          <a:off x="179388" y="908050"/>
          <a:ext cx="8748712" cy="5399280"/>
        </p:xfrm>
        <a:graphic>
          <a:graphicData uri="http://schemas.openxmlformats.org/drawingml/2006/table">
            <a:tbl>
              <a:tblPr/>
              <a:tblGrid>
                <a:gridCol w="2305050">
                  <a:extLst>
                    <a:ext uri="{9D8B030D-6E8A-4147-A177-3AD203B41FA5}">
                      <a16:colId xmlns:a16="http://schemas.microsoft.com/office/drawing/2014/main" val="20000"/>
                    </a:ext>
                  </a:extLst>
                </a:gridCol>
                <a:gridCol w="1223962">
                  <a:extLst>
                    <a:ext uri="{9D8B030D-6E8A-4147-A177-3AD203B41FA5}">
                      <a16:colId xmlns:a16="http://schemas.microsoft.com/office/drawing/2014/main" val="20001"/>
                    </a:ext>
                  </a:extLst>
                </a:gridCol>
                <a:gridCol w="1368425">
                  <a:extLst>
                    <a:ext uri="{9D8B030D-6E8A-4147-A177-3AD203B41FA5}">
                      <a16:colId xmlns:a16="http://schemas.microsoft.com/office/drawing/2014/main" val="20002"/>
                    </a:ext>
                  </a:extLst>
                </a:gridCol>
                <a:gridCol w="1511300">
                  <a:extLst>
                    <a:ext uri="{9D8B030D-6E8A-4147-A177-3AD203B41FA5}">
                      <a16:colId xmlns:a16="http://schemas.microsoft.com/office/drawing/2014/main" val="20003"/>
                    </a:ext>
                  </a:extLst>
                </a:gridCol>
                <a:gridCol w="1711325">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Objectif</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85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10-O&amp;T-01 : Sécurité routière</a:t>
                      </a: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Réduction significative de 25% du nombre d’accidents de la route dans lesquels les véhicules militaires sont impliqués, endéans les cinq ans</a:t>
                      </a: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dirty="0" smtClean="0">
                          <a:solidFill>
                            <a:srgbClr val="000018"/>
                          </a:solidFill>
                          <a:latin typeface="Comic Sans MS" panose="030F0702030302020204" pitchFamily="66" charset="0"/>
                        </a:rPr>
                        <a:t>Soutien local à la campagne de sensibilisation pilotée par ACOS</a:t>
                      </a:r>
                      <a:r>
                        <a:rPr lang="fr-BE" sz="1200" baseline="0" dirty="0" smtClean="0">
                          <a:solidFill>
                            <a:srgbClr val="000018"/>
                          </a:solidFill>
                          <a:latin typeface="Comic Sans MS" panose="030F0702030302020204" pitchFamily="66" charset="0"/>
                        </a:rPr>
                        <a:t> O&amp;T </a:t>
                      </a:r>
                      <a:r>
                        <a:rPr lang="fr-FR" sz="1200" baseline="0" dirty="0" smtClean="0">
                          <a:solidFill>
                            <a:srgbClr val="000018"/>
                          </a:solidFill>
                          <a:latin typeface="Comic Sans MS" panose="030F0702030302020204" pitchFamily="66" charset="0"/>
                        </a:rPr>
                        <a:t>(</a:t>
                      </a:r>
                      <a:r>
                        <a:rPr lang="fr-FR" sz="1200" baseline="0" dirty="0" err="1" smtClean="0">
                          <a:solidFill>
                            <a:srgbClr val="000018"/>
                          </a:solidFill>
                          <a:latin typeface="Comic Sans MS" panose="030F0702030302020204" pitchFamily="66" charset="0"/>
                        </a:rPr>
                        <a:t>e.a</a:t>
                      </a:r>
                      <a:r>
                        <a:rPr lang="fr-FR" sz="1200" baseline="0" dirty="0" smtClean="0">
                          <a:solidFill>
                            <a:srgbClr val="000018"/>
                          </a:solidFill>
                          <a:latin typeface="Comic Sans MS" panose="030F0702030302020204" pitchFamily="66" charset="0"/>
                        </a:rPr>
                        <a:t>. par la diffusion d’affiches)</a:t>
                      </a:r>
                      <a:endParaRPr lang="fr-BE" sz="1200" dirty="0">
                        <a:solidFill>
                          <a:srgbClr val="FF0000"/>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kern="1200" dirty="0" err="1" smtClean="0">
                          <a:solidFill>
                            <a:srgbClr val="000018"/>
                          </a:solidFill>
                          <a:latin typeface="Comic Sans MS" panose="030F0702030302020204" pitchFamily="66" charset="0"/>
                          <a:ea typeface="+mn-ea"/>
                          <a:cs typeface="+mn-cs"/>
                        </a:rPr>
                        <a:t>Sp</a:t>
                      </a:r>
                      <a:r>
                        <a:rPr lang="fr-FR" sz="1200" kern="1200" dirty="0" smtClean="0">
                          <a:solidFill>
                            <a:srgbClr val="000018"/>
                          </a:solidFill>
                          <a:latin typeface="Comic Sans MS" panose="030F0702030302020204" pitchFamily="66" charset="0"/>
                          <a:ea typeface="+mn-ea"/>
                          <a:cs typeface="+mn-cs"/>
                        </a:rPr>
                        <a:t> de ACOS O&amp;T</a:t>
                      </a:r>
                    </a:p>
                    <a:p>
                      <a:r>
                        <a:rPr lang="fr-FR" sz="1200" kern="1200" dirty="0" smtClean="0">
                          <a:solidFill>
                            <a:srgbClr val="000018"/>
                          </a:solidFill>
                          <a:latin typeface="Comic Sans MS" panose="030F0702030302020204" pitchFamily="66" charset="0"/>
                          <a:ea typeface="+mn-ea"/>
                          <a:cs typeface="+mn-cs"/>
                        </a:rPr>
                        <a:t>LH U (responsable du transport)</a:t>
                      </a:r>
                    </a:p>
                    <a:p>
                      <a:r>
                        <a:rPr lang="fr-FR" sz="1200" kern="1200" dirty="0" smtClean="0">
                          <a:solidFill>
                            <a:srgbClr val="000018"/>
                          </a:solidFill>
                          <a:latin typeface="Comic Sans MS" panose="030F0702030302020204" pitchFamily="66" charset="0"/>
                          <a:ea typeface="+mn-ea"/>
                          <a:cs typeface="+mn-cs"/>
                        </a:rPr>
                        <a:t>SLPPT </a:t>
                      </a:r>
                    </a:p>
                    <a:p>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algn="l" defTabSz="914400" rtl="0" eaLnBrk="1" latinLnBrk="0" hangingPunct="1"/>
                      <a:r>
                        <a:rPr lang="fr-BE" sz="1200" b="0" u="none" kern="1200" dirty="0" smtClean="0">
                          <a:solidFill>
                            <a:srgbClr val="000018"/>
                          </a:solidFill>
                          <a:latin typeface="Comic Sans MS" panose="030F0702030302020204" pitchFamily="66" charset="0"/>
                          <a:ea typeface="+mn-ea"/>
                          <a:cs typeface="+mn-cs"/>
                        </a:rPr>
                        <a:t>Section</a:t>
                      </a:r>
                      <a:r>
                        <a:rPr lang="fr-BE" sz="1200" b="0" u="none" kern="1200" baseline="0" dirty="0" smtClean="0">
                          <a:solidFill>
                            <a:srgbClr val="000018"/>
                          </a:solidFill>
                          <a:latin typeface="Comic Sans MS" panose="030F0702030302020204" pitchFamily="66" charset="0"/>
                          <a:ea typeface="+mn-ea"/>
                          <a:cs typeface="+mn-cs"/>
                        </a:rPr>
                        <a:t> Police</a:t>
                      </a:r>
                      <a:endParaRPr lang="fr-BE" sz="1200" b="0" u="none"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algn="ctr" defTabSz="914400" rtl="0" eaLnBrk="1" latinLnBrk="0" hangingPunct="1"/>
                      <a:r>
                        <a:rPr lang="fr-BE" sz="1200" kern="1200" dirty="0" smtClean="0">
                          <a:solidFill>
                            <a:srgbClr val="000018"/>
                          </a:solidFill>
                          <a:latin typeface="Comic Sans MS" panose="030F0702030302020204" pitchFamily="66" charset="0"/>
                          <a:ea typeface="+mn-ea"/>
                          <a:cs typeface="+mn-cs"/>
                        </a:rPr>
                        <a:t>EC</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28600">
                <a:tc row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17-MR-01-Sécurité  des champs électromagnétiques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FF0000"/>
                        </a:solidFill>
                        <a:effectLst/>
                        <a:latin typeface="Comic Sans MS"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r>
                        <a:rPr lang="fr-FR" sz="1200" b="0" i="0" u="none" strike="noStrike" kern="1200" baseline="0" dirty="0" smtClean="0">
                          <a:solidFill>
                            <a:srgbClr val="000018"/>
                          </a:solidFill>
                          <a:latin typeface="Comic Sans MS" panose="030F0702030302020204" pitchFamily="66" charset="0"/>
                          <a:ea typeface="+mn-ea"/>
                          <a:cs typeface="+mn-cs"/>
                        </a:rPr>
                        <a:t>Inventorier le Mat/Infra concerné</a:t>
                      </a:r>
                    </a:p>
                    <a:p>
                      <a:r>
                        <a:rPr lang="fr-FR" sz="1200" b="0" i="0" u="none" strike="noStrike" kern="1200" baseline="0" dirty="0" smtClean="0">
                          <a:solidFill>
                            <a:srgbClr val="000018"/>
                          </a:solidFill>
                          <a:latin typeface="Comic Sans MS" panose="030F0702030302020204" pitchFamily="66" charset="0"/>
                          <a:ea typeface="+mn-ea"/>
                          <a:cs typeface="+mn-cs"/>
                        </a:rPr>
                        <a:t>Identifier le Pers à risques particuliers</a:t>
                      </a:r>
                    </a:p>
                    <a:p>
                      <a:r>
                        <a:rPr lang="fr-FR" sz="1200" b="0" i="0" u="none" strike="noStrike" kern="1200" baseline="0" dirty="0" smtClean="0">
                          <a:solidFill>
                            <a:srgbClr val="000018"/>
                          </a:solidFill>
                          <a:latin typeface="Comic Sans MS" panose="030F0702030302020204" pitchFamily="66" charset="0"/>
                          <a:ea typeface="+mn-ea"/>
                          <a:cs typeface="+mn-cs"/>
                        </a:rPr>
                        <a:t>Evaluation des risques</a:t>
                      </a:r>
                    </a:p>
                    <a:p>
                      <a:r>
                        <a:rPr lang="fr-FR" sz="1200" b="0" i="0" u="none" strike="noStrike" kern="1200" baseline="0" dirty="0" smtClean="0">
                          <a:solidFill>
                            <a:srgbClr val="000018"/>
                          </a:solidFill>
                          <a:latin typeface="Comic Sans MS" panose="030F0702030302020204" pitchFamily="66" charset="0"/>
                          <a:ea typeface="+mn-ea"/>
                          <a:cs typeface="+mn-cs"/>
                        </a:rPr>
                        <a:t>Ancrer la politique de gestion</a:t>
                      </a:r>
                    </a:p>
                    <a:p>
                      <a:r>
                        <a:rPr lang="fr-FR" sz="1200" b="0" i="0" u="none" strike="noStrike" kern="1200" baseline="0" dirty="0" smtClean="0">
                          <a:solidFill>
                            <a:srgbClr val="000018"/>
                          </a:solidFill>
                          <a:latin typeface="Comic Sans MS" panose="030F0702030302020204" pitchFamily="66" charset="0"/>
                          <a:ea typeface="+mn-ea"/>
                          <a:cs typeface="+mn-cs"/>
                        </a:rPr>
                        <a:t>Implémentation de la politique</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dirty="0" smtClean="0">
                          <a:solidFill>
                            <a:srgbClr val="000018"/>
                          </a:solidFill>
                          <a:latin typeface="Comic Sans MS" panose="030F0702030302020204" pitchFamily="66" charset="0"/>
                        </a:rPr>
                        <a:t>1. Inventorier</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kern="1200" dirty="0" err="1" smtClean="0">
                          <a:solidFill>
                            <a:srgbClr val="000018"/>
                          </a:solidFill>
                          <a:latin typeface="Comic Sans MS" panose="030F0702030302020204" pitchFamily="66" charset="0"/>
                          <a:ea typeface="+mn-ea"/>
                          <a:cs typeface="+mn-cs"/>
                        </a:rPr>
                        <a:t>Gest</a:t>
                      </a:r>
                      <a:r>
                        <a:rPr lang="fr-BE" sz="1200" kern="1200" dirty="0" smtClean="0">
                          <a:solidFill>
                            <a:srgbClr val="000018"/>
                          </a:solidFill>
                          <a:latin typeface="Comic Sans MS" panose="030F0702030302020204" pitchFamily="66" charset="0"/>
                          <a:ea typeface="+mn-ea"/>
                          <a:cs typeface="+mn-cs"/>
                        </a:rPr>
                        <a:t> Mat</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0" algn="l" defTabSz="914400" rtl="0" eaLnBrk="1" latinLnBrk="0" hangingPunct="1"/>
                      <a:r>
                        <a:rPr lang="fr-BE" sz="1200" b="0" u="none" kern="1200" dirty="0" err="1" smtClean="0">
                          <a:solidFill>
                            <a:srgbClr val="000018"/>
                          </a:solidFill>
                          <a:latin typeface="Comic Sans MS" panose="030F0702030302020204" pitchFamily="66" charset="0"/>
                          <a:ea typeface="+mn-ea"/>
                          <a:cs typeface="+mn-cs"/>
                        </a:rPr>
                        <a:t>Ass</a:t>
                      </a:r>
                      <a:r>
                        <a:rPr lang="fr-BE" sz="1200" b="0" u="none" kern="1200" dirty="0" smtClean="0">
                          <a:solidFill>
                            <a:srgbClr val="000018"/>
                          </a:solidFill>
                          <a:latin typeface="Comic Sans MS" panose="030F0702030302020204" pitchFamily="66" charset="0"/>
                          <a:ea typeface="+mn-ea"/>
                          <a:cs typeface="+mn-cs"/>
                        </a:rPr>
                        <a:t> </a:t>
                      </a:r>
                      <a:r>
                        <a:rPr lang="fr-BE" sz="1200" b="0" u="none" kern="1200" dirty="0" err="1" smtClean="0">
                          <a:solidFill>
                            <a:srgbClr val="000018"/>
                          </a:solidFill>
                          <a:latin typeface="Comic Sans MS" panose="030F0702030302020204" pitchFamily="66" charset="0"/>
                          <a:ea typeface="+mn-ea"/>
                          <a:cs typeface="+mn-cs"/>
                        </a:rPr>
                        <a:t>Prev</a:t>
                      </a:r>
                      <a:endParaRPr lang="fr-BE" sz="1200" b="0" u="none"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0" algn="ctr" defTabSz="914400" rtl="0" eaLnBrk="1" latinLnBrk="0" hangingPunct="1"/>
                      <a:r>
                        <a:rPr lang="fr-BE" sz="1200" kern="1200" dirty="0" smtClean="0">
                          <a:solidFill>
                            <a:srgbClr val="000018"/>
                          </a:solidFill>
                          <a:latin typeface="Comic Sans MS" panose="030F0702030302020204" pitchFamily="66" charset="0"/>
                          <a:ea typeface="+mn-ea"/>
                          <a:cs typeface="+mn-cs"/>
                        </a:rPr>
                        <a:t>R</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28600">
                <a:tc vMerge="1">
                  <a:txBody>
                    <a:bodyPr/>
                    <a:lstStyle/>
                    <a:p>
                      <a:endParaRPr lang="en-US"/>
                    </a:p>
                  </a:txBody>
                  <a:tcPr/>
                </a:tc>
                <a:tc vMerge="1">
                  <a:txBody>
                    <a:bodyPr/>
                    <a:lstStyle/>
                    <a:p>
                      <a:endParaRPr lang="en-US"/>
                    </a:p>
                  </a:txBody>
                  <a:tcPr/>
                </a:tc>
                <a:tc>
                  <a:txBody>
                    <a:bodyPr/>
                    <a:lstStyle/>
                    <a:p>
                      <a:r>
                        <a:rPr lang="fr-BE" sz="1200" dirty="0" smtClean="0">
                          <a:solidFill>
                            <a:srgbClr val="000018"/>
                          </a:solidFill>
                          <a:latin typeface="Comic Sans MS" panose="030F0702030302020204" pitchFamily="66" charset="0"/>
                        </a:rPr>
                        <a:t>2. Apprécier les risques</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kern="1200" dirty="0" smtClean="0">
                          <a:solidFill>
                            <a:srgbClr val="000018"/>
                          </a:solidFill>
                          <a:latin typeface="Comic Sans MS" panose="030F0702030302020204" pitchFamily="66" charset="0"/>
                          <a:ea typeface="+mn-ea"/>
                          <a:cs typeface="+mn-cs"/>
                        </a:rPr>
                        <a:t>SPPT-MR &amp; ERM</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228600">
                <a:tc vMerge="1">
                  <a:txBody>
                    <a:bodyPr/>
                    <a:lstStyle/>
                    <a:p>
                      <a:endParaRPr lang="en-US"/>
                    </a:p>
                  </a:txBody>
                  <a:tcPr/>
                </a:tc>
                <a:tc vMerge="1">
                  <a:txBody>
                    <a:bodyPr/>
                    <a:lstStyle/>
                    <a:p>
                      <a:endParaRPr lang="en-US"/>
                    </a:p>
                  </a:txBody>
                  <a:tcPr/>
                </a:tc>
                <a:tc>
                  <a:txBody>
                    <a:bodyPr/>
                    <a:lstStyle/>
                    <a:p>
                      <a:r>
                        <a:rPr lang="fr-BE" sz="1200" dirty="0" smtClean="0">
                          <a:solidFill>
                            <a:srgbClr val="000018"/>
                          </a:solidFill>
                          <a:latin typeface="Comic Sans MS" panose="030F0702030302020204" pitchFamily="66" charset="0"/>
                        </a:rPr>
                        <a:t>3. Gestion</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kern="1200" dirty="0" err="1" smtClean="0">
                          <a:solidFill>
                            <a:srgbClr val="000018"/>
                          </a:solidFill>
                          <a:latin typeface="Comic Sans MS" panose="030F0702030302020204" pitchFamily="66" charset="0"/>
                          <a:ea typeface="+mn-ea"/>
                          <a:cs typeface="+mn-cs"/>
                        </a:rPr>
                        <a:t>Gest</a:t>
                      </a:r>
                      <a:r>
                        <a:rPr lang="fr-BE" sz="1200" kern="1200" dirty="0" smtClean="0">
                          <a:solidFill>
                            <a:srgbClr val="000018"/>
                          </a:solidFill>
                          <a:latin typeface="Comic Sans MS" panose="030F0702030302020204" pitchFamily="66" charset="0"/>
                          <a:ea typeface="+mn-ea"/>
                          <a:cs typeface="+mn-cs"/>
                        </a:rPr>
                        <a:t> Mat &amp;</a:t>
                      </a:r>
                      <a:r>
                        <a:rPr lang="fr-BE" sz="1200" kern="1200" baseline="0" dirty="0" smtClean="0">
                          <a:solidFill>
                            <a:srgbClr val="000018"/>
                          </a:solidFill>
                          <a:latin typeface="Comic Sans MS" panose="030F0702030302020204" pitchFamily="66" charset="0"/>
                          <a:ea typeface="+mn-ea"/>
                          <a:cs typeface="+mn-cs"/>
                        </a:rPr>
                        <a:t> Conseiller en </a:t>
                      </a:r>
                      <a:r>
                        <a:rPr lang="fr-BE" sz="1200" kern="1200" baseline="0" dirty="0" err="1" smtClean="0">
                          <a:solidFill>
                            <a:srgbClr val="000018"/>
                          </a:solidFill>
                          <a:latin typeface="Comic Sans MS" panose="030F0702030302020204" pitchFamily="66" charset="0"/>
                          <a:ea typeface="+mn-ea"/>
                          <a:cs typeface="+mn-cs"/>
                        </a:rPr>
                        <a:t>Prev</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bl>
          </a:graphicData>
        </a:graphic>
      </p:graphicFrame>
      <p:sp>
        <p:nvSpPr>
          <p:cNvPr id="24608"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8</a:t>
            </a:fld>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1310143080"/>
              </p:ext>
            </p:extLst>
          </p:nvPr>
        </p:nvGraphicFramePr>
        <p:xfrm>
          <a:off x="179512" y="0"/>
          <a:ext cx="8748712" cy="6464493"/>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741488">
                  <a:extLst>
                    <a:ext uri="{9D8B030D-6E8A-4147-A177-3AD203B41FA5}">
                      <a16:colId xmlns:a16="http://schemas.microsoft.com/office/drawing/2014/main" val="20003"/>
                    </a:ext>
                  </a:extLst>
                </a:gridCol>
                <a:gridCol w="1481137">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77944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16-WB-01 – Analyse du risque de burnout au sein des Composantes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Définir le risque de burnout par unité de chaque composante Proposer des mesures de prévention globales par composante ;</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Proposer des mesures de prévention locale par unité</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b="0" i="0" u="none" strike="noStrike" kern="1200" baseline="0" dirty="0" smtClean="0">
                          <a:solidFill>
                            <a:srgbClr val="000018"/>
                          </a:solidFill>
                          <a:latin typeface="Comic Sans MS" panose="030F0702030302020204" pitchFamily="66" charset="0"/>
                          <a:ea typeface="+mn-ea"/>
                          <a:cs typeface="+mn-cs"/>
                        </a:rPr>
                        <a:t>Mettre à jour les acteurs (psycho)sociaux en matière de </a:t>
                      </a:r>
                      <a:r>
                        <a:rPr lang="fr-FR" sz="1200" b="0" i="0" u="none" strike="noStrike" kern="1200" baseline="0" dirty="0" err="1" smtClean="0">
                          <a:solidFill>
                            <a:srgbClr val="000018"/>
                          </a:solidFill>
                          <a:latin typeface="Comic Sans MS" panose="030F0702030302020204" pitchFamily="66" charset="0"/>
                          <a:ea typeface="+mn-ea"/>
                          <a:cs typeface="+mn-cs"/>
                        </a:rPr>
                        <a:t>burnout</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err="1" smtClean="0">
                          <a:ln>
                            <a:noFill/>
                          </a:ln>
                          <a:solidFill>
                            <a:srgbClr val="000018"/>
                          </a:solidFill>
                          <a:effectLst/>
                          <a:latin typeface="Comic Sans MS" pitchFamily="66" charset="0"/>
                        </a:rPr>
                        <a:t>Bfg</a:t>
                      </a:r>
                      <a:r>
                        <a:rPr kumimoji="0" lang="fr-FR" sz="1200" b="0" i="0" u="none" strike="noStrike" cap="none" normalizeH="0" baseline="0" dirty="0" smtClean="0">
                          <a:ln>
                            <a:noFill/>
                          </a:ln>
                          <a:solidFill>
                            <a:srgbClr val="000018"/>
                          </a:solidFill>
                          <a:effectLst/>
                          <a:latin typeface="Comic Sans MS" pitchFamily="66" charset="0"/>
                        </a:rPr>
                        <a:t>, acteurs (psycho)sociaux de la Défense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71213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17-WB-01 – </a:t>
                      </a:r>
                      <a:r>
                        <a:rPr kumimoji="0" lang="fr-BE" sz="1200" b="0" i="0" u="none" strike="noStrike" cap="none" normalizeH="0" baseline="0" dirty="0" err="1" smtClean="0">
                          <a:ln>
                            <a:noFill/>
                          </a:ln>
                          <a:solidFill>
                            <a:srgbClr val="000018"/>
                          </a:solidFill>
                          <a:effectLst/>
                          <a:latin typeface="Comic Sans MS" pitchFamily="66" charset="0"/>
                        </a:rPr>
                        <a:t>Risk</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Mgt</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Rassembler les docs liés à la sécurité (analyses de risques, </a:t>
                      </a:r>
                      <a:r>
                        <a:rPr kumimoji="0" lang="fr-BE" sz="1200" b="0" i="0" u="none" strike="noStrike" cap="none" normalizeH="0" baseline="0" dirty="0" err="1" smtClean="0">
                          <a:ln>
                            <a:noFill/>
                          </a:ln>
                          <a:solidFill>
                            <a:srgbClr val="000018"/>
                          </a:solidFill>
                          <a:effectLst/>
                          <a:latin typeface="Comic Sans MS" pitchFamily="66" charset="0"/>
                        </a:rPr>
                        <a:t>etc</a:t>
                      </a:r>
                      <a:r>
                        <a:rPr kumimoji="0" lang="fr-BE" sz="1200" b="0" i="0" u="none" strike="noStrike" cap="none" normalizeH="0" baseline="0" dirty="0" smtClean="0">
                          <a:ln>
                            <a:noFill/>
                          </a:ln>
                          <a:solidFill>
                            <a:srgbClr val="000018"/>
                          </a:solidFill>
                          <a:effectLst/>
                          <a:latin typeface="Comic Sans MS" pitchFamily="66" charset="0"/>
                        </a:rPr>
                        <a:t>), et les </a:t>
                      </a:r>
                      <a:r>
                        <a:rPr kumimoji="0" lang="fr-FR" sz="1200" b="0" i="0" u="none" strike="noStrike" cap="none" normalizeH="0" baseline="0" dirty="0" smtClean="0">
                          <a:ln>
                            <a:noFill/>
                          </a:ln>
                          <a:solidFill>
                            <a:srgbClr val="000018"/>
                          </a:solidFill>
                          <a:effectLst/>
                          <a:latin typeface="Comic Sans MS" pitchFamily="66" charset="0"/>
                        </a:rPr>
                        <a:t>mettre à disposition des utilisateurs via une DB afin de documenter les activités à risque</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b="0" i="0" u="none" strike="noStrike" kern="1200" baseline="0" dirty="0" smtClean="0">
                          <a:solidFill>
                            <a:srgbClr val="000018"/>
                          </a:solidFill>
                          <a:latin typeface="Comic Sans MS" panose="030F0702030302020204" pitchFamily="66" charset="0"/>
                          <a:ea typeface="+mn-ea"/>
                          <a:cs typeface="+mn-cs"/>
                        </a:rPr>
                        <a:t>Poursuite des analyses de risque dans le contexte du SDGR</a:t>
                      </a:r>
                    </a:p>
                    <a:p>
                      <a:r>
                        <a:rPr lang="fr-FR" sz="1200" b="0" i="0" u="none" strike="noStrike" kern="1200" baseline="0" dirty="0" smtClean="0">
                          <a:solidFill>
                            <a:srgbClr val="000018"/>
                          </a:solidFill>
                          <a:latin typeface="Comic Sans MS" panose="030F0702030302020204" pitchFamily="66" charset="0"/>
                          <a:ea typeface="+mn-ea"/>
                          <a:cs typeface="+mn-cs"/>
                        </a:rPr>
                        <a:t>Recherche et centralisation des analyses de risques existantes</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LH, SLPPT</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Ass </a:t>
                      </a:r>
                      <a:r>
                        <a:rPr kumimoji="0" lang="en-US" sz="1200" b="0" i="0" u="none" strike="noStrike" cap="none" normalizeH="0" baseline="0" dirty="0" err="1" smtClean="0">
                          <a:ln>
                            <a:noFill/>
                          </a:ln>
                          <a:solidFill>
                            <a:srgbClr val="000018"/>
                          </a:solidFill>
                          <a:effectLst/>
                          <a:latin typeface="Comic Sans MS" pitchFamily="66" charset="0"/>
                        </a:rPr>
                        <a:t>Prev</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LH, </a:t>
                      </a: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9</a:t>
            </a:fld>
            <a:endParaRPr lang="en-US"/>
          </a:p>
        </p:txBody>
      </p:sp>
    </p:spTree>
    <p:extLst>
      <p:ext uri="{BB962C8B-B14F-4D97-AF65-F5344CB8AC3E}">
        <p14:creationId xmlns:p14="http://schemas.microsoft.com/office/powerpoint/2010/main" val="4115878213"/>
      </p:ext>
    </p:extLst>
  </p:cSld>
  <p:clrMapOvr>
    <a:masterClrMapping/>
  </p:clrMapOvr>
  <p:timing>
    <p:tnLst>
      <p:par>
        <p:cTn id="1" dur="indefinite" restart="never" nodeType="tmRoot"/>
      </p:par>
    </p:tnLst>
  </p:timing>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6F244B4D824A642A44BB82037573DCE" ma:contentTypeVersion="4" ma:contentTypeDescription="Create a new document." ma:contentTypeScope="" ma:versionID="822a8123a7ee57e825c4ef8b6d75ec56">
  <xsd:schema xmlns:xsd="http://www.w3.org/2001/XMLSchema" xmlns:xs="http://www.w3.org/2001/XMLSchema" xmlns:p="http://schemas.microsoft.com/office/2006/metadata/properties" xmlns:ns2="0965f8e5-3b8e-4793-9225-6b994463c85e" xmlns:ns3="45f8c137-3231-4510-b9e0-81fc51544ef6" targetNamespace="http://schemas.microsoft.com/office/2006/metadata/properties" ma:root="true" ma:fieldsID="a8c041608f5e767131210e952d3882a6" ns2:_="" ns3:_="">
    <xsd:import namespace="0965f8e5-3b8e-4793-9225-6b994463c85e"/>
    <xsd:import namespace="45f8c137-3231-4510-b9e0-81fc51544ef6"/>
    <xsd:element name="properties">
      <xsd:complexType>
        <xsd:sequence>
          <xsd:element name="documentManagement">
            <xsd:complexType>
              <xsd:all>
                <xsd:element ref="ns2:_dlc_DocId" minOccurs="0"/>
                <xsd:element ref="ns2:_dlc_DocIdUrl" minOccurs="0"/>
                <xsd:element ref="ns2:_dlc_DocIdPersistId" minOccurs="0"/>
                <xsd:element ref="ns3:Domain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965f8e5-3b8e-4793-9225-6b994463c85e"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45f8c137-3231-4510-b9e0-81fc51544ef6" elementFormDefault="qualified">
    <xsd:import namespace="http://schemas.microsoft.com/office/2006/documentManagement/types"/>
    <xsd:import namespace="http://schemas.microsoft.com/office/infopath/2007/PartnerControls"/>
    <xsd:element name="Domaine" ma:index="11" nillable="true" ma:displayName="Domaine" ma:internalName="Domaine">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Domaine xmlns="45f8c137-3231-4510-b9e0-81fc51544ef6">PPT</Domaine>
    <_dlc_DocId xmlns="0965f8e5-3b8e-4793-9225-6b994463c85e">5CC534DNTPXZ-183-73</_dlc_DocId>
    <_dlc_DocIdUrl xmlns="0965f8e5-3b8e-4793-9225-6b994463c85e">
      <Url>http://units.mil.intra/sites/80UAVSqn/hr/HRM/_layouts/DocIdRedir.aspx?ID=5CC534DNTPXZ-183-73</Url>
      <Description>5CC534DNTPXZ-183-73</Description>
    </_dlc_DocIdUrl>
  </documentManagement>
</p:properties>
</file>

<file path=customXml/itemProps1.xml><?xml version="1.0" encoding="utf-8"?>
<ds:datastoreItem xmlns:ds="http://schemas.openxmlformats.org/officeDocument/2006/customXml" ds:itemID="{D10F2095-BBA5-4B25-B74E-ABDCE90F1EA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965f8e5-3b8e-4793-9225-6b994463c85e"/>
    <ds:schemaRef ds:uri="45f8c137-3231-4510-b9e0-81fc51544e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28A9C9F-2998-4888-A7E6-8D45C0DD9009}">
  <ds:schemaRefs>
    <ds:schemaRef ds:uri="http://schemas.microsoft.com/sharepoint/events"/>
  </ds:schemaRefs>
</ds:datastoreItem>
</file>

<file path=customXml/itemProps3.xml><?xml version="1.0" encoding="utf-8"?>
<ds:datastoreItem xmlns:ds="http://schemas.openxmlformats.org/officeDocument/2006/customXml" ds:itemID="{43CDE9D4-372C-4AED-9867-F82687BED8DB}">
  <ds:schemaRefs>
    <ds:schemaRef ds:uri="http://schemas.microsoft.com/sharepoint/v3/contenttype/forms"/>
  </ds:schemaRefs>
</ds:datastoreItem>
</file>

<file path=customXml/itemProps4.xml><?xml version="1.0" encoding="utf-8"?>
<ds:datastoreItem xmlns:ds="http://schemas.openxmlformats.org/officeDocument/2006/customXml" ds:itemID="{7C746C5A-C4CB-4E7C-AEEA-3C65207E093A}">
  <ds:schemaRefs>
    <ds:schemaRef ds:uri="http://purl.org/dc/terms/"/>
    <ds:schemaRef ds:uri="http://schemas.openxmlformats.org/package/2006/metadata/core-properties"/>
    <ds:schemaRef ds:uri="http://schemas.microsoft.com/office/2006/documentManagement/types"/>
    <ds:schemaRef ds:uri="45f8c137-3231-4510-b9e0-81fc51544ef6"/>
    <ds:schemaRef ds:uri="0965f8e5-3b8e-4793-9225-6b994463c85e"/>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Beam</Template>
  <TotalTime>10801</TotalTime>
  <Words>2584</Words>
  <Application>Microsoft Office PowerPoint</Application>
  <PresentationFormat>On-screen Show (4:3)</PresentationFormat>
  <Paragraphs>622</Paragraphs>
  <Slides>20</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Comic Sans MS</vt:lpstr>
      <vt:lpstr>Times New Roman</vt:lpstr>
      <vt:lpstr>Times-Roman</vt:lpstr>
      <vt:lpstr>Wingdings</vt:lpstr>
      <vt:lpstr>Zapf Dingbats</vt:lpstr>
      <vt:lpstr>Beam</vt:lpstr>
      <vt:lpstr>Plan Local de Prévention  2018  80 UAV Sqn</vt:lpstr>
      <vt:lpstr>Plan Local de Prévention   Volet A  Ref : Plan global de prévention de la Défense 2018-2022 Plan annuel d’actions 2019 Sources : SIPPT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Plan Local de Prévention  Volet B</vt:lpstr>
      <vt:lpstr>PowerPoint Presentation</vt:lpstr>
      <vt:lpstr>PowerPoint Presentation</vt:lpstr>
      <vt:lpstr>PowerPoint Presentation</vt:lpstr>
      <vt:lpstr>PowerPoint Presentation</vt:lpstr>
      <vt:lpstr>PowerPoint Presentation</vt:lpstr>
    </vt:vector>
  </TitlesOfParts>
  <Company>IDCN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vanhelleputte.e</dc:creator>
  <cp:lastModifiedBy>Frezin Frédéric</cp:lastModifiedBy>
  <cp:revision>424</cp:revision>
  <cp:lastPrinted>2018-06-25T10:12:57Z</cp:lastPrinted>
  <dcterms:created xsi:type="dcterms:W3CDTF">2005-10-13T05:40:21Z</dcterms:created>
  <dcterms:modified xsi:type="dcterms:W3CDTF">2019-12-12T14:25:16Z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0x01010086F244B4D824A642A44BB82037573DCE</vt:lpwstr>
  </property>
  <property fmtid="{D5CDD505-2E9C-101B-9397-08002B2CF9AE}" pid="3" name="_dlc_DocIdItemGuid">
    <vt:lpwstr>9d5a9380-8031-4597-9da6-b236ff5a75c0</vt:lpwstr>
  </property>
</Properties>
</file>