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5"/>
  </p:sldMasterIdLst>
  <p:notesMasterIdLst>
    <p:notesMasterId r:id="rId26"/>
  </p:notesMasterIdLst>
  <p:handoutMasterIdLst>
    <p:handoutMasterId r:id="rId27"/>
  </p:handoutMasterIdLst>
  <p:sldIdLst>
    <p:sldId id="284" r:id="rId6"/>
    <p:sldId id="285" r:id="rId7"/>
    <p:sldId id="264" r:id="rId8"/>
    <p:sldId id="297" r:id="rId9"/>
    <p:sldId id="305" r:id="rId10"/>
    <p:sldId id="306" r:id="rId11"/>
    <p:sldId id="307" r:id="rId12"/>
    <p:sldId id="299" r:id="rId13"/>
    <p:sldId id="313" r:id="rId14"/>
    <p:sldId id="304" r:id="rId15"/>
    <p:sldId id="308" r:id="rId16"/>
    <p:sldId id="314" r:id="rId17"/>
    <p:sldId id="312" r:id="rId18"/>
    <p:sldId id="315" r:id="rId19"/>
    <p:sldId id="286" r:id="rId20"/>
    <p:sldId id="274" r:id="rId21"/>
    <p:sldId id="303" r:id="rId22"/>
    <p:sldId id="316" r:id="rId23"/>
    <p:sldId id="310" r:id="rId24"/>
    <p:sldId id="311" r:id="rId25"/>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18"/>
    <a:srgbClr val="FF0066"/>
    <a:srgbClr val="E3A18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autoAdjust="0"/>
    <p:restoredTop sz="99817" autoAdjust="0"/>
  </p:normalViewPr>
  <p:slideViewPr>
    <p:cSldViewPr>
      <p:cViewPr varScale="1">
        <p:scale>
          <a:sx n="115" d="100"/>
          <a:sy n="115" d="100"/>
        </p:scale>
        <p:origin x="2208"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tableStyles" Target="tableStyles.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9938" name="Rectangle 2"/>
          <p:cNvSpPr>
            <a:spLocks noGrp="1" noChangeArrowheads="1"/>
          </p:cNvSpPr>
          <p:nvPr>
            <p:ph type="hdr" sz="quarter"/>
          </p:nvPr>
        </p:nvSpPr>
        <p:spPr bwMode="auto">
          <a:xfrm>
            <a:off x="0" y="0"/>
            <a:ext cx="3038604" cy="46534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39939" name="Rectangle 3"/>
          <p:cNvSpPr>
            <a:spLocks noGrp="1" noChangeArrowheads="1"/>
          </p:cNvSpPr>
          <p:nvPr>
            <p:ph type="dt" sz="quarter" idx="1"/>
          </p:nvPr>
        </p:nvSpPr>
        <p:spPr bwMode="auto">
          <a:xfrm>
            <a:off x="3970159" y="0"/>
            <a:ext cx="3038604" cy="46534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fld id="{547B82A8-D561-4F92-8EC0-9966BF047703}" type="datetimeFigureOut">
              <a:rPr lang="en-US"/>
              <a:pPr>
                <a:defRPr/>
              </a:pPr>
              <a:t>12/5/2018</a:t>
            </a:fld>
            <a:endParaRPr lang="en-US"/>
          </a:p>
        </p:txBody>
      </p:sp>
      <p:sp>
        <p:nvSpPr>
          <p:cNvPr id="39940" name="Rectangle 4"/>
          <p:cNvSpPr>
            <a:spLocks noGrp="1" noChangeArrowheads="1"/>
          </p:cNvSpPr>
          <p:nvPr>
            <p:ph type="ftr" sz="quarter" idx="2"/>
          </p:nvPr>
        </p:nvSpPr>
        <p:spPr bwMode="auto">
          <a:xfrm>
            <a:off x="0" y="8829573"/>
            <a:ext cx="3038604" cy="46534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39941" name="Rectangle 5"/>
          <p:cNvSpPr>
            <a:spLocks noGrp="1" noChangeArrowheads="1"/>
          </p:cNvSpPr>
          <p:nvPr>
            <p:ph type="sldNum" sz="quarter" idx="3"/>
          </p:nvPr>
        </p:nvSpPr>
        <p:spPr bwMode="auto">
          <a:xfrm>
            <a:off x="3970159" y="8829573"/>
            <a:ext cx="3038604" cy="46534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C65EDE14-42FB-4CBC-8E78-4E1C141A92DA}" type="slidenum">
              <a:rPr lang="en-US"/>
              <a:pPr>
                <a:defRPr/>
              </a:pPr>
              <a:t>‹#›</a:t>
            </a:fld>
            <a:endParaRPr lang="en-US"/>
          </a:p>
        </p:txBody>
      </p:sp>
    </p:spTree>
    <p:extLst>
      <p:ext uri="{BB962C8B-B14F-4D97-AF65-F5344CB8AC3E}">
        <p14:creationId xmlns:p14="http://schemas.microsoft.com/office/powerpoint/2010/main" val="322952076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hdr" sz="quarter"/>
          </p:nvPr>
        </p:nvSpPr>
        <p:spPr bwMode="auto">
          <a:xfrm>
            <a:off x="1" y="0"/>
            <a:ext cx="3036967" cy="465341"/>
          </a:xfrm>
          <a:prstGeom prst="rect">
            <a:avLst/>
          </a:prstGeom>
          <a:noFill/>
          <a:ln w="9525">
            <a:noFill/>
            <a:miter lim="800000"/>
            <a:headEnd/>
            <a:tailEnd/>
          </a:ln>
          <a:effectLst/>
        </p:spPr>
        <p:txBody>
          <a:bodyPr vert="horz" wrap="square" lIns="92985" tIns="46493" rIns="92985" bIns="46493" numCol="1" anchor="t" anchorCtr="0" compatLnSpc="1">
            <a:prstTxWarp prst="textNoShape">
              <a:avLst/>
            </a:prstTxWarp>
          </a:bodyPr>
          <a:lstStyle>
            <a:lvl1pPr defTabSz="930275">
              <a:defRPr sz="1200"/>
            </a:lvl1pPr>
          </a:lstStyle>
          <a:p>
            <a:pPr>
              <a:defRPr/>
            </a:pPr>
            <a:endParaRPr lang="en-US"/>
          </a:p>
        </p:txBody>
      </p:sp>
      <p:sp>
        <p:nvSpPr>
          <p:cNvPr id="15363" name="Rectangle 3"/>
          <p:cNvSpPr>
            <a:spLocks noGrp="1" noChangeArrowheads="1"/>
          </p:cNvSpPr>
          <p:nvPr>
            <p:ph type="dt" idx="1"/>
          </p:nvPr>
        </p:nvSpPr>
        <p:spPr bwMode="auto">
          <a:xfrm>
            <a:off x="3971797" y="0"/>
            <a:ext cx="3036967" cy="465341"/>
          </a:xfrm>
          <a:prstGeom prst="rect">
            <a:avLst/>
          </a:prstGeom>
          <a:noFill/>
          <a:ln w="9525">
            <a:noFill/>
            <a:miter lim="800000"/>
            <a:headEnd/>
            <a:tailEnd/>
          </a:ln>
          <a:effectLst/>
        </p:spPr>
        <p:txBody>
          <a:bodyPr vert="horz" wrap="square" lIns="92985" tIns="46493" rIns="92985" bIns="46493" numCol="1" anchor="t" anchorCtr="0" compatLnSpc="1">
            <a:prstTxWarp prst="textNoShape">
              <a:avLst/>
            </a:prstTxWarp>
          </a:bodyPr>
          <a:lstStyle>
            <a:lvl1pPr algn="r" defTabSz="930275">
              <a:defRPr sz="1200"/>
            </a:lvl1pPr>
          </a:lstStyle>
          <a:p>
            <a:pPr>
              <a:defRPr/>
            </a:pPr>
            <a:fld id="{E70E549B-A835-4A87-8795-3FF46B7FBA7F}" type="datetimeFigureOut">
              <a:rPr lang="en-US"/>
              <a:pPr>
                <a:defRPr/>
              </a:pPr>
              <a:t>12/5/2018</a:t>
            </a:fld>
            <a:endParaRPr lang="en-US"/>
          </a:p>
        </p:txBody>
      </p:sp>
      <p:sp>
        <p:nvSpPr>
          <p:cNvPr id="13316" name="Rectangle 4"/>
          <p:cNvSpPr>
            <a:spLocks noGrp="1" noRot="1" noChangeAspect="1" noChangeArrowheads="1" noTextEdit="1"/>
          </p:cNvSpPr>
          <p:nvPr>
            <p:ph type="sldImg" idx="2"/>
          </p:nvPr>
        </p:nvSpPr>
        <p:spPr bwMode="auto">
          <a:xfrm>
            <a:off x="1181100" y="696913"/>
            <a:ext cx="4649788" cy="3486150"/>
          </a:xfrm>
          <a:prstGeom prst="rect">
            <a:avLst/>
          </a:prstGeom>
          <a:noFill/>
          <a:ln w="9525">
            <a:solidFill>
              <a:srgbClr val="000000"/>
            </a:solidFill>
            <a:miter lim="800000"/>
            <a:headEnd/>
            <a:tailEnd/>
          </a:ln>
        </p:spPr>
      </p:sp>
      <p:sp>
        <p:nvSpPr>
          <p:cNvPr id="15365" name="Rectangle 5"/>
          <p:cNvSpPr>
            <a:spLocks noGrp="1" noChangeArrowheads="1"/>
          </p:cNvSpPr>
          <p:nvPr>
            <p:ph type="body" sz="quarter" idx="3"/>
          </p:nvPr>
        </p:nvSpPr>
        <p:spPr bwMode="auto">
          <a:xfrm>
            <a:off x="700713" y="4415530"/>
            <a:ext cx="5608975" cy="4183603"/>
          </a:xfrm>
          <a:prstGeom prst="rect">
            <a:avLst/>
          </a:prstGeom>
          <a:noFill/>
          <a:ln w="9525">
            <a:noFill/>
            <a:miter lim="800000"/>
            <a:headEnd/>
            <a:tailEnd/>
          </a:ln>
          <a:effectLst/>
        </p:spPr>
        <p:txBody>
          <a:bodyPr vert="horz" wrap="square" lIns="92985" tIns="46493" rIns="92985" bIns="46493"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5366" name="Rectangle 6"/>
          <p:cNvSpPr>
            <a:spLocks noGrp="1" noChangeArrowheads="1"/>
          </p:cNvSpPr>
          <p:nvPr>
            <p:ph type="ftr" sz="quarter" idx="4"/>
          </p:nvPr>
        </p:nvSpPr>
        <p:spPr bwMode="auto">
          <a:xfrm>
            <a:off x="1" y="8829573"/>
            <a:ext cx="3036967" cy="465340"/>
          </a:xfrm>
          <a:prstGeom prst="rect">
            <a:avLst/>
          </a:prstGeom>
          <a:noFill/>
          <a:ln w="9525">
            <a:noFill/>
            <a:miter lim="800000"/>
            <a:headEnd/>
            <a:tailEnd/>
          </a:ln>
          <a:effectLst/>
        </p:spPr>
        <p:txBody>
          <a:bodyPr vert="horz" wrap="square" lIns="92985" tIns="46493" rIns="92985" bIns="46493" numCol="1" anchor="b" anchorCtr="0" compatLnSpc="1">
            <a:prstTxWarp prst="textNoShape">
              <a:avLst/>
            </a:prstTxWarp>
          </a:bodyPr>
          <a:lstStyle>
            <a:lvl1pPr defTabSz="930275">
              <a:defRPr sz="1200"/>
            </a:lvl1pPr>
          </a:lstStyle>
          <a:p>
            <a:pPr>
              <a:defRPr/>
            </a:pPr>
            <a:endParaRPr lang="en-US"/>
          </a:p>
        </p:txBody>
      </p:sp>
      <p:sp>
        <p:nvSpPr>
          <p:cNvPr id="15367" name="Rectangle 7"/>
          <p:cNvSpPr>
            <a:spLocks noGrp="1" noChangeArrowheads="1"/>
          </p:cNvSpPr>
          <p:nvPr>
            <p:ph type="sldNum" sz="quarter" idx="5"/>
          </p:nvPr>
        </p:nvSpPr>
        <p:spPr bwMode="auto">
          <a:xfrm>
            <a:off x="3971797" y="8829573"/>
            <a:ext cx="3036967" cy="465340"/>
          </a:xfrm>
          <a:prstGeom prst="rect">
            <a:avLst/>
          </a:prstGeom>
          <a:noFill/>
          <a:ln w="9525">
            <a:noFill/>
            <a:miter lim="800000"/>
            <a:headEnd/>
            <a:tailEnd/>
          </a:ln>
          <a:effectLst/>
        </p:spPr>
        <p:txBody>
          <a:bodyPr vert="horz" wrap="square" lIns="92985" tIns="46493" rIns="92985" bIns="46493" numCol="1" anchor="b" anchorCtr="0" compatLnSpc="1">
            <a:prstTxWarp prst="textNoShape">
              <a:avLst/>
            </a:prstTxWarp>
          </a:bodyPr>
          <a:lstStyle>
            <a:lvl1pPr algn="r" defTabSz="930275" eaLnBrk="1" hangingPunct="1">
              <a:defRPr sz="1200"/>
            </a:lvl1pPr>
          </a:lstStyle>
          <a:p>
            <a:pPr>
              <a:defRPr/>
            </a:pPr>
            <a:fld id="{EE62C996-7EBA-4008-94B4-238849A5DB9E}" type="slidenum">
              <a:rPr lang="en-US"/>
              <a:pPr>
                <a:defRPr/>
              </a:pPr>
              <a:t>‹#›</a:t>
            </a:fld>
            <a:endParaRPr lang="en-US"/>
          </a:p>
        </p:txBody>
      </p:sp>
    </p:spTree>
    <p:extLst>
      <p:ext uri="{BB962C8B-B14F-4D97-AF65-F5344CB8AC3E}">
        <p14:creationId xmlns:p14="http://schemas.microsoft.com/office/powerpoint/2010/main" val="220906944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p:cNvSpPr>
            <a:spLocks noGrp="1" noRot="1" noChangeAspect="1" noChangeArrowheads="1" noTextEdit="1"/>
          </p:cNvSpPr>
          <p:nvPr>
            <p:ph type="sldImg"/>
          </p:nvPr>
        </p:nvSpPr>
        <p:spPr>
          <a:ln/>
        </p:spPr>
      </p:sp>
      <p:sp>
        <p:nvSpPr>
          <p:cNvPr id="16386"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7"/>
          <p:cNvSpPr txBox="1">
            <a:spLocks noGrp="1" noChangeArrowheads="1"/>
          </p:cNvSpPr>
          <p:nvPr/>
        </p:nvSpPr>
        <p:spPr bwMode="auto">
          <a:xfrm>
            <a:off x="3971797" y="8829573"/>
            <a:ext cx="3036967" cy="465340"/>
          </a:xfrm>
          <a:prstGeom prst="rect">
            <a:avLst/>
          </a:prstGeom>
          <a:noFill/>
          <a:ln w="9525">
            <a:noFill/>
            <a:miter lim="800000"/>
            <a:headEnd/>
            <a:tailEnd/>
          </a:ln>
        </p:spPr>
        <p:txBody>
          <a:bodyPr lIns="92985" tIns="46493" rIns="92985" bIns="46493" anchor="b"/>
          <a:lstStyle/>
          <a:p>
            <a:pPr algn="r" defTabSz="930275"/>
            <a:fld id="{34701F78-2567-4A1D-8CDB-CA6079AE6F42}" type="slidenum">
              <a:rPr lang="en-US" sz="1200"/>
              <a:pPr algn="r" defTabSz="930275"/>
              <a:t>11</a:t>
            </a:fld>
            <a:endParaRPr lang="en-US" sz="1200"/>
          </a:p>
        </p:txBody>
      </p:sp>
      <p:sp>
        <p:nvSpPr>
          <p:cNvPr id="2765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noFill/>
          <a:ln/>
        </p:spPr>
        <p:txBody>
          <a:bodyPr/>
          <a:lstStyle/>
          <a:p>
            <a:pPr eaLnBrk="1" hangingPunct="1"/>
            <a:endParaRPr lang="fr-BE"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7"/>
          <p:cNvSpPr txBox="1">
            <a:spLocks noGrp="1" noChangeArrowheads="1"/>
          </p:cNvSpPr>
          <p:nvPr/>
        </p:nvSpPr>
        <p:spPr bwMode="auto">
          <a:xfrm>
            <a:off x="3971797" y="8829573"/>
            <a:ext cx="3036967" cy="465340"/>
          </a:xfrm>
          <a:prstGeom prst="rect">
            <a:avLst/>
          </a:prstGeom>
          <a:noFill/>
          <a:ln w="9525">
            <a:noFill/>
            <a:miter lim="800000"/>
            <a:headEnd/>
            <a:tailEnd/>
          </a:ln>
        </p:spPr>
        <p:txBody>
          <a:bodyPr lIns="92985" tIns="46493" rIns="92985" bIns="46493" anchor="b"/>
          <a:lstStyle/>
          <a:p>
            <a:pPr algn="r" defTabSz="930275"/>
            <a:fld id="{34701F78-2567-4A1D-8CDB-CA6079AE6F42}" type="slidenum">
              <a:rPr lang="en-US" sz="1200"/>
              <a:pPr algn="r" defTabSz="930275"/>
              <a:t>12</a:t>
            </a:fld>
            <a:endParaRPr lang="en-US" sz="1200"/>
          </a:p>
        </p:txBody>
      </p:sp>
      <p:sp>
        <p:nvSpPr>
          <p:cNvPr id="2765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noFill/>
          <a:ln/>
        </p:spPr>
        <p:txBody>
          <a:bodyPr/>
          <a:lstStyle/>
          <a:p>
            <a:pPr eaLnBrk="1" hangingPunct="1"/>
            <a:endParaRPr lang="fr-BE"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7"/>
          <p:cNvSpPr txBox="1">
            <a:spLocks noGrp="1" noChangeArrowheads="1"/>
          </p:cNvSpPr>
          <p:nvPr/>
        </p:nvSpPr>
        <p:spPr bwMode="auto">
          <a:xfrm>
            <a:off x="3971797" y="8829573"/>
            <a:ext cx="3036967" cy="465340"/>
          </a:xfrm>
          <a:prstGeom prst="rect">
            <a:avLst/>
          </a:prstGeom>
          <a:noFill/>
          <a:ln w="9525">
            <a:noFill/>
            <a:miter lim="800000"/>
            <a:headEnd/>
            <a:tailEnd/>
          </a:ln>
        </p:spPr>
        <p:txBody>
          <a:bodyPr lIns="92985" tIns="46493" rIns="92985" bIns="46493" anchor="b"/>
          <a:lstStyle/>
          <a:p>
            <a:pPr algn="r" defTabSz="930275"/>
            <a:fld id="{34701F78-2567-4A1D-8CDB-CA6079AE6F42}" type="slidenum">
              <a:rPr lang="en-US" sz="1200"/>
              <a:pPr algn="r" defTabSz="930275"/>
              <a:t>13</a:t>
            </a:fld>
            <a:endParaRPr lang="en-US" sz="1200"/>
          </a:p>
        </p:txBody>
      </p:sp>
      <p:sp>
        <p:nvSpPr>
          <p:cNvPr id="2765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noFill/>
          <a:ln/>
        </p:spPr>
        <p:txBody>
          <a:bodyPr/>
          <a:lstStyle/>
          <a:p>
            <a:pPr eaLnBrk="1" hangingPunct="1"/>
            <a:endParaRPr lang="fr-BE"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7"/>
          <p:cNvSpPr txBox="1">
            <a:spLocks noGrp="1" noChangeArrowheads="1"/>
          </p:cNvSpPr>
          <p:nvPr/>
        </p:nvSpPr>
        <p:spPr bwMode="auto">
          <a:xfrm>
            <a:off x="3971797" y="8829573"/>
            <a:ext cx="3036967" cy="465340"/>
          </a:xfrm>
          <a:prstGeom prst="rect">
            <a:avLst/>
          </a:prstGeom>
          <a:noFill/>
          <a:ln w="9525">
            <a:noFill/>
            <a:miter lim="800000"/>
            <a:headEnd/>
            <a:tailEnd/>
          </a:ln>
        </p:spPr>
        <p:txBody>
          <a:bodyPr lIns="92985" tIns="46493" rIns="92985" bIns="46493" anchor="b"/>
          <a:lstStyle/>
          <a:p>
            <a:pPr algn="r" defTabSz="930275"/>
            <a:fld id="{34701F78-2567-4A1D-8CDB-CA6079AE6F42}" type="slidenum">
              <a:rPr lang="en-US" sz="1200"/>
              <a:pPr algn="r" defTabSz="930275"/>
              <a:t>14</a:t>
            </a:fld>
            <a:endParaRPr lang="en-US" sz="1200"/>
          </a:p>
        </p:txBody>
      </p:sp>
      <p:sp>
        <p:nvSpPr>
          <p:cNvPr id="2765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noFill/>
          <a:ln/>
        </p:spPr>
        <p:txBody>
          <a:bodyPr/>
          <a:lstStyle/>
          <a:p>
            <a:pPr eaLnBrk="1" hangingPunct="1"/>
            <a:endParaRPr lang="fr-BE"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7"/>
          <p:cNvSpPr>
            <a:spLocks noGrp="1" noChangeArrowheads="1"/>
          </p:cNvSpPr>
          <p:nvPr>
            <p:ph type="sldNum" sz="quarter" idx="5"/>
          </p:nvPr>
        </p:nvSpPr>
        <p:spPr>
          <a:noFill/>
        </p:spPr>
        <p:txBody>
          <a:bodyPr/>
          <a:lstStyle/>
          <a:p>
            <a:fld id="{430A4CA1-1C5D-480A-96B8-C418E3E77569}" type="slidenum">
              <a:rPr lang="en-US" smtClean="0"/>
              <a:pPr/>
              <a:t>3</a:t>
            </a:fld>
            <a:endParaRPr lang="en-US" smtClean="0"/>
          </a:p>
        </p:txBody>
      </p:sp>
      <p:sp>
        <p:nvSpPr>
          <p:cNvPr id="19458" name="Rectangle 2"/>
          <p:cNvSpPr>
            <a:spLocks noGrp="1" noRot="1" noChangeAspect="1" noChangeArrowheads="1" noTextEdit="1"/>
          </p:cNvSpPr>
          <p:nvPr>
            <p:ph type="sldImg"/>
          </p:nvPr>
        </p:nvSpPr>
        <p:spPr>
          <a:ln/>
        </p:spPr>
      </p:sp>
      <p:sp>
        <p:nvSpPr>
          <p:cNvPr id="19459" name="Rectangle 3"/>
          <p:cNvSpPr>
            <a:spLocks noGrp="1" noChangeArrowheads="1"/>
          </p:cNvSpPr>
          <p:nvPr>
            <p:ph type="body" idx="1"/>
          </p:nvPr>
        </p:nvSpPr>
        <p:spPr>
          <a:noFill/>
          <a:ln/>
        </p:spPr>
        <p:txBody>
          <a:bodyPr/>
          <a:lstStyle/>
          <a:p>
            <a:pPr eaLnBrk="1" hangingPunct="1"/>
            <a:endParaRPr lang="fr-BE"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7"/>
          <p:cNvSpPr txBox="1">
            <a:spLocks noGrp="1" noChangeArrowheads="1"/>
          </p:cNvSpPr>
          <p:nvPr/>
        </p:nvSpPr>
        <p:spPr bwMode="auto">
          <a:xfrm>
            <a:off x="3971797" y="8829573"/>
            <a:ext cx="3036967" cy="465340"/>
          </a:xfrm>
          <a:prstGeom prst="rect">
            <a:avLst/>
          </a:prstGeom>
          <a:noFill/>
          <a:ln w="9525">
            <a:noFill/>
            <a:miter lim="800000"/>
            <a:headEnd/>
            <a:tailEnd/>
          </a:ln>
        </p:spPr>
        <p:txBody>
          <a:bodyPr lIns="92985" tIns="46493" rIns="92985" bIns="46493" anchor="b"/>
          <a:lstStyle/>
          <a:p>
            <a:pPr algn="r" defTabSz="930275"/>
            <a:fld id="{45C73FAF-EFED-4C27-B6C7-BD525D1119D1}" type="slidenum">
              <a:rPr lang="en-US" sz="1200"/>
              <a:pPr algn="r" defTabSz="930275"/>
              <a:t>4</a:t>
            </a:fld>
            <a:endParaRPr lang="en-US" sz="1200"/>
          </a:p>
        </p:txBody>
      </p:sp>
      <p:sp>
        <p:nvSpPr>
          <p:cNvPr id="21506" name="Rectangle 2"/>
          <p:cNvSpPr>
            <a:spLocks noGrp="1" noRot="1" noChangeAspect="1" noChangeArrowheads="1" noTextEdit="1"/>
          </p:cNvSpPr>
          <p:nvPr>
            <p:ph type="sldImg"/>
          </p:nvPr>
        </p:nvSpPr>
        <p:spPr>
          <a:ln/>
        </p:spPr>
      </p:sp>
      <p:sp>
        <p:nvSpPr>
          <p:cNvPr id="21507" name="Rectangle 3"/>
          <p:cNvSpPr>
            <a:spLocks noGrp="1" noChangeArrowheads="1"/>
          </p:cNvSpPr>
          <p:nvPr>
            <p:ph type="body" idx="1"/>
          </p:nvPr>
        </p:nvSpPr>
        <p:spPr>
          <a:noFill/>
          <a:ln/>
        </p:spPr>
        <p:txBody>
          <a:bodyPr/>
          <a:lstStyle/>
          <a:p>
            <a:pPr eaLnBrk="1" hangingPunct="1"/>
            <a:endParaRPr lang="fr-BE"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7"/>
          <p:cNvSpPr txBox="1">
            <a:spLocks noGrp="1" noChangeArrowheads="1"/>
          </p:cNvSpPr>
          <p:nvPr/>
        </p:nvSpPr>
        <p:spPr bwMode="auto">
          <a:xfrm>
            <a:off x="3971797" y="8829573"/>
            <a:ext cx="3036967" cy="465340"/>
          </a:xfrm>
          <a:prstGeom prst="rect">
            <a:avLst/>
          </a:prstGeom>
          <a:noFill/>
          <a:ln w="9525">
            <a:noFill/>
            <a:miter lim="800000"/>
            <a:headEnd/>
            <a:tailEnd/>
          </a:ln>
        </p:spPr>
        <p:txBody>
          <a:bodyPr lIns="92985" tIns="46493" rIns="92985" bIns="46493" anchor="b"/>
          <a:lstStyle/>
          <a:p>
            <a:pPr algn="r" defTabSz="930275"/>
            <a:fld id="{45C73FAF-EFED-4C27-B6C7-BD525D1119D1}" type="slidenum">
              <a:rPr lang="en-US" sz="1200"/>
              <a:pPr algn="r" defTabSz="930275"/>
              <a:t>5</a:t>
            </a:fld>
            <a:endParaRPr lang="en-US" sz="1200"/>
          </a:p>
        </p:txBody>
      </p:sp>
      <p:sp>
        <p:nvSpPr>
          <p:cNvPr id="21506" name="Rectangle 2"/>
          <p:cNvSpPr>
            <a:spLocks noGrp="1" noRot="1" noChangeAspect="1" noChangeArrowheads="1" noTextEdit="1"/>
          </p:cNvSpPr>
          <p:nvPr>
            <p:ph type="sldImg"/>
          </p:nvPr>
        </p:nvSpPr>
        <p:spPr>
          <a:ln/>
        </p:spPr>
      </p:sp>
      <p:sp>
        <p:nvSpPr>
          <p:cNvPr id="21507" name="Rectangle 3"/>
          <p:cNvSpPr>
            <a:spLocks noGrp="1" noChangeArrowheads="1"/>
          </p:cNvSpPr>
          <p:nvPr>
            <p:ph type="body" idx="1"/>
          </p:nvPr>
        </p:nvSpPr>
        <p:spPr>
          <a:noFill/>
          <a:ln/>
        </p:spPr>
        <p:txBody>
          <a:bodyPr/>
          <a:lstStyle/>
          <a:p>
            <a:pPr eaLnBrk="1" hangingPunct="1"/>
            <a:endParaRPr lang="fr-BE"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7"/>
          <p:cNvSpPr txBox="1">
            <a:spLocks noGrp="1" noChangeArrowheads="1"/>
          </p:cNvSpPr>
          <p:nvPr/>
        </p:nvSpPr>
        <p:spPr bwMode="auto">
          <a:xfrm>
            <a:off x="3971797" y="8829573"/>
            <a:ext cx="3036967" cy="465340"/>
          </a:xfrm>
          <a:prstGeom prst="rect">
            <a:avLst/>
          </a:prstGeom>
          <a:noFill/>
          <a:ln w="9525">
            <a:noFill/>
            <a:miter lim="800000"/>
            <a:headEnd/>
            <a:tailEnd/>
          </a:ln>
        </p:spPr>
        <p:txBody>
          <a:bodyPr lIns="92985" tIns="46493" rIns="92985" bIns="46493" anchor="b"/>
          <a:lstStyle/>
          <a:p>
            <a:pPr algn="r" defTabSz="930275"/>
            <a:fld id="{45C73FAF-EFED-4C27-B6C7-BD525D1119D1}" type="slidenum">
              <a:rPr lang="en-US" sz="1200"/>
              <a:pPr algn="r" defTabSz="930275"/>
              <a:t>6</a:t>
            </a:fld>
            <a:endParaRPr lang="en-US" sz="1200"/>
          </a:p>
        </p:txBody>
      </p:sp>
      <p:sp>
        <p:nvSpPr>
          <p:cNvPr id="21506" name="Rectangle 2"/>
          <p:cNvSpPr>
            <a:spLocks noGrp="1" noRot="1" noChangeAspect="1" noChangeArrowheads="1" noTextEdit="1"/>
          </p:cNvSpPr>
          <p:nvPr>
            <p:ph type="sldImg"/>
          </p:nvPr>
        </p:nvSpPr>
        <p:spPr>
          <a:ln/>
        </p:spPr>
      </p:sp>
      <p:sp>
        <p:nvSpPr>
          <p:cNvPr id="21507" name="Rectangle 3"/>
          <p:cNvSpPr>
            <a:spLocks noGrp="1" noChangeArrowheads="1"/>
          </p:cNvSpPr>
          <p:nvPr>
            <p:ph type="body" idx="1"/>
          </p:nvPr>
        </p:nvSpPr>
        <p:spPr>
          <a:noFill/>
          <a:ln/>
        </p:spPr>
        <p:txBody>
          <a:bodyPr/>
          <a:lstStyle/>
          <a:p>
            <a:pPr eaLnBrk="1" hangingPunct="1"/>
            <a:endParaRPr lang="fr-BE"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7"/>
          <p:cNvSpPr txBox="1">
            <a:spLocks noGrp="1" noChangeArrowheads="1"/>
          </p:cNvSpPr>
          <p:nvPr/>
        </p:nvSpPr>
        <p:spPr bwMode="auto">
          <a:xfrm>
            <a:off x="3971797" y="8829573"/>
            <a:ext cx="3036967" cy="465340"/>
          </a:xfrm>
          <a:prstGeom prst="rect">
            <a:avLst/>
          </a:prstGeom>
          <a:noFill/>
          <a:ln w="9525">
            <a:noFill/>
            <a:miter lim="800000"/>
            <a:headEnd/>
            <a:tailEnd/>
          </a:ln>
        </p:spPr>
        <p:txBody>
          <a:bodyPr lIns="92985" tIns="46493" rIns="92985" bIns="46493" anchor="b"/>
          <a:lstStyle/>
          <a:p>
            <a:pPr algn="r" defTabSz="930275"/>
            <a:fld id="{45C73FAF-EFED-4C27-B6C7-BD525D1119D1}" type="slidenum">
              <a:rPr lang="en-US" sz="1200"/>
              <a:pPr algn="r" defTabSz="930275"/>
              <a:t>7</a:t>
            </a:fld>
            <a:endParaRPr lang="en-US" sz="1200"/>
          </a:p>
        </p:txBody>
      </p:sp>
      <p:sp>
        <p:nvSpPr>
          <p:cNvPr id="21506" name="Rectangle 2"/>
          <p:cNvSpPr>
            <a:spLocks noGrp="1" noRot="1" noChangeAspect="1" noChangeArrowheads="1" noTextEdit="1"/>
          </p:cNvSpPr>
          <p:nvPr>
            <p:ph type="sldImg"/>
          </p:nvPr>
        </p:nvSpPr>
        <p:spPr>
          <a:ln/>
        </p:spPr>
      </p:sp>
      <p:sp>
        <p:nvSpPr>
          <p:cNvPr id="21507" name="Rectangle 3"/>
          <p:cNvSpPr>
            <a:spLocks noGrp="1" noChangeArrowheads="1"/>
          </p:cNvSpPr>
          <p:nvPr>
            <p:ph type="body" idx="1"/>
          </p:nvPr>
        </p:nvSpPr>
        <p:spPr>
          <a:noFill/>
          <a:ln/>
        </p:spPr>
        <p:txBody>
          <a:bodyPr/>
          <a:lstStyle/>
          <a:p>
            <a:pPr eaLnBrk="1" hangingPunct="1"/>
            <a:endParaRPr lang="fr-BE"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7"/>
          <p:cNvSpPr txBox="1">
            <a:spLocks noGrp="1" noChangeArrowheads="1"/>
          </p:cNvSpPr>
          <p:nvPr/>
        </p:nvSpPr>
        <p:spPr bwMode="auto">
          <a:xfrm>
            <a:off x="3971797" y="8829573"/>
            <a:ext cx="3036967" cy="465340"/>
          </a:xfrm>
          <a:prstGeom prst="rect">
            <a:avLst/>
          </a:prstGeom>
          <a:noFill/>
          <a:ln w="9525">
            <a:noFill/>
            <a:miter lim="800000"/>
            <a:headEnd/>
            <a:tailEnd/>
          </a:ln>
        </p:spPr>
        <p:txBody>
          <a:bodyPr lIns="92985" tIns="46493" rIns="92985" bIns="46493" anchor="b"/>
          <a:lstStyle/>
          <a:p>
            <a:pPr algn="r" defTabSz="930275"/>
            <a:fld id="{E80B16A8-0E93-4220-9115-A7F2E4737B45}" type="slidenum">
              <a:rPr lang="en-US" sz="1200"/>
              <a:pPr algn="r" defTabSz="930275"/>
              <a:t>8</a:t>
            </a:fld>
            <a:endParaRPr lang="en-US" sz="1200"/>
          </a:p>
        </p:txBody>
      </p:sp>
      <p:sp>
        <p:nvSpPr>
          <p:cNvPr id="25602" name="Rectangle 2"/>
          <p:cNvSpPr>
            <a:spLocks noGrp="1" noRot="1" noChangeAspect="1" noChangeArrowheads="1" noTextEdit="1"/>
          </p:cNvSpPr>
          <p:nvPr>
            <p:ph type="sldImg"/>
          </p:nvPr>
        </p:nvSpPr>
        <p:spPr>
          <a:ln/>
        </p:spPr>
      </p:sp>
      <p:sp>
        <p:nvSpPr>
          <p:cNvPr id="25603" name="Rectangle 3"/>
          <p:cNvSpPr>
            <a:spLocks noGrp="1" noChangeArrowheads="1"/>
          </p:cNvSpPr>
          <p:nvPr>
            <p:ph type="body" idx="1"/>
          </p:nvPr>
        </p:nvSpPr>
        <p:spPr>
          <a:noFill/>
          <a:ln/>
        </p:spPr>
        <p:txBody>
          <a:bodyPr/>
          <a:lstStyle/>
          <a:p>
            <a:pPr eaLnBrk="1" hangingPunct="1"/>
            <a:endParaRPr lang="fr-BE"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7"/>
          <p:cNvSpPr txBox="1">
            <a:spLocks noGrp="1" noChangeArrowheads="1"/>
          </p:cNvSpPr>
          <p:nvPr/>
        </p:nvSpPr>
        <p:spPr bwMode="auto">
          <a:xfrm>
            <a:off x="3971797" y="8829573"/>
            <a:ext cx="3036967" cy="465340"/>
          </a:xfrm>
          <a:prstGeom prst="rect">
            <a:avLst/>
          </a:prstGeom>
          <a:noFill/>
          <a:ln w="9525">
            <a:noFill/>
            <a:miter lim="800000"/>
            <a:headEnd/>
            <a:tailEnd/>
          </a:ln>
        </p:spPr>
        <p:txBody>
          <a:bodyPr lIns="92985" tIns="46493" rIns="92985" bIns="46493" anchor="b"/>
          <a:lstStyle/>
          <a:p>
            <a:pPr algn="r" defTabSz="930275"/>
            <a:fld id="{34701F78-2567-4A1D-8CDB-CA6079AE6F42}" type="slidenum">
              <a:rPr lang="en-US" sz="1200"/>
              <a:pPr algn="r" defTabSz="930275"/>
              <a:t>9</a:t>
            </a:fld>
            <a:endParaRPr lang="en-US" sz="1200"/>
          </a:p>
        </p:txBody>
      </p:sp>
      <p:sp>
        <p:nvSpPr>
          <p:cNvPr id="2765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noFill/>
          <a:ln/>
        </p:spPr>
        <p:txBody>
          <a:bodyPr/>
          <a:lstStyle/>
          <a:p>
            <a:pPr eaLnBrk="1" hangingPunct="1"/>
            <a:endParaRPr lang="fr-BE"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7"/>
          <p:cNvSpPr txBox="1">
            <a:spLocks noGrp="1" noChangeArrowheads="1"/>
          </p:cNvSpPr>
          <p:nvPr/>
        </p:nvSpPr>
        <p:spPr bwMode="auto">
          <a:xfrm>
            <a:off x="3971797" y="8829573"/>
            <a:ext cx="3036967" cy="465340"/>
          </a:xfrm>
          <a:prstGeom prst="rect">
            <a:avLst/>
          </a:prstGeom>
          <a:noFill/>
          <a:ln w="9525">
            <a:noFill/>
            <a:miter lim="800000"/>
            <a:headEnd/>
            <a:tailEnd/>
          </a:ln>
        </p:spPr>
        <p:txBody>
          <a:bodyPr lIns="92985" tIns="46493" rIns="92985" bIns="46493" anchor="b"/>
          <a:lstStyle/>
          <a:p>
            <a:pPr algn="r" defTabSz="930275"/>
            <a:fld id="{34701F78-2567-4A1D-8CDB-CA6079AE6F42}" type="slidenum">
              <a:rPr lang="en-US" sz="1200"/>
              <a:pPr algn="r" defTabSz="930275"/>
              <a:t>10</a:t>
            </a:fld>
            <a:endParaRPr lang="en-US" sz="1200"/>
          </a:p>
        </p:txBody>
      </p:sp>
      <p:sp>
        <p:nvSpPr>
          <p:cNvPr id="2765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noFill/>
          <a:ln/>
        </p:spPr>
        <p:txBody>
          <a:bodyPr/>
          <a:lstStyle/>
          <a:p>
            <a:pPr eaLnBrk="1" hangingPunct="1"/>
            <a:endParaRPr lang="fr-BE"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4000" cy="6856413"/>
            <a:chOff x="0" y="0"/>
            <a:chExt cx="5760" cy="4319"/>
          </a:xfrm>
        </p:grpSpPr>
        <p:sp>
          <p:nvSpPr>
            <p:cNvPr id="5" name="Freeform 3"/>
            <p:cNvSpPr>
              <a:spLocks/>
            </p:cNvSpPr>
            <p:nvPr/>
          </p:nvSpPr>
          <p:spPr bwMode="hidden">
            <a:xfrm>
              <a:off x="0" y="12"/>
              <a:ext cx="5758" cy="3273"/>
            </a:xfrm>
            <a:custGeom>
              <a:avLst/>
              <a:gdLst/>
              <a:ahLst/>
              <a:cxnLst>
                <a:cxn ang="0">
                  <a:pos x="3193" y="1816"/>
                </a:cxn>
                <a:cxn ang="0">
                  <a:pos x="0" y="0"/>
                </a:cxn>
                <a:cxn ang="0">
                  <a:pos x="0" y="522"/>
                </a:cxn>
                <a:cxn ang="0">
                  <a:pos x="3037" y="1978"/>
                </a:cxn>
                <a:cxn ang="0">
                  <a:pos x="5740" y="3273"/>
                </a:cxn>
                <a:cxn ang="0">
                  <a:pos x="5740" y="3267"/>
                </a:cxn>
                <a:cxn ang="0">
                  <a:pos x="3193" y="1816"/>
                </a:cxn>
                <a:cxn ang="0">
                  <a:pos x="3193" y="1816"/>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w="9525">
              <a:noFill/>
              <a:round/>
              <a:headEnd/>
              <a:tailEnd/>
            </a:ln>
          </p:spPr>
          <p:txBody>
            <a:bodyPr/>
            <a:lstStyle/>
            <a:p>
              <a:pPr eaLnBrk="0" hangingPunct="0">
                <a:defRPr/>
              </a:pPr>
              <a:endParaRPr lang="en-US"/>
            </a:p>
          </p:txBody>
        </p:sp>
        <p:sp>
          <p:nvSpPr>
            <p:cNvPr id="6" name="Freeform 4"/>
            <p:cNvSpPr>
              <a:spLocks/>
            </p:cNvSpPr>
            <p:nvPr/>
          </p:nvSpPr>
          <p:spPr bwMode="hidden">
            <a:xfrm>
              <a:off x="149" y="0"/>
              <a:ext cx="5609" cy="3243"/>
            </a:xfrm>
            <a:custGeom>
              <a:avLst/>
              <a:gdLst/>
              <a:ahLst/>
              <a:cxnLst>
                <a:cxn ang="0">
                  <a:pos x="3163" y="1714"/>
                </a:cxn>
                <a:cxn ang="0">
                  <a:pos x="431" y="0"/>
                </a:cxn>
                <a:cxn ang="0">
                  <a:pos x="0" y="0"/>
                </a:cxn>
                <a:cxn ang="0">
                  <a:pos x="3086" y="1786"/>
                </a:cxn>
                <a:cxn ang="0">
                  <a:pos x="5591" y="3243"/>
                </a:cxn>
                <a:cxn ang="0">
                  <a:pos x="5591" y="3237"/>
                </a:cxn>
                <a:cxn ang="0">
                  <a:pos x="3163" y="1714"/>
                </a:cxn>
                <a:cxn ang="0">
                  <a:pos x="3163" y="1714"/>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7" name="Freeform 5"/>
            <p:cNvSpPr>
              <a:spLocks/>
            </p:cNvSpPr>
            <p:nvPr/>
          </p:nvSpPr>
          <p:spPr bwMode="hidden">
            <a:xfrm>
              <a:off x="0" y="3433"/>
              <a:ext cx="4038" cy="191"/>
            </a:xfrm>
            <a:custGeom>
              <a:avLst/>
              <a:gdLst/>
              <a:ahLst/>
              <a:cxnLst>
                <a:cxn ang="0">
                  <a:pos x="0" y="156"/>
                </a:cxn>
                <a:cxn ang="0">
                  <a:pos x="4042" y="192"/>
                </a:cxn>
                <a:cxn ang="0">
                  <a:pos x="4042" y="144"/>
                </a:cxn>
                <a:cxn ang="0">
                  <a:pos x="0" y="0"/>
                </a:cxn>
                <a:cxn ang="0">
                  <a:pos x="0" y="156"/>
                </a:cxn>
                <a:cxn ang="0">
                  <a:pos x="0" y="156"/>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w="9525">
              <a:noFill/>
              <a:round/>
              <a:headEnd/>
              <a:tailEnd/>
            </a:ln>
          </p:spPr>
          <p:txBody>
            <a:bodyPr/>
            <a:lstStyle/>
            <a:p>
              <a:pPr eaLnBrk="0" hangingPunct="0">
                <a:defRPr/>
              </a:pPr>
              <a:endParaRPr lang="en-US"/>
            </a:p>
          </p:txBody>
        </p:sp>
        <p:sp>
          <p:nvSpPr>
            <p:cNvPr id="8" name="Freeform 6"/>
            <p:cNvSpPr>
              <a:spLocks/>
            </p:cNvSpPr>
            <p:nvPr/>
          </p:nvSpPr>
          <p:spPr bwMode="hidden">
            <a:xfrm>
              <a:off x="4038" y="3577"/>
              <a:ext cx="1720" cy="65"/>
            </a:xfrm>
            <a:custGeom>
              <a:avLst/>
              <a:gdLst/>
              <a:ahLst/>
              <a:cxnLst>
                <a:cxn ang="0">
                  <a:pos x="1722" y="66"/>
                </a:cxn>
                <a:cxn ang="0">
                  <a:pos x="1722" y="60"/>
                </a:cxn>
                <a:cxn ang="0">
                  <a:pos x="0" y="0"/>
                </a:cxn>
                <a:cxn ang="0">
                  <a:pos x="0" y="48"/>
                </a:cxn>
                <a:cxn ang="0">
                  <a:pos x="1722" y="66"/>
                </a:cxn>
                <a:cxn ang="0">
                  <a:pos x="1722" y="66"/>
                </a:cxn>
              </a:cxnLst>
              <a:rect l="0" t="0" r="r" b="b"/>
              <a:pathLst>
                <a:path w="1722" h="66">
                  <a:moveTo>
                    <a:pt x="1722" y="66"/>
                  </a:moveTo>
                  <a:lnTo>
                    <a:pt x="1722" y="60"/>
                  </a:lnTo>
                  <a:lnTo>
                    <a:pt x="0" y="0"/>
                  </a:lnTo>
                  <a:lnTo>
                    <a:pt x="0" y="48"/>
                  </a:lnTo>
                  <a:lnTo>
                    <a:pt x="1722" y="66"/>
                  </a:lnTo>
                  <a:lnTo>
                    <a:pt x="1722" y="66"/>
                  </a:lnTo>
                  <a:close/>
                </a:path>
              </a:pathLst>
            </a:custGeom>
            <a:gradFill rotWithShape="0">
              <a:gsLst>
                <a:gs pos="0">
                  <a:schemeClr val="bg2"/>
                </a:gs>
                <a:gs pos="100000">
                  <a:schemeClr val="bg1"/>
                </a:gs>
              </a:gsLst>
              <a:lin ang="0" scaled="1"/>
            </a:gradFill>
            <a:ln w="9525">
              <a:noFill/>
              <a:round/>
              <a:headEnd/>
              <a:tailEnd/>
            </a:ln>
          </p:spPr>
          <p:txBody>
            <a:bodyPr/>
            <a:lstStyle/>
            <a:p>
              <a:pPr eaLnBrk="0" hangingPunct="0">
                <a:defRPr/>
              </a:pPr>
              <a:endParaRPr lang="en-US"/>
            </a:p>
          </p:txBody>
        </p:sp>
        <p:sp>
          <p:nvSpPr>
            <p:cNvPr id="9" name="Freeform 7"/>
            <p:cNvSpPr>
              <a:spLocks/>
            </p:cNvSpPr>
            <p:nvPr/>
          </p:nvSpPr>
          <p:spPr bwMode="hidden">
            <a:xfrm>
              <a:off x="0" y="3726"/>
              <a:ext cx="4784" cy="329"/>
            </a:xfrm>
            <a:custGeom>
              <a:avLst/>
              <a:gdLst/>
              <a:ahLst/>
              <a:cxnLst>
                <a:cxn ang="0">
                  <a:pos x="0" y="329"/>
                </a:cxn>
                <a:cxn ang="0">
                  <a:pos x="4789" y="77"/>
                </a:cxn>
                <a:cxn ang="0">
                  <a:pos x="4789" y="0"/>
                </a:cxn>
                <a:cxn ang="0">
                  <a:pos x="0" y="107"/>
                </a:cxn>
                <a:cxn ang="0">
                  <a:pos x="0" y="329"/>
                </a:cxn>
                <a:cxn ang="0">
                  <a:pos x="0" y="329"/>
                </a:cxn>
              </a:cxnLst>
              <a:rect l="0" t="0" r="r" b="b"/>
              <a:pathLst>
                <a:path w="4789" h="329">
                  <a:moveTo>
                    <a:pt x="0" y="329"/>
                  </a:moveTo>
                  <a:lnTo>
                    <a:pt x="4789" y="77"/>
                  </a:lnTo>
                  <a:lnTo>
                    <a:pt x="4789" y="0"/>
                  </a:lnTo>
                  <a:lnTo>
                    <a:pt x="0" y="107"/>
                  </a:lnTo>
                  <a:lnTo>
                    <a:pt x="0" y="329"/>
                  </a:lnTo>
                  <a:lnTo>
                    <a:pt x="0" y="329"/>
                  </a:lnTo>
                  <a:close/>
                </a:path>
              </a:pathLst>
            </a:custGeom>
            <a:gradFill rotWithShape="0">
              <a:gsLst>
                <a:gs pos="0">
                  <a:schemeClr val="bg1">
                    <a:gamma/>
                    <a:shade val="81961"/>
                    <a:invGamma/>
                  </a:schemeClr>
                </a:gs>
                <a:gs pos="100000">
                  <a:schemeClr val="bg1"/>
                </a:gs>
              </a:gsLst>
              <a:lin ang="0" scaled="1"/>
            </a:gradFill>
            <a:ln w="9525" cap="flat" cmpd="sng">
              <a:noFill/>
              <a:prstDash val="solid"/>
              <a:round/>
              <a:headEnd type="none" w="med" len="med"/>
              <a:tailEnd type="none" w="med" len="med"/>
            </a:ln>
            <a:effectLst/>
          </p:spPr>
          <p:txBody>
            <a:bodyPr/>
            <a:lstStyle/>
            <a:p>
              <a:pPr eaLnBrk="0" hangingPunct="0">
                <a:defRPr/>
              </a:pPr>
              <a:endParaRPr lang="en-US"/>
            </a:p>
          </p:txBody>
        </p:sp>
        <p:sp>
          <p:nvSpPr>
            <p:cNvPr id="10" name="Freeform 8"/>
            <p:cNvSpPr>
              <a:spLocks/>
            </p:cNvSpPr>
            <p:nvPr/>
          </p:nvSpPr>
          <p:spPr bwMode="hidden">
            <a:xfrm>
              <a:off x="4784" y="3702"/>
              <a:ext cx="974" cy="101"/>
            </a:xfrm>
            <a:custGeom>
              <a:avLst/>
              <a:gdLst/>
              <a:ahLst/>
              <a:cxnLst>
                <a:cxn ang="0">
                  <a:pos x="975" y="48"/>
                </a:cxn>
                <a:cxn ang="0">
                  <a:pos x="975" y="0"/>
                </a:cxn>
                <a:cxn ang="0">
                  <a:pos x="0" y="24"/>
                </a:cxn>
                <a:cxn ang="0">
                  <a:pos x="0" y="101"/>
                </a:cxn>
                <a:cxn ang="0">
                  <a:pos x="975" y="48"/>
                </a:cxn>
                <a:cxn ang="0">
                  <a:pos x="975" y="48"/>
                </a:cxn>
              </a:cxnLst>
              <a:rect l="0" t="0" r="r" b="b"/>
              <a:pathLst>
                <a:path w="975" h="101">
                  <a:moveTo>
                    <a:pt x="975" y="48"/>
                  </a:moveTo>
                  <a:lnTo>
                    <a:pt x="975" y="0"/>
                  </a:lnTo>
                  <a:lnTo>
                    <a:pt x="0" y="24"/>
                  </a:lnTo>
                  <a:lnTo>
                    <a:pt x="0" y="101"/>
                  </a:lnTo>
                  <a:lnTo>
                    <a:pt x="975" y="48"/>
                  </a:lnTo>
                  <a:lnTo>
                    <a:pt x="975" y="48"/>
                  </a:lnTo>
                  <a:close/>
                </a:path>
              </a:pathLst>
            </a:custGeom>
            <a:solidFill>
              <a:schemeClr val="bg1"/>
            </a:solidFill>
            <a:ln w="9525">
              <a:noFill/>
              <a:round/>
              <a:headEnd/>
              <a:tailEnd/>
            </a:ln>
          </p:spPr>
          <p:txBody>
            <a:bodyPr/>
            <a:lstStyle/>
            <a:p>
              <a:pPr eaLnBrk="0" hangingPunct="0">
                <a:defRPr/>
              </a:pPr>
              <a:endParaRPr lang="en-US"/>
            </a:p>
          </p:txBody>
        </p:sp>
        <p:sp>
          <p:nvSpPr>
            <p:cNvPr id="11" name="Freeform 9"/>
            <p:cNvSpPr>
              <a:spLocks/>
            </p:cNvSpPr>
            <p:nvPr/>
          </p:nvSpPr>
          <p:spPr bwMode="hidden">
            <a:xfrm>
              <a:off x="3619" y="3815"/>
              <a:ext cx="2139" cy="198"/>
            </a:xfrm>
            <a:custGeom>
              <a:avLst/>
              <a:gdLst/>
              <a:ahLst/>
              <a:cxnLst>
                <a:cxn ang="0">
                  <a:pos x="2141" y="0"/>
                </a:cxn>
                <a:cxn ang="0">
                  <a:pos x="0" y="156"/>
                </a:cxn>
                <a:cxn ang="0">
                  <a:pos x="0" y="198"/>
                </a:cxn>
                <a:cxn ang="0">
                  <a:pos x="2141" y="0"/>
                </a:cxn>
                <a:cxn ang="0">
                  <a:pos x="2141" y="0"/>
                </a:cxn>
              </a:cxnLst>
              <a:rect l="0" t="0" r="r" b="b"/>
              <a:pathLst>
                <a:path w="2141" h="198">
                  <a:moveTo>
                    <a:pt x="2141" y="0"/>
                  </a:moveTo>
                  <a:lnTo>
                    <a:pt x="0" y="156"/>
                  </a:lnTo>
                  <a:lnTo>
                    <a:pt x="0" y="198"/>
                  </a:lnTo>
                  <a:lnTo>
                    <a:pt x="2141" y="0"/>
                  </a:lnTo>
                  <a:lnTo>
                    <a:pt x="2141" y="0"/>
                  </a:lnTo>
                  <a:close/>
                </a:path>
              </a:pathLst>
            </a:custGeom>
            <a:solidFill>
              <a:schemeClr val="bg1"/>
            </a:solidFill>
            <a:ln w="9525">
              <a:noFill/>
              <a:round/>
              <a:headEnd/>
              <a:tailEnd/>
            </a:ln>
          </p:spPr>
          <p:txBody>
            <a:bodyPr/>
            <a:lstStyle/>
            <a:p>
              <a:pPr eaLnBrk="0" hangingPunct="0">
                <a:defRPr/>
              </a:pPr>
              <a:endParaRPr lang="en-US"/>
            </a:p>
          </p:txBody>
        </p:sp>
        <p:sp>
          <p:nvSpPr>
            <p:cNvPr id="12" name="Freeform 10"/>
            <p:cNvSpPr>
              <a:spLocks/>
            </p:cNvSpPr>
            <p:nvPr/>
          </p:nvSpPr>
          <p:spPr bwMode="hidden">
            <a:xfrm>
              <a:off x="0" y="3971"/>
              <a:ext cx="3619" cy="348"/>
            </a:xfrm>
            <a:custGeom>
              <a:avLst/>
              <a:gdLst/>
              <a:ahLst/>
              <a:cxnLst>
                <a:cxn ang="0">
                  <a:pos x="0" y="348"/>
                </a:cxn>
                <a:cxn ang="0">
                  <a:pos x="311" y="348"/>
                </a:cxn>
                <a:cxn ang="0">
                  <a:pos x="3623" y="42"/>
                </a:cxn>
                <a:cxn ang="0">
                  <a:pos x="3623" y="0"/>
                </a:cxn>
                <a:cxn ang="0">
                  <a:pos x="0" y="264"/>
                </a:cxn>
                <a:cxn ang="0">
                  <a:pos x="0" y="348"/>
                </a:cxn>
                <a:cxn ang="0">
                  <a:pos x="0" y="348"/>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w="9525">
              <a:noFill/>
              <a:round/>
              <a:headEnd/>
              <a:tailEnd/>
            </a:ln>
          </p:spPr>
          <p:txBody>
            <a:bodyPr/>
            <a:lstStyle/>
            <a:p>
              <a:pPr eaLnBrk="0" hangingPunct="0">
                <a:defRPr/>
              </a:pPr>
              <a:endParaRPr lang="en-US"/>
            </a:p>
          </p:txBody>
        </p:sp>
        <p:sp>
          <p:nvSpPr>
            <p:cNvPr id="13" name="Freeform 11"/>
            <p:cNvSpPr>
              <a:spLocks/>
            </p:cNvSpPr>
            <p:nvPr/>
          </p:nvSpPr>
          <p:spPr bwMode="hidden">
            <a:xfrm>
              <a:off x="2097" y="4043"/>
              <a:ext cx="2514" cy="276"/>
            </a:xfrm>
            <a:custGeom>
              <a:avLst/>
              <a:gdLst/>
              <a:ahLst/>
              <a:cxnLst>
                <a:cxn ang="0">
                  <a:pos x="2182" y="276"/>
                </a:cxn>
                <a:cxn ang="0">
                  <a:pos x="2517" y="204"/>
                </a:cxn>
                <a:cxn ang="0">
                  <a:pos x="2260" y="0"/>
                </a:cxn>
                <a:cxn ang="0">
                  <a:pos x="0" y="276"/>
                </a:cxn>
                <a:cxn ang="0">
                  <a:pos x="2182" y="276"/>
                </a:cxn>
                <a:cxn ang="0">
                  <a:pos x="2182" y="276"/>
                </a:cxn>
              </a:cxnLst>
              <a:rect l="0" t="0" r="r" b="b"/>
              <a:pathLst>
                <a:path w="2517" h="276">
                  <a:moveTo>
                    <a:pt x="2182" y="276"/>
                  </a:moveTo>
                  <a:lnTo>
                    <a:pt x="2517" y="204"/>
                  </a:lnTo>
                  <a:lnTo>
                    <a:pt x="2260" y="0"/>
                  </a:lnTo>
                  <a:lnTo>
                    <a:pt x="0" y="276"/>
                  </a:lnTo>
                  <a:lnTo>
                    <a:pt x="2182" y="276"/>
                  </a:lnTo>
                  <a:lnTo>
                    <a:pt x="2182" y="276"/>
                  </a:lnTo>
                  <a:close/>
                </a:path>
              </a:pathLst>
            </a:custGeom>
            <a:solidFill>
              <a:schemeClr val="bg1"/>
            </a:solidFill>
            <a:ln w="9525">
              <a:noFill/>
              <a:round/>
              <a:headEnd/>
              <a:tailEnd/>
            </a:ln>
          </p:spPr>
          <p:txBody>
            <a:bodyPr/>
            <a:lstStyle/>
            <a:p>
              <a:pPr eaLnBrk="0" hangingPunct="0">
                <a:defRPr/>
              </a:pPr>
              <a:endParaRPr lang="en-US"/>
            </a:p>
          </p:txBody>
        </p:sp>
        <p:sp>
          <p:nvSpPr>
            <p:cNvPr id="14" name="Freeform 12"/>
            <p:cNvSpPr>
              <a:spLocks/>
            </p:cNvSpPr>
            <p:nvPr/>
          </p:nvSpPr>
          <p:spPr bwMode="hidden">
            <a:xfrm>
              <a:off x="4354" y="3869"/>
              <a:ext cx="1404" cy="378"/>
            </a:xfrm>
            <a:custGeom>
              <a:avLst/>
              <a:gdLst/>
              <a:ahLst/>
              <a:cxnLst>
                <a:cxn ang="0">
                  <a:pos x="1405" y="126"/>
                </a:cxn>
                <a:cxn ang="0">
                  <a:pos x="1405" y="0"/>
                </a:cxn>
                <a:cxn ang="0">
                  <a:pos x="0" y="174"/>
                </a:cxn>
                <a:cxn ang="0">
                  <a:pos x="257" y="378"/>
                </a:cxn>
                <a:cxn ang="0">
                  <a:pos x="1405" y="126"/>
                </a:cxn>
                <a:cxn ang="0">
                  <a:pos x="1405" y="126"/>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w="9525">
              <a:noFill/>
              <a:round/>
              <a:headEnd/>
              <a:tailEnd/>
            </a:ln>
          </p:spPr>
          <p:txBody>
            <a:bodyPr/>
            <a:lstStyle/>
            <a:p>
              <a:pPr eaLnBrk="0" hangingPunct="0">
                <a:defRPr/>
              </a:pPr>
              <a:endParaRPr lang="en-US"/>
            </a:p>
          </p:txBody>
        </p:sp>
        <p:sp>
          <p:nvSpPr>
            <p:cNvPr id="15" name="Freeform 13"/>
            <p:cNvSpPr>
              <a:spLocks/>
            </p:cNvSpPr>
            <p:nvPr/>
          </p:nvSpPr>
          <p:spPr bwMode="hidden">
            <a:xfrm>
              <a:off x="5030" y="3151"/>
              <a:ext cx="728" cy="240"/>
            </a:xfrm>
            <a:custGeom>
              <a:avLst/>
              <a:gdLst/>
              <a:ahLst/>
              <a:cxnLst>
                <a:cxn ang="0">
                  <a:pos x="729" y="240"/>
                </a:cxn>
                <a:cxn ang="0">
                  <a:pos x="0" y="0"/>
                </a:cxn>
                <a:cxn ang="0">
                  <a:pos x="0" y="6"/>
                </a:cxn>
                <a:cxn ang="0">
                  <a:pos x="729" y="240"/>
                </a:cxn>
                <a:cxn ang="0">
                  <a:pos x="729" y="240"/>
                </a:cxn>
              </a:cxnLst>
              <a:rect l="0" t="0" r="r" b="b"/>
              <a:pathLst>
                <a:path w="729" h="240">
                  <a:moveTo>
                    <a:pt x="729" y="240"/>
                  </a:moveTo>
                  <a:lnTo>
                    <a:pt x="0" y="0"/>
                  </a:lnTo>
                  <a:lnTo>
                    <a:pt x="0" y="6"/>
                  </a:lnTo>
                  <a:lnTo>
                    <a:pt x="729" y="240"/>
                  </a:lnTo>
                  <a:lnTo>
                    <a:pt x="729" y="240"/>
                  </a:lnTo>
                  <a:close/>
                </a:path>
              </a:pathLst>
            </a:custGeom>
            <a:solidFill>
              <a:schemeClr val="bg1"/>
            </a:solidFill>
            <a:ln w="9525">
              <a:noFill/>
              <a:round/>
              <a:headEnd/>
              <a:tailEnd/>
            </a:ln>
          </p:spPr>
          <p:txBody>
            <a:bodyPr/>
            <a:lstStyle/>
            <a:p>
              <a:pPr eaLnBrk="0" hangingPunct="0">
                <a:defRPr/>
              </a:pPr>
              <a:endParaRPr lang="en-US"/>
            </a:p>
          </p:txBody>
        </p:sp>
        <p:sp>
          <p:nvSpPr>
            <p:cNvPr id="16" name="Freeform 14"/>
            <p:cNvSpPr>
              <a:spLocks/>
            </p:cNvSpPr>
            <p:nvPr/>
          </p:nvSpPr>
          <p:spPr bwMode="hidden">
            <a:xfrm>
              <a:off x="0" y="1486"/>
              <a:ext cx="5030" cy="1671"/>
            </a:xfrm>
            <a:custGeom>
              <a:avLst/>
              <a:gdLst/>
              <a:ahLst/>
              <a:cxnLst>
                <a:cxn ang="0">
                  <a:pos x="0" y="72"/>
                </a:cxn>
                <a:cxn ang="0">
                  <a:pos x="5035" y="1672"/>
                </a:cxn>
                <a:cxn ang="0">
                  <a:pos x="5035" y="1666"/>
                </a:cxn>
                <a:cxn ang="0">
                  <a:pos x="0" y="0"/>
                </a:cxn>
                <a:cxn ang="0">
                  <a:pos x="0" y="72"/>
                </a:cxn>
                <a:cxn ang="0">
                  <a:pos x="0" y="72"/>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17" name="Freeform 15"/>
            <p:cNvSpPr>
              <a:spLocks/>
            </p:cNvSpPr>
            <p:nvPr/>
          </p:nvSpPr>
          <p:spPr bwMode="hidden">
            <a:xfrm>
              <a:off x="5030" y="3049"/>
              <a:ext cx="728" cy="318"/>
            </a:xfrm>
            <a:custGeom>
              <a:avLst/>
              <a:gdLst/>
              <a:ahLst/>
              <a:cxnLst>
                <a:cxn ang="0">
                  <a:pos x="729" y="318"/>
                </a:cxn>
                <a:cxn ang="0">
                  <a:pos x="729" y="312"/>
                </a:cxn>
                <a:cxn ang="0">
                  <a:pos x="0" y="0"/>
                </a:cxn>
                <a:cxn ang="0">
                  <a:pos x="0" y="54"/>
                </a:cxn>
                <a:cxn ang="0">
                  <a:pos x="729" y="318"/>
                </a:cxn>
                <a:cxn ang="0">
                  <a:pos x="729" y="318"/>
                </a:cxn>
              </a:cxnLst>
              <a:rect l="0" t="0" r="r" b="b"/>
              <a:pathLst>
                <a:path w="729" h="318">
                  <a:moveTo>
                    <a:pt x="729" y="318"/>
                  </a:moveTo>
                  <a:lnTo>
                    <a:pt x="729" y="312"/>
                  </a:lnTo>
                  <a:lnTo>
                    <a:pt x="0" y="0"/>
                  </a:lnTo>
                  <a:lnTo>
                    <a:pt x="0" y="54"/>
                  </a:lnTo>
                  <a:lnTo>
                    <a:pt x="729" y="318"/>
                  </a:lnTo>
                  <a:lnTo>
                    <a:pt x="729" y="318"/>
                  </a:lnTo>
                  <a:close/>
                </a:path>
              </a:pathLst>
            </a:custGeom>
            <a:gradFill rotWithShape="0">
              <a:gsLst>
                <a:gs pos="0">
                  <a:schemeClr val="bg2"/>
                </a:gs>
                <a:gs pos="100000">
                  <a:schemeClr val="bg1"/>
                </a:gs>
              </a:gsLst>
              <a:lin ang="0" scaled="1"/>
            </a:gradFill>
            <a:ln w="9525">
              <a:noFill/>
              <a:round/>
              <a:headEnd/>
              <a:tailEnd/>
            </a:ln>
          </p:spPr>
          <p:txBody>
            <a:bodyPr/>
            <a:lstStyle/>
            <a:p>
              <a:pPr eaLnBrk="0" hangingPunct="0">
                <a:defRPr/>
              </a:pPr>
              <a:endParaRPr lang="en-US"/>
            </a:p>
          </p:txBody>
        </p:sp>
        <p:sp>
          <p:nvSpPr>
            <p:cNvPr id="18" name="Freeform 16"/>
            <p:cNvSpPr>
              <a:spLocks/>
            </p:cNvSpPr>
            <p:nvPr/>
          </p:nvSpPr>
          <p:spPr bwMode="hidden">
            <a:xfrm>
              <a:off x="0" y="916"/>
              <a:ext cx="5030" cy="2187"/>
            </a:xfrm>
            <a:custGeom>
              <a:avLst/>
              <a:gdLst/>
              <a:ahLst/>
              <a:cxnLst>
                <a:cxn ang="0">
                  <a:pos x="0" y="396"/>
                </a:cxn>
                <a:cxn ang="0">
                  <a:pos x="5035" y="2188"/>
                </a:cxn>
                <a:cxn ang="0">
                  <a:pos x="5035" y="2134"/>
                </a:cxn>
                <a:cxn ang="0">
                  <a:pos x="0" y="0"/>
                </a:cxn>
                <a:cxn ang="0">
                  <a:pos x="0" y="396"/>
                </a:cxn>
                <a:cxn ang="0">
                  <a:pos x="0" y="396"/>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w="9525">
              <a:noFill/>
              <a:round/>
              <a:headEnd/>
              <a:tailEnd/>
            </a:ln>
          </p:spPr>
          <p:txBody>
            <a:bodyPr/>
            <a:lstStyle/>
            <a:p>
              <a:pPr eaLnBrk="0" hangingPunct="0">
                <a:defRPr/>
              </a:pPr>
              <a:endParaRPr lang="en-US"/>
            </a:p>
          </p:txBody>
        </p:sp>
        <p:sp>
          <p:nvSpPr>
            <p:cNvPr id="19" name="Freeform 17"/>
            <p:cNvSpPr>
              <a:spLocks/>
            </p:cNvSpPr>
            <p:nvPr/>
          </p:nvSpPr>
          <p:spPr bwMode="hidden">
            <a:xfrm>
              <a:off x="2294" y="0"/>
              <a:ext cx="3159" cy="2725"/>
            </a:xfrm>
            <a:custGeom>
              <a:avLst/>
              <a:gdLst/>
              <a:ahLst/>
              <a:cxnLst>
                <a:cxn ang="0">
                  <a:pos x="0" y="0"/>
                </a:cxn>
                <a:cxn ang="0">
                  <a:pos x="3145" y="2727"/>
                </a:cxn>
                <a:cxn ang="0">
                  <a:pos x="3163" y="2704"/>
                </a:cxn>
                <a:cxn ang="0">
                  <a:pos x="102" y="0"/>
                </a:cxn>
                <a:cxn ang="0">
                  <a:pos x="0" y="0"/>
                </a:cxn>
                <a:cxn ang="0">
                  <a:pos x="0" y="0"/>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20" name="Freeform 18"/>
            <p:cNvSpPr>
              <a:spLocks/>
            </p:cNvSpPr>
            <p:nvPr/>
          </p:nvSpPr>
          <p:spPr bwMode="hidden">
            <a:xfrm>
              <a:off x="5435" y="2702"/>
              <a:ext cx="323" cy="299"/>
            </a:xfrm>
            <a:custGeom>
              <a:avLst/>
              <a:gdLst/>
              <a:ahLst/>
              <a:cxnLst>
                <a:cxn ang="0">
                  <a:pos x="323" y="299"/>
                </a:cxn>
                <a:cxn ang="0">
                  <a:pos x="323" y="263"/>
                </a:cxn>
                <a:cxn ang="0">
                  <a:pos x="18" y="0"/>
                </a:cxn>
                <a:cxn ang="0">
                  <a:pos x="0" y="23"/>
                </a:cxn>
                <a:cxn ang="0">
                  <a:pos x="323" y="299"/>
                </a:cxn>
                <a:cxn ang="0">
                  <a:pos x="323" y="299"/>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w="9525">
              <a:noFill/>
              <a:round/>
              <a:headEnd/>
              <a:tailEnd/>
            </a:ln>
          </p:spPr>
          <p:txBody>
            <a:bodyPr/>
            <a:lstStyle/>
            <a:p>
              <a:pPr eaLnBrk="0" hangingPunct="0">
                <a:defRPr/>
              </a:pPr>
              <a:endParaRPr lang="en-US"/>
            </a:p>
          </p:txBody>
        </p:sp>
        <p:sp>
          <p:nvSpPr>
            <p:cNvPr id="21" name="Freeform 19"/>
            <p:cNvSpPr>
              <a:spLocks/>
            </p:cNvSpPr>
            <p:nvPr/>
          </p:nvSpPr>
          <p:spPr bwMode="hidden">
            <a:xfrm>
              <a:off x="5477" y="2588"/>
              <a:ext cx="281" cy="335"/>
            </a:xfrm>
            <a:custGeom>
              <a:avLst/>
              <a:gdLst/>
              <a:ahLst/>
              <a:cxnLst>
                <a:cxn ang="0">
                  <a:pos x="281" y="335"/>
                </a:cxn>
                <a:cxn ang="0">
                  <a:pos x="281" y="173"/>
                </a:cxn>
                <a:cxn ang="0">
                  <a:pos x="96" y="0"/>
                </a:cxn>
                <a:cxn ang="0">
                  <a:pos x="0" y="90"/>
                </a:cxn>
                <a:cxn ang="0">
                  <a:pos x="281" y="335"/>
                </a:cxn>
                <a:cxn ang="0">
                  <a:pos x="281" y="335"/>
                </a:cxn>
              </a:cxnLst>
              <a:rect l="0" t="0" r="r" b="b"/>
              <a:pathLst>
                <a:path w="281" h="335">
                  <a:moveTo>
                    <a:pt x="281" y="335"/>
                  </a:moveTo>
                  <a:lnTo>
                    <a:pt x="281" y="173"/>
                  </a:lnTo>
                  <a:lnTo>
                    <a:pt x="96" y="0"/>
                  </a:lnTo>
                  <a:lnTo>
                    <a:pt x="0" y="90"/>
                  </a:lnTo>
                  <a:lnTo>
                    <a:pt x="281" y="335"/>
                  </a:lnTo>
                  <a:lnTo>
                    <a:pt x="281" y="335"/>
                  </a:lnTo>
                  <a:close/>
                </a:path>
              </a:pathLst>
            </a:custGeom>
            <a:solidFill>
              <a:schemeClr val="bg1"/>
            </a:solidFill>
            <a:ln w="9525">
              <a:noFill/>
              <a:round/>
              <a:headEnd/>
              <a:tailEnd/>
            </a:ln>
          </p:spPr>
          <p:txBody>
            <a:bodyPr/>
            <a:lstStyle/>
            <a:p>
              <a:pPr eaLnBrk="0" hangingPunct="0">
                <a:defRPr/>
              </a:pPr>
              <a:endParaRPr lang="en-US"/>
            </a:p>
          </p:txBody>
        </p:sp>
        <p:sp>
          <p:nvSpPr>
            <p:cNvPr id="22" name="Freeform 20"/>
            <p:cNvSpPr>
              <a:spLocks/>
            </p:cNvSpPr>
            <p:nvPr/>
          </p:nvSpPr>
          <p:spPr bwMode="hidden">
            <a:xfrm>
              <a:off x="2454" y="0"/>
              <a:ext cx="3119" cy="2678"/>
            </a:xfrm>
            <a:custGeom>
              <a:avLst/>
              <a:gdLst/>
              <a:ahLst/>
              <a:cxnLst>
                <a:cxn ang="0">
                  <a:pos x="0" y="0"/>
                </a:cxn>
                <a:cxn ang="0">
                  <a:pos x="3026" y="2680"/>
                </a:cxn>
                <a:cxn ang="0">
                  <a:pos x="3122" y="2590"/>
                </a:cxn>
                <a:cxn ang="0">
                  <a:pos x="383" y="0"/>
                </a:cxn>
                <a:cxn ang="0">
                  <a:pos x="0" y="0"/>
                </a:cxn>
                <a:cxn ang="0">
                  <a:pos x="0" y="0"/>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23" name="Freeform 21"/>
            <p:cNvSpPr>
              <a:spLocks/>
            </p:cNvSpPr>
            <p:nvPr/>
          </p:nvSpPr>
          <p:spPr bwMode="hidden">
            <a:xfrm>
              <a:off x="5626" y="2534"/>
              <a:ext cx="132" cy="132"/>
            </a:xfrm>
            <a:custGeom>
              <a:avLst/>
              <a:gdLst/>
              <a:ahLst/>
              <a:cxnLst>
                <a:cxn ang="0">
                  <a:pos x="132" y="132"/>
                </a:cxn>
                <a:cxn ang="0">
                  <a:pos x="0" y="0"/>
                </a:cxn>
                <a:cxn ang="0">
                  <a:pos x="0" y="0"/>
                </a:cxn>
                <a:cxn ang="0">
                  <a:pos x="132" y="132"/>
                </a:cxn>
                <a:cxn ang="0">
                  <a:pos x="132" y="132"/>
                </a:cxn>
              </a:cxnLst>
              <a:rect l="0" t="0" r="r" b="b"/>
              <a:pathLst>
                <a:path w="132" h="132">
                  <a:moveTo>
                    <a:pt x="132" y="132"/>
                  </a:moveTo>
                  <a:lnTo>
                    <a:pt x="0" y="0"/>
                  </a:lnTo>
                  <a:lnTo>
                    <a:pt x="0" y="0"/>
                  </a:lnTo>
                  <a:lnTo>
                    <a:pt x="132" y="132"/>
                  </a:lnTo>
                  <a:lnTo>
                    <a:pt x="132" y="132"/>
                  </a:lnTo>
                  <a:close/>
                </a:path>
              </a:pathLst>
            </a:custGeom>
            <a:solidFill>
              <a:srgbClr val="FF9999"/>
            </a:solidFill>
            <a:ln w="9525">
              <a:noFill/>
              <a:round/>
              <a:headEnd/>
              <a:tailEnd/>
            </a:ln>
          </p:spPr>
          <p:txBody>
            <a:bodyPr/>
            <a:lstStyle/>
            <a:p>
              <a:pPr eaLnBrk="0" hangingPunct="0">
                <a:defRPr/>
              </a:pPr>
              <a:endParaRPr lang="en-US"/>
            </a:p>
          </p:txBody>
        </p:sp>
        <p:sp>
          <p:nvSpPr>
            <p:cNvPr id="24" name="Freeform 22"/>
            <p:cNvSpPr>
              <a:spLocks/>
            </p:cNvSpPr>
            <p:nvPr/>
          </p:nvSpPr>
          <p:spPr bwMode="hidden">
            <a:xfrm>
              <a:off x="3112" y="0"/>
              <a:ext cx="2514" cy="2534"/>
            </a:xfrm>
            <a:custGeom>
              <a:avLst/>
              <a:gdLst/>
              <a:ahLst/>
              <a:cxnLst>
                <a:cxn ang="0">
                  <a:pos x="0" y="0"/>
                </a:cxn>
                <a:cxn ang="0">
                  <a:pos x="2517" y="2536"/>
                </a:cxn>
                <a:cxn ang="0">
                  <a:pos x="2517" y="2536"/>
                </a:cxn>
                <a:cxn ang="0">
                  <a:pos x="66" y="0"/>
                </a:cxn>
                <a:cxn ang="0">
                  <a:pos x="0" y="0"/>
                </a:cxn>
                <a:cxn ang="0">
                  <a:pos x="0" y="0"/>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25" name="Freeform 23"/>
            <p:cNvSpPr>
              <a:spLocks/>
            </p:cNvSpPr>
            <p:nvPr/>
          </p:nvSpPr>
          <p:spPr bwMode="hidden">
            <a:xfrm>
              <a:off x="3488" y="0"/>
              <a:ext cx="2198" cy="2480"/>
            </a:xfrm>
            <a:custGeom>
              <a:avLst/>
              <a:gdLst/>
              <a:ahLst/>
              <a:cxnLst>
                <a:cxn ang="0">
                  <a:pos x="0" y="0"/>
                </a:cxn>
                <a:cxn ang="0">
                  <a:pos x="2188" y="2482"/>
                </a:cxn>
                <a:cxn ang="0">
                  <a:pos x="2200" y="2476"/>
                </a:cxn>
                <a:cxn ang="0">
                  <a:pos x="317" y="0"/>
                </a:cxn>
                <a:cxn ang="0">
                  <a:pos x="0" y="0"/>
                </a:cxn>
                <a:cxn ang="0">
                  <a:pos x="0" y="0"/>
                </a:cxn>
              </a:cxnLst>
              <a:rect l="0" t="0" r="r" b="b"/>
              <a:pathLst>
                <a:path w="2200" h="2482">
                  <a:moveTo>
                    <a:pt x="0" y="0"/>
                  </a:moveTo>
                  <a:lnTo>
                    <a:pt x="2188" y="2482"/>
                  </a:lnTo>
                  <a:lnTo>
                    <a:pt x="2200" y="2476"/>
                  </a:lnTo>
                  <a:lnTo>
                    <a:pt x="317" y="0"/>
                  </a:lnTo>
                  <a:lnTo>
                    <a:pt x="0" y="0"/>
                  </a:lnTo>
                  <a:lnTo>
                    <a:pt x="0" y="0"/>
                  </a:lnTo>
                  <a:close/>
                </a:path>
              </a:pathLst>
            </a:custGeom>
            <a:gradFill rotWithShape="0">
              <a:gsLst>
                <a:gs pos="0">
                  <a:schemeClr val="bg2">
                    <a:gamma/>
                    <a:shade val="78824"/>
                    <a:invGamma/>
                  </a:schemeClr>
                </a:gs>
                <a:gs pos="100000">
                  <a:schemeClr val="bg2"/>
                </a:gs>
              </a:gsLst>
              <a:lin ang="5400000" scaled="1"/>
            </a:gradFill>
            <a:ln w="9525" cap="flat" cmpd="sng">
              <a:noFill/>
              <a:prstDash val="solid"/>
              <a:round/>
              <a:headEnd type="none" w="med" len="med"/>
              <a:tailEnd type="none" w="med" len="med"/>
            </a:ln>
            <a:effectLst/>
          </p:spPr>
          <p:txBody>
            <a:bodyPr/>
            <a:lstStyle/>
            <a:p>
              <a:pPr eaLnBrk="0" hangingPunct="0">
                <a:defRPr/>
              </a:pPr>
              <a:endParaRPr lang="en-US"/>
            </a:p>
          </p:txBody>
        </p:sp>
        <p:sp>
          <p:nvSpPr>
            <p:cNvPr id="26" name="Freeform 24"/>
            <p:cNvSpPr>
              <a:spLocks/>
            </p:cNvSpPr>
            <p:nvPr/>
          </p:nvSpPr>
          <p:spPr bwMode="hidden">
            <a:xfrm>
              <a:off x="5674" y="2474"/>
              <a:ext cx="84" cy="96"/>
            </a:xfrm>
            <a:custGeom>
              <a:avLst/>
              <a:gdLst/>
              <a:ahLst/>
              <a:cxnLst>
                <a:cxn ang="0">
                  <a:pos x="84" y="96"/>
                </a:cxn>
                <a:cxn ang="0">
                  <a:pos x="84" y="90"/>
                </a:cxn>
                <a:cxn ang="0">
                  <a:pos x="12" y="0"/>
                </a:cxn>
                <a:cxn ang="0">
                  <a:pos x="0" y="6"/>
                </a:cxn>
                <a:cxn ang="0">
                  <a:pos x="84" y="96"/>
                </a:cxn>
                <a:cxn ang="0">
                  <a:pos x="84" y="96"/>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w="9525">
              <a:noFill/>
              <a:round/>
              <a:headEnd/>
              <a:tailEnd/>
            </a:ln>
          </p:spPr>
          <p:txBody>
            <a:bodyPr/>
            <a:lstStyle/>
            <a:p>
              <a:pPr eaLnBrk="0" hangingPunct="0">
                <a:defRPr/>
              </a:pPr>
              <a:endParaRPr lang="en-US"/>
            </a:p>
          </p:txBody>
        </p:sp>
        <p:sp>
          <p:nvSpPr>
            <p:cNvPr id="27" name="Freeform 25"/>
            <p:cNvSpPr>
              <a:spLocks/>
            </p:cNvSpPr>
            <p:nvPr/>
          </p:nvSpPr>
          <p:spPr bwMode="hidden">
            <a:xfrm>
              <a:off x="5603" y="850"/>
              <a:ext cx="155" cy="516"/>
            </a:xfrm>
            <a:custGeom>
              <a:avLst/>
              <a:gdLst/>
              <a:ahLst/>
              <a:cxnLst>
                <a:cxn ang="0">
                  <a:pos x="155" y="516"/>
                </a:cxn>
                <a:cxn ang="0">
                  <a:pos x="155" y="204"/>
                </a:cxn>
                <a:cxn ang="0">
                  <a:pos x="77" y="0"/>
                </a:cxn>
                <a:cxn ang="0">
                  <a:pos x="0" y="192"/>
                </a:cxn>
                <a:cxn ang="0">
                  <a:pos x="155" y="516"/>
                </a:cxn>
                <a:cxn ang="0">
                  <a:pos x="155" y="516"/>
                </a:cxn>
              </a:cxnLst>
              <a:rect l="0" t="0" r="r" b="b"/>
              <a:pathLst>
                <a:path w="155" h="516">
                  <a:moveTo>
                    <a:pt x="155" y="516"/>
                  </a:moveTo>
                  <a:lnTo>
                    <a:pt x="155" y="204"/>
                  </a:lnTo>
                  <a:lnTo>
                    <a:pt x="77" y="0"/>
                  </a:lnTo>
                  <a:lnTo>
                    <a:pt x="0" y="192"/>
                  </a:lnTo>
                  <a:lnTo>
                    <a:pt x="155" y="516"/>
                  </a:lnTo>
                  <a:lnTo>
                    <a:pt x="155" y="516"/>
                  </a:lnTo>
                  <a:close/>
                </a:path>
              </a:pathLst>
            </a:custGeom>
            <a:solidFill>
              <a:schemeClr val="bg2"/>
            </a:solidFill>
            <a:ln w="9525">
              <a:noFill/>
              <a:round/>
              <a:headEnd/>
              <a:tailEnd/>
            </a:ln>
          </p:spPr>
          <p:txBody>
            <a:bodyPr/>
            <a:lstStyle/>
            <a:p>
              <a:pPr eaLnBrk="0" hangingPunct="0">
                <a:defRPr/>
              </a:pPr>
              <a:endParaRPr lang="en-US"/>
            </a:p>
          </p:txBody>
        </p:sp>
        <p:sp>
          <p:nvSpPr>
            <p:cNvPr id="28" name="Freeform 26"/>
            <p:cNvSpPr>
              <a:spLocks/>
            </p:cNvSpPr>
            <p:nvPr/>
          </p:nvSpPr>
          <p:spPr bwMode="hidden">
            <a:xfrm>
              <a:off x="5107" y="0"/>
              <a:ext cx="573" cy="1042"/>
            </a:xfrm>
            <a:custGeom>
              <a:avLst/>
              <a:gdLst/>
              <a:ahLst/>
              <a:cxnLst>
                <a:cxn ang="0">
                  <a:pos x="0" y="0"/>
                </a:cxn>
                <a:cxn ang="0">
                  <a:pos x="497" y="1043"/>
                </a:cxn>
                <a:cxn ang="0">
                  <a:pos x="574" y="851"/>
                </a:cxn>
                <a:cxn ang="0">
                  <a:pos x="251" y="0"/>
                </a:cxn>
                <a:cxn ang="0">
                  <a:pos x="0" y="0"/>
                </a:cxn>
                <a:cxn ang="0">
                  <a:pos x="0" y="0"/>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w="9525">
              <a:noFill/>
              <a:round/>
              <a:headEnd/>
              <a:tailEnd/>
            </a:ln>
          </p:spPr>
          <p:txBody>
            <a:bodyPr/>
            <a:lstStyle/>
            <a:p>
              <a:pPr eaLnBrk="0" hangingPunct="0">
                <a:defRPr/>
              </a:pPr>
              <a:endParaRPr lang="en-US"/>
            </a:p>
          </p:txBody>
        </p:sp>
        <p:sp>
          <p:nvSpPr>
            <p:cNvPr id="29" name="Freeform 27"/>
            <p:cNvSpPr>
              <a:spLocks/>
            </p:cNvSpPr>
            <p:nvPr/>
          </p:nvSpPr>
          <p:spPr bwMode="hidden">
            <a:xfrm>
              <a:off x="5411" y="0"/>
              <a:ext cx="341" cy="796"/>
            </a:xfrm>
            <a:custGeom>
              <a:avLst/>
              <a:gdLst/>
              <a:ahLst/>
              <a:cxnLst>
                <a:cxn ang="0">
                  <a:pos x="144" y="0"/>
                </a:cxn>
                <a:cxn ang="0">
                  <a:pos x="0" y="0"/>
                </a:cxn>
                <a:cxn ang="0">
                  <a:pos x="287" y="797"/>
                </a:cxn>
                <a:cxn ang="0">
                  <a:pos x="341" y="653"/>
                </a:cxn>
                <a:cxn ang="0">
                  <a:pos x="144" y="0"/>
                </a:cxn>
                <a:cxn ang="0">
                  <a:pos x="144" y="0"/>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pPr eaLnBrk="0" hangingPunct="0">
                <a:defRPr/>
              </a:pPr>
              <a:endParaRPr lang="en-US"/>
            </a:p>
          </p:txBody>
        </p:sp>
        <p:sp>
          <p:nvSpPr>
            <p:cNvPr id="30" name="Freeform 28"/>
            <p:cNvSpPr>
              <a:spLocks/>
            </p:cNvSpPr>
            <p:nvPr/>
          </p:nvSpPr>
          <p:spPr bwMode="hidden">
            <a:xfrm>
              <a:off x="5698" y="653"/>
              <a:ext cx="60" cy="311"/>
            </a:xfrm>
            <a:custGeom>
              <a:avLst/>
              <a:gdLst/>
              <a:ahLst/>
              <a:cxnLst>
                <a:cxn ang="0">
                  <a:pos x="0" y="144"/>
                </a:cxn>
                <a:cxn ang="0">
                  <a:pos x="60" y="312"/>
                </a:cxn>
                <a:cxn ang="0">
                  <a:pos x="60" y="6"/>
                </a:cxn>
                <a:cxn ang="0">
                  <a:pos x="54" y="0"/>
                </a:cxn>
                <a:cxn ang="0">
                  <a:pos x="0" y="144"/>
                </a:cxn>
                <a:cxn ang="0">
                  <a:pos x="0" y="144"/>
                </a:cxn>
              </a:cxnLst>
              <a:rect l="0" t="0" r="r" b="b"/>
              <a:pathLst>
                <a:path w="60" h="312">
                  <a:moveTo>
                    <a:pt x="0" y="144"/>
                  </a:moveTo>
                  <a:lnTo>
                    <a:pt x="60" y="312"/>
                  </a:lnTo>
                  <a:lnTo>
                    <a:pt x="60" y="6"/>
                  </a:lnTo>
                  <a:lnTo>
                    <a:pt x="54" y="0"/>
                  </a:lnTo>
                  <a:lnTo>
                    <a:pt x="0" y="144"/>
                  </a:lnTo>
                  <a:lnTo>
                    <a:pt x="0" y="144"/>
                  </a:lnTo>
                  <a:close/>
                </a:path>
              </a:pathLst>
            </a:custGeom>
            <a:solidFill>
              <a:schemeClr val="bg2"/>
            </a:solidFill>
            <a:ln w="9525">
              <a:noFill/>
              <a:round/>
              <a:headEnd/>
              <a:tailEnd/>
            </a:ln>
          </p:spPr>
          <p:txBody>
            <a:bodyPr/>
            <a:lstStyle/>
            <a:p>
              <a:pPr eaLnBrk="0" hangingPunct="0">
                <a:defRPr/>
              </a:pPr>
              <a:endParaRPr lang="en-US"/>
            </a:p>
          </p:txBody>
        </p:sp>
        <p:sp>
          <p:nvSpPr>
            <p:cNvPr id="31" name="Freeform 29"/>
            <p:cNvSpPr>
              <a:spLocks/>
            </p:cNvSpPr>
            <p:nvPr/>
          </p:nvSpPr>
          <p:spPr bwMode="hidden">
            <a:xfrm>
              <a:off x="2" y="1601"/>
              <a:ext cx="5752" cy="1864"/>
            </a:xfrm>
            <a:custGeom>
              <a:avLst/>
              <a:gdLst/>
              <a:ahLst/>
              <a:cxnLst>
                <a:cxn ang="0">
                  <a:pos x="0" y="371"/>
                </a:cxn>
                <a:cxn ang="0">
                  <a:pos x="5740" y="1864"/>
                </a:cxn>
                <a:cxn ang="0">
                  <a:pos x="5740" y="1834"/>
                </a:cxn>
                <a:cxn ang="0">
                  <a:pos x="0" y="0"/>
                </a:cxn>
                <a:cxn ang="0">
                  <a:pos x="0" y="371"/>
                </a:cxn>
                <a:cxn ang="0">
                  <a:pos x="0" y="37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32" name="Freeform 30"/>
            <p:cNvSpPr>
              <a:spLocks/>
            </p:cNvSpPr>
            <p:nvPr/>
          </p:nvSpPr>
          <p:spPr bwMode="hidden">
            <a:xfrm>
              <a:off x="5754" y="3483"/>
              <a:ext cx="6" cy="6"/>
            </a:xfrm>
            <a:custGeom>
              <a:avLst/>
              <a:gdLst/>
              <a:ahLst/>
              <a:cxnLst>
                <a:cxn ang="0">
                  <a:pos x="6" y="6"/>
                </a:cxn>
                <a:cxn ang="0">
                  <a:pos x="0" y="0"/>
                </a:cxn>
                <a:cxn ang="0">
                  <a:pos x="0" y="6"/>
                </a:cxn>
                <a:cxn ang="0">
                  <a:pos x="6" y="6"/>
                </a:cxn>
                <a:cxn ang="0">
                  <a:pos x="6" y="6"/>
                </a:cxn>
              </a:cxnLst>
              <a:rect l="0" t="0" r="r" b="b"/>
              <a:pathLst>
                <a:path w="6" h="6">
                  <a:moveTo>
                    <a:pt x="6" y="6"/>
                  </a:moveTo>
                  <a:lnTo>
                    <a:pt x="0" y="0"/>
                  </a:lnTo>
                  <a:lnTo>
                    <a:pt x="0" y="6"/>
                  </a:lnTo>
                  <a:lnTo>
                    <a:pt x="6" y="6"/>
                  </a:lnTo>
                  <a:lnTo>
                    <a:pt x="6" y="6"/>
                  </a:lnTo>
                  <a:close/>
                </a:path>
              </a:pathLst>
            </a:custGeom>
            <a:solidFill>
              <a:srgbClr val="18FF00"/>
            </a:solidFill>
            <a:ln w="9525">
              <a:noFill/>
              <a:round/>
              <a:headEnd/>
              <a:tailEnd/>
            </a:ln>
          </p:spPr>
          <p:txBody>
            <a:bodyPr/>
            <a:lstStyle/>
            <a:p>
              <a:pPr eaLnBrk="0" hangingPunct="0">
                <a:defRPr/>
              </a:pPr>
              <a:endParaRPr lang="en-US"/>
            </a:p>
          </p:txBody>
        </p:sp>
        <p:sp>
          <p:nvSpPr>
            <p:cNvPr id="33" name="Freeform 31"/>
            <p:cNvSpPr>
              <a:spLocks/>
            </p:cNvSpPr>
            <p:nvPr/>
          </p:nvSpPr>
          <p:spPr bwMode="hidden">
            <a:xfrm>
              <a:off x="2" y="2152"/>
              <a:ext cx="5752" cy="1337"/>
            </a:xfrm>
            <a:custGeom>
              <a:avLst/>
              <a:gdLst/>
              <a:ahLst/>
              <a:cxnLst>
                <a:cxn ang="0">
                  <a:pos x="0" y="366"/>
                </a:cxn>
                <a:cxn ang="0">
                  <a:pos x="5740" y="1337"/>
                </a:cxn>
                <a:cxn ang="0">
                  <a:pos x="5740" y="1331"/>
                </a:cxn>
                <a:cxn ang="0">
                  <a:pos x="0" y="0"/>
                </a:cxn>
                <a:cxn ang="0">
                  <a:pos x="0" y="366"/>
                </a:cxn>
                <a:cxn ang="0">
                  <a:pos x="0" y="366"/>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34" name="Freeform 32"/>
            <p:cNvSpPr>
              <a:spLocks/>
            </p:cNvSpPr>
            <p:nvPr/>
          </p:nvSpPr>
          <p:spPr bwMode="hidden">
            <a:xfrm>
              <a:off x="2" y="3177"/>
              <a:ext cx="5752" cy="414"/>
            </a:xfrm>
            <a:custGeom>
              <a:avLst/>
              <a:gdLst/>
              <a:ahLst/>
              <a:cxnLst>
                <a:cxn ang="0">
                  <a:pos x="0" y="48"/>
                </a:cxn>
                <a:cxn ang="0">
                  <a:pos x="5740" y="414"/>
                </a:cxn>
                <a:cxn ang="0">
                  <a:pos x="5740" y="402"/>
                </a:cxn>
                <a:cxn ang="0">
                  <a:pos x="0" y="0"/>
                </a:cxn>
                <a:cxn ang="0">
                  <a:pos x="0" y="48"/>
                </a:cxn>
                <a:cxn ang="0">
                  <a:pos x="0" y="48"/>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w="9525">
              <a:noFill/>
              <a:round/>
              <a:headEnd/>
              <a:tailEnd/>
            </a:ln>
          </p:spPr>
          <p:txBody>
            <a:bodyPr/>
            <a:lstStyle/>
            <a:p>
              <a:pPr eaLnBrk="0" hangingPunct="0">
                <a:defRPr/>
              </a:pPr>
              <a:endParaRPr lang="en-US"/>
            </a:p>
          </p:txBody>
        </p:sp>
        <p:sp>
          <p:nvSpPr>
            <p:cNvPr id="35" name="Freeform 33"/>
            <p:cNvSpPr>
              <a:spLocks/>
            </p:cNvSpPr>
            <p:nvPr/>
          </p:nvSpPr>
          <p:spPr bwMode="hidden">
            <a:xfrm>
              <a:off x="1297" y="0"/>
              <a:ext cx="4457" cy="3177"/>
            </a:xfrm>
            <a:custGeom>
              <a:avLst/>
              <a:gdLst/>
              <a:ahLst/>
              <a:cxnLst>
                <a:cxn ang="0">
                  <a:pos x="0" y="0"/>
                </a:cxn>
                <a:cxn ang="0">
                  <a:pos x="4448" y="3177"/>
                </a:cxn>
                <a:cxn ang="0">
                  <a:pos x="4448" y="3153"/>
                </a:cxn>
                <a:cxn ang="0">
                  <a:pos x="125" y="0"/>
                </a:cxn>
                <a:cxn ang="0">
                  <a:pos x="0" y="0"/>
                </a:cxn>
                <a:cxn ang="0">
                  <a:pos x="0" y="0"/>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36" name="Freeform 34"/>
            <p:cNvSpPr>
              <a:spLocks/>
            </p:cNvSpPr>
            <p:nvPr/>
          </p:nvSpPr>
          <p:spPr bwMode="hidden">
            <a:xfrm>
              <a:off x="3321" y="0"/>
              <a:ext cx="2433" cy="2614"/>
            </a:xfrm>
            <a:custGeom>
              <a:avLst/>
              <a:gdLst/>
              <a:ahLst/>
              <a:cxnLst>
                <a:cxn ang="0">
                  <a:pos x="0" y="0"/>
                </a:cxn>
                <a:cxn ang="0">
                  <a:pos x="2428" y="2614"/>
                </a:cxn>
                <a:cxn ang="0">
                  <a:pos x="2428" y="2608"/>
                </a:cxn>
                <a:cxn ang="0">
                  <a:pos x="66" y="0"/>
                </a:cxn>
                <a:cxn ang="0">
                  <a:pos x="0" y="0"/>
                </a:cxn>
                <a:cxn ang="0">
                  <a:pos x="0" y="0"/>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37" name="Freeform 35"/>
            <p:cNvSpPr>
              <a:spLocks/>
            </p:cNvSpPr>
            <p:nvPr/>
          </p:nvSpPr>
          <p:spPr bwMode="hidden">
            <a:xfrm>
              <a:off x="3950" y="0"/>
              <a:ext cx="1804" cy="2464"/>
            </a:xfrm>
            <a:custGeom>
              <a:avLst/>
              <a:gdLst/>
              <a:ahLst/>
              <a:cxnLst>
                <a:cxn ang="0">
                  <a:pos x="485" y="0"/>
                </a:cxn>
                <a:cxn ang="0">
                  <a:pos x="0" y="0"/>
                </a:cxn>
                <a:cxn ang="0">
                  <a:pos x="1800" y="2464"/>
                </a:cxn>
                <a:cxn ang="0">
                  <a:pos x="1800" y="2248"/>
                </a:cxn>
                <a:cxn ang="0">
                  <a:pos x="1794" y="2248"/>
                </a:cxn>
                <a:cxn ang="0">
                  <a:pos x="485" y="0"/>
                </a:cxn>
                <a:cxn ang="0">
                  <a:pos x="485" y="0"/>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pPr eaLnBrk="0" hangingPunct="0">
                <a:defRPr/>
              </a:pPr>
              <a:endParaRPr lang="en-US"/>
            </a:p>
          </p:txBody>
        </p:sp>
        <p:sp>
          <p:nvSpPr>
            <p:cNvPr id="38" name="Freeform 36"/>
            <p:cNvSpPr>
              <a:spLocks/>
            </p:cNvSpPr>
            <p:nvPr/>
          </p:nvSpPr>
          <p:spPr bwMode="hidden">
            <a:xfrm>
              <a:off x="4519" y="0"/>
              <a:ext cx="1235" cy="2074"/>
            </a:xfrm>
            <a:custGeom>
              <a:avLst/>
              <a:gdLst/>
              <a:ahLst/>
              <a:cxnLst>
                <a:cxn ang="0">
                  <a:pos x="0" y="0"/>
                </a:cxn>
                <a:cxn ang="0">
                  <a:pos x="1232" y="2074"/>
                </a:cxn>
                <a:cxn ang="0">
                  <a:pos x="1232" y="2038"/>
                </a:cxn>
                <a:cxn ang="0">
                  <a:pos x="42" y="0"/>
                </a:cxn>
                <a:cxn ang="0">
                  <a:pos x="0" y="0"/>
                </a:cxn>
                <a:cxn ang="0">
                  <a:pos x="0" y="0"/>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39" name="Freeform 37"/>
            <p:cNvSpPr>
              <a:spLocks/>
            </p:cNvSpPr>
            <p:nvPr/>
          </p:nvSpPr>
          <p:spPr bwMode="hidden">
            <a:xfrm>
              <a:off x="4694" y="0"/>
              <a:ext cx="1060" cy="1936"/>
            </a:xfrm>
            <a:custGeom>
              <a:avLst/>
              <a:gdLst/>
              <a:ahLst/>
              <a:cxnLst>
                <a:cxn ang="0">
                  <a:pos x="0" y="0"/>
                </a:cxn>
                <a:cxn ang="0">
                  <a:pos x="1058" y="1936"/>
                </a:cxn>
                <a:cxn ang="0">
                  <a:pos x="1058" y="1930"/>
                </a:cxn>
                <a:cxn ang="0">
                  <a:pos x="54" y="0"/>
                </a:cxn>
                <a:cxn ang="0">
                  <a:pos x="0" y="0"/>
                </a:cxn>
                <a:cxn ang="0">
                  <a:pos x="0" y="0"/>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40" name="Freeform 38"/>
            <p:cNvSpPr>
              <a:spLocks/>
            </p:cNvSpPr>
            <p:nvPr/>
          </p:nvSpPr>
          <p:spPr bwMode="hidden">
            <a:xfrm>
              <a:off x="4981" y="0"/>
              <a:ext cx="773" cy="1487"/>
            </a:xfrm>
            <a:custGeom>
              <a:avLst/>
              <a:gdLst/>
              <a:ahLst/>
              <a:cxnLst>
                <a:cxn ang="0">
                  <a:pos x="771" y="1433"/>
                </a:cxn>
                <a:cxn ang="0">
                  <a:pos x="42" y="0"/>
                </a:cxn>
                <a:cxn ang="0">
                  <a:pos x="0" y="0"/>
                </a:cxn>
                <a:cxn ang="0">
                  <a:pos x="771" y="1487"/>
                </a:cxn>
                <a:cxn ang="0">
                  <a:pos x="771" y="1433"/>
                </a:cxn>
                <a:cxn ang="0">
                  <a:pos x="771" y="1433"/>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w="9525">
              <a:noFill/>
              <a:round/>
              <a:headEnd/>
              <a:tailEnd/>
            </a:ln>
          </p:spPr>
          <p:txBody>
            <a:bodyPr/>
            <a:lstStyle/>
            <a:p>
              <a:pPr eaLnBrk="0" hangingPunct="0">
                <a:defRPr/>
              </a:pPr>
              <a:endParaRPr lang="en-US"/>
            </a:p>
          </p:txBody>
        </p:sp>
        <p:grpSp>
          <p:nvGrpSpPr>
            <p:cNvPr id="41" name="Group 39"/>
            <p:cNvGrpSpPr>
              <a:grpSpLocks/>
            </p:cNvGrpSpPr>
            <p:nvPr userDrawn="1"/>
          </p:nvGrpSpPr>
          <p:grpSpPr bwMode="auto">
            <a:xfrm>
              <a:off x="0" y="1632"/>
              <a:ext cx="5758" cy="1858"/>
              <a:chOff x="0" y="1632"/>
              <a:chExt cx="5758" cy="1858"/>
            </a:xfrm>
          </p:grpSpPr>
          <p:sp>
            <p:nvSpPr>
              <p:cNvPr id="42" name="Freeform 40"/>
              <p:cNvSpPr>
                <a:spLocks/>
              </p:cNvSpPr>
              <p:nvPr/>
            </p:nvSpPr>
            <p:spPr bwMode="hidden">
              <a:xfrm>
                <a:off x="0" y="1632"/>
                <a:ext cx="3670" cy="1313"/>
              </a:xfrm>
              <a:custGeom>
                <a:avLst/>
                <a:gdLst/>
                <a:ahLst/>
                <a:cxnLst>
                  <a:cxn ang="0">
                    <a:pos x="0" y="0"/>
                  </a:cxn>
                  <a:cxn ang="0">
                    <a:pos x="0" y="366"/>
                  </a:cxn>
                  <a:cxn ang="0">
                    <a:pos x="3635" y="1313"/>
                  </a:cxn>
                  <a:cxn ang="0">
                    <a:pos x="3647" y="1235"/>
                  </a:cxn>
                  <a:cxn ang="0">
                    <a:pos x="3659" y="1163"/>
                  </a:cxn>
                  <a:cxn ang="0">
                    <a:pos x="0" y="0"/>
                  </a:cxn>
                  <a:cxn ang="0">
                    <a:pos x="0" y="0"/>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w="9525">
                <a:noFill/>
                <a:round/>
                <a:headEnd/>
                <a:tailEnd/>
              </a:ln>
            </p:spPr>
            <p:txBody>
              <a:bodyPr/>
              <a:lstStyle/>
              <a:p>
                <a:pPr eaLnBrk="0" hangingPunct="0">
                  <a:defRPr/>
                </a:pPr>
                <a:endParaRPr lang="en-US"/>
              </a:p>
            </p:txBody>
          </p:sp>
          <p:sp>
            <p:nvSpPr>
              <p:cNvPr id="43" name="Freeform 41"/>
              <p:cNvSpPr>
                <a:spLocks/>
              </p:cNvSpPr>
              <p:nvPr/>
            </p:nvSpPr>
            <p:spPr bwMode="hidden">
              <a:xfrm>
                <a:off x="3646" y="2795"/>
                <a:ext cx="2112" cy="695"/>
              </a:xfrm>
              <a:custGeom>
                <a:avLst/>
                <a:gdLst/>
                <a:ahLst/>
                <a:cxnLst>
                  <a:cxn ang="0">
                    <a:pos x="2105" y="665"/>
                  </a:cxn>
                  <a:cxn ang="0">
                    <a:pos x="24" y="0"/>
                  </a:cxn>
                  <a:cxn ang="0">
                    <a:pos x="12" y="72"/>
                  </a:cxn>
                  <a:cxn ang="0">
                    <a:pos x="0" y="150"/>
                  </a:cxn>
                  <a:cxn ang="0">
                    <a:pos x="2105" y="695"/>
                  </a:cxn>
                  <a:cxn ang="0">
                    <a:pos x="2105" y="665"/>
                  </a:cxn>
                  <a:cxn ang="0">
                    <a:pos x="2105" y="665"/>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w="9525">
                <a:noFill/>
                <a:round/>
                <a:headEnd/>
                <a:tailEnd/>
              </a:ln>
            </p:spPr>
            <p:txBody>
              <a:bodyPr/>
              <a:lstStyle/>
              <a:p>
                <a:pPr eaLnBrk="0" hangingPunct="0">
                  <a:defRPr/>
                </a:pPr>
                <a:endParaRPr lang="en-US"/>
              </a:p>
            </p:txBody>
          </p:sp>
        </p:grpSp>
      </p:grpSp>
      <p:sp>
        <p:nvSpPr>
          <p:cNvPr id="5162" name="Rectangle 42"/>
          <p:cNvSpPr>
            <a:spLocks noGrp="1" noChangeArrowheads="1"/>
          </p:cNvSpPr>
          <p:nvPr>
            <p:ph type="ctrTitle" sz="quarter"/>
          </p:nvPr>
        </p:nvSpPr>
        <p:spPr>
          <a:xfrm>
            <a:off x="457200" y="1600200"/>
            <a:ext cx="8229600" cy="1828800"/>
          </a:xfrm>
        </p:spPr>
        <p:txBody>
          <a:bodyPr/>
          <a:lstStyle>
            <a:lvl1pPr>
              <a:defRPr sz="4800"/>
            </a:lvl1pPr>
          </a:lstStyle>
          <a:p>
            <a:r>
              <a:rPr lang="en-US"/>
              <a:t>Click to edit Master title style</a:t>
            </a:r>
          </a:p>
        </p:txBody>
      </p:sp>
      <p:sp>
        <p:nvSpPr>
          <p:cNvPr id="5163" name="Rectangle 43"/>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sz="3600"/>
            </a:lvl1pPr>
          </a:lstStyle>
          <a:p>
            <a:r>
              <a:rPr lang="en-US"/>
              <a:t>Click to edit Master subtitle style</a:t>
            </a:r>
          </a:p>
        </p:txBody>
      </p:sp>
      <p:sp>
        <p:nvSpPr>
          <p:cNvPr id="44" name="Rectangle 44"/>
          <p:cNvSpPr>
            <a:spLocks noGrp="1" noChangeArrowheads="1"/>
          </p:cNvSpPr>
          <p:nvPr>
            <p:ph type="dt" sz="quarter" idx="10"/>
          </p:nvPr>
        </p:nvSpPr>
        <p:spPr/>
        <p:txBody>
          <a:bodyPr/>
          <a:lstStyle>
            <a:lvl1pPr>
              <a:defRPr/>
            </a:lvl1pPr>
          </a:lstStyle>
          <a:p>
            <a:pPr>
              <a:defRPr/>
            </a:pPr>
            <a:fld id="{5A5C384A-65C8-4B5B-B433-91FEA4715926}" type="datetime1">
              <a:rPr lang="en-US" smtClean="0"/>
              <a:t>12/5/2018</a:t>
            </a:fld>
            <a:endParaRPr lang="en-US"/>
          </a:p>
        </p:txBody>
      </p:sp>
      <p:sp>
        <p:nvSpPr>
          <p:cNvPr id="45" name="Rectangle 45"/>
          <p:cNvSpPr>
            <a:spLocks noGrp="1" noChangeArrowheads="1"/>
          </p:cNvSpPr>
          <p:nvPr>
            <p:ph type="ftr" sz="quarter" idx="11"/>
          </p:nvPr>
        </p:nvSpPr>
        <p:spPr>
          <a:xfrm>
            <a:off x="3124200" y="6248400"/>
            <a:ext cx="2895600" cy="457200"/>
          </a:xfrm>
        </p:spPr>
        <p:txBody>
          <a:bodyPr/>
          <a:lstStyle>
            <a:lvl1pPr>
              <a:defRPr/>
            </a:lvl1pPr>
          </a:lstStyle>
          <a:p>
            <a:pPr>
              <a:defRPr/>
            </a:pPr>
            <a:r>
              <a:rPr lang="en-US"/>
              <a:t>EC : en cours - T : terminé - R : pas démarré</a:t>
            </a:r>
          </a:p>
        </p:txBody>
      </p:sp>
      <p:sp>
        <p:nvSpPr>
          <p:cNvPr id="46" name="Rectangle 46"/>
          <p:cNvSpPr>
            <a:spLocks noGrp="1" noChangeArrowheads="1"/>
          </p:cNvSpPr>
          <p:nvPr>
            <p:ph type="sldNum" sz="quarter" idx="12"/>
          </p:nvPr>
        </p:nvSpPr>
        <p:spPr/>
        <p:txBody>
          <a:bodyPr/>
          <a:lstStyle>
            <a:lvl1pPr>
              <a:defRPr/>
            </a:lvl1pPr>
          </a:lstStyle>
          <a:p>
            <a:pPr>
              <a:defRPr/>
            </a:pPr>
            <a:fld id="{38B4CFC8-E1F0-46D9-8164-0508034B1826}"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4"/>
          <p:cNvSpPr>
            <a:spLocks noGrp="1" noChangeArrowheads="1"/>
          </p:cNvSpPr>
          <p:nvPr>
            <p:ph type="dt" sz="half" idx="10"/>
          </p:nvPr>
        </p:nvSpPr>
        <p:spPr/>
        <p:txBody>
          <a:bodyPr/>
          <a:lstStyle>
            <a:lvl1pPr>
              <a:defRPr/>
            </a:lvl1pPr>
          </a:lstStyle>
          <a:p>
            <a:pPr>
              <a:defRPr/>
            </a:pPr>
            <a:fld id="{A705F626-E95A-4568-A279-A623AB725C75}" type="datetime1">
              <a:rPr lang="en-US" smtClean="0"/>
              <a:t>12/5/2018</a:t>
            </a:fld>
            <a:endParaRPr lang="en-US"/>
          </a:p>
        </p:txBody>
      </p:sp>
      <p:sp>
        <p:nvSpPr>
          <p:cNvPr id="5" name="Rectangle 45"/>
          <p:cNvSpPr>
            <a:spLocks noGrp="1" noChangeArrowheads="1"/>
          </p:cNvSpPr>
          <p:nvPr>
            <p:ph type="ftr" sz="quarter" idx="11"/>
          </p:nvPr>
        </p:nvSpPr>
        <p:spPr/>
        <p:txBody>
          <a:bodyPr/>
          <a:lstStyle>
            <a:lvl1pPr>
              <a:defRPr/>
            </a:lvl1pPr>
          </a:lstStyle>
          <a:p>
            <a:pPr>
              <a:defRPr/>
            </a:pPr>
            <a:r>
              <a:rPr lang="en-US"/>
              <a:t>EC : en cours - T : terminé - R : pas démarré</a:t>
            </a:r>
          </a:p>
        </p:txBody>
      </p:sp>
      <p:sp>
        <p:nvSpPr>
          <p:cNvPr id="6" name="Rectangle 46"/>
          <p:cNvSpPr>
            <a:spLocks noGrp="1" noChangeArrowheads="1"/>
          </p:cNvSpPr>
          <p:nvPr>
            <p:ph type="sldNum" sz="quarter" idx="12"/>
          </p:nvPr>
        </p:nvSpPr>
        <p:spPr/>
        <p:txBody>
          <a:bodyPr/>
          <a:lstStyle>
            <a:lvl1pPr>
              <a:defRPr/>
            </a:lvl1pPr>
          </a:lstStyle>
          <a:p>
            <a:pPr>
              <a:defRPr/>
            </a:pPr>
            <a:fld id="{A743A020-463B-4FDD-87A2-B1ACD19F86A7}"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5311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7813"/>
            <a:ext cx="6019800" cy="585311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4"/>
          <p:cNvSpPr>
            <a:spLocks noGrp="1" noChangeArrowheads="1"/>
          </p:cNvSpPr>
          <p:nvPr>
            <p:ph type="dt" sz="half" idx="10"/>
          </p:nvPr>
        </p:nvSpPr>
        <p:spPr/>
        <p:txBody>
          <a:bodyPr/>
          <a:lstStyle>
            <a:lvl1pPr>
              <a:defRPr/>
            </a:lvl1pPr>
          </a:lstStyle>
          <a:p>
            <a:pPr>
              <a:defRPr/>
            </a:pPr>
            <a:fld id="{17D2FB2E-21A4-4244-BAC8-22EC66D46813}" type="datetime1">
              <a:rPr lang="en-US" smtClean="0"/>
              <a:t>12/5/2018</a:t>
            </a:fld>
            <a:endParaRPr lang="en-US"/>
          </a:p>
        </p:txBody>
      </p:sp>
      <p:sp>
        <p:nvSpPr>
          <p:cNvPr id="5" name="Rectangle 45"/>
          <p:cNvSpPr>
            <a:spLocks noGrp="1" noChangeArrowheads="1"/>
          </p:cNvSpPr>
          <p:nvPr>
            <p:ph type="ftr" sz="quarter" idx="11"/>
          </p:nvPr>
        </p:nvSpPr>
        <p:spPr/>
        <p:txBody>
          <a:bodyPr/>
          <a:lstStyle>
            <a:lvl1pPr>
              <a:defRPr/>
            </a:lvl1pPr>
          </a:lstStyle>
          <a:p>
            <a:pPr>
              <a:defRPr/>
            </a:pPr>
            <a:r>
              <a:rPr lang="en-US"/>
              <a:t>EC : en cours - T : terminé - R : pas démarré</a:t>
            </a:r>
          </a:p>
        </p:txBody>
      </p:sp>
      <p:sp>
        <p:nvSpPr>
          <p:cNvPr id="6" name="Rectangle 46"/>
          <p:cNvSpPr>
            <a:spLocks noGrp="1" noChangeArrowheads="1"/>
          </p:cNvSpPr>
          <p:nvPr>
            <p:ph type="sldNum" sz="quarter" idx="12"/>
          </p:nvPr>
        </p:nvSpPr>
        <p:spPr/>
        <p:txBody>
          <a:bodyPr/>
          <a:lstStyle>
            <a:lvl1pPr>
              <a:defRPr/>
            </a:lvl1pPr>
          </a:lstStyle>
          <a:p>
            <a:pPr>
              <a:defRPr/>
            </a:pPr>
            <a:fld id="{3A2B9500-618A-428D-AE07-5F725EE0C672}"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4"/>
          <p:cNvSpPr>
            <a:spLocks noGrp="1" noChangeArrowheads="1"/>
          </p:cNvSpPr>
          <p:nvPr>
            <p:ph type="dt" sz="half" idx="10"/>
          </p:nvPr>
        </p:nvSpPr>
        <p:spPr/>
        <p:txBody>
          <a:bodyPr/>
          <a:lstStyle>
            <a:lvl1pPr>
              <a:defRPr/>
            </a:lvl1pPr>
          </a:lstStyle>
          <a:p>
            <a:pPr>
              <a:defRPr/>
            </a:pPr>
            <a:fld id="{E6080309-9992-46D1-B78A-D8EB78E62E5E}" type="datetime1">
              <a:rPr lang="en-US" smtClean="0"/>
              <a:t>12/5/2018</a:t>
            </a:fld>
            <a:endParaRPr lang="en-US"/>
          </a:p>
        </p:txBody>
      </p:sp>
      <p:sp>
        <p:nvSpPr>
          <p:cNvPr id="5" name="Rectangle 45"/>
          <p:cNvSpPr>
            <a:spLocks noGrp="1" noChangeArrowheads="1"/>
          </p:cNvSpPr>
          <p:nvPr>
            <p:ph type="ftr" sz="quarter" idx="11"/>
          </p:nvPr>
        </p:nvSpPr>
        <p:spPr/>
        <p:txBody>
          <a:bodyPr/>
          <a:lstStyle>
            <a:lvl1pPr>
              <a:defRPr/>
            </a:lvl1pPr>
          </a:lstStyle>
          <a:p>
            <a:pPr>
              <a:defRPr/>
            </a:pPr>
            <a:r>
              <a:rPr lang="en-US"/>
              <a:t>EC : en cours - T : terminé - R : pas démarré</a:t>
            </a:r>
          </a:p>
        </p:txBody>
      </p:sp>
      <p:sp>
        <p:nvSpPr>
          <p:cNvPr id="6" name="Rectangle 46"/>
          <p:cNvSpPr>
            <a:spLocks noGrp="1" noChangeArrowheads="1"/>
          </p:cNvSpPr>
          <p:nvPr>
            <p:ph type="sldNum" sz="quarter" idx="12"/>
          </p:nvPr>
        </p:nvSpPr>
        <p:spPr/>
        <p:txBody>
          <a:bodyPr/>
          <a:lstStyle>
            <a:lvl1pPr>
              <a:defRPr/>
            </a:lvl1pPr>
          </a:lstStyle>
          <a:p>
            <a:pPr>
              <a:defRPr/>
            </a:pPr>
            <a:fld id="{4EF9D376-4497-4ACC-8578-3C0892C50CC2}"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4"/>
          <p:cNvSpPr>
            <a:spLocks noGrp="1" noChangeArrowheads="1"/>
          </p:cNvSpPr>
          <p:nvPr>
            <p:ph type="dt" sz="half" idx="10"/>
          </p:nvPr>
        </p:nvSpPr>
        <p:spPr/>
        <p:txBody>
          <a:bodyPr/>
          <a:lstStyle>
            <a:lvl1pPr>
              <a:defRPr/>
            </a:lvl1pPr>
          </a:lstStyle>
          <a:p>
            <a:pPr>
              <a:defRPr/>
            </a:pPr>
            <a:fld id="{CB9542A2-4176-43DE-AF6C-571226BBCB4A}" type="datetime1">
              <a:rPr lang="en-US" smtClean="0"/>
              <a:t>12/5/2018</a:t>
            </a:fld>
            <a:endParaRPr lang="en-US"/>
          </a:p>
        </p:txBody>
      </p:sp>
      <p:sp>
        <p:nvSpPr>
          <p:cNvPr id="5" name="Rectangle 45"/>
          <p:cNvSpPr>
            <a:spLocks noGrp="1" noChangeArrowheads="1"/>
          </p:cNvSpPr>
          <p:nvPr>
            <p:ph type="ftr" sz="quarter" idx="11"/>
          </p:nvPr>
        </p:nvSpPr>
        <p:spPr/>
        <p:txBody>
          <a:bodyPr/>
          <a:lstStyle>
            <a:lvl1pPr>
              <a:defRPr/>
            </a:lvl1pPr>
          </a:lstStyle>
          <a:p>
            <a:pPr>
              <a:defRPr/>
            </a:pPr>
            <a:r>
              <a:rPr lang="en-US"/>
              <a:t>EC : en cours - T : terminé - R : pas démarré</a:t>
            </a:r>
          </a:p>
        </p:txBody>
      </p:sp>
      <p:sp>
        <p:nvSpPr>
          <p:cNvPr id="6" name="Rectangle 46"/>
          <p:cNvSpPr>
            <a:spLocks noGrp="1" noChangeArrowheads="1"/>
          </p:cNvSpPr>
          <p:nvPr>
            <p:ph type="sldNum" sz="quarter" idx="12"/>
          </p:nvPr>
        </p:nvSpPr>
        <p:spPr/>
        <p:txBody>
          <a:bodyPr/>
          <a:lstStyle>
            <a:lvl1pPr>
              <a:defRPr/>
            </a:lvl1pPr>
          </a:lstStyle>
          <a:p>
            <a:pPr>
              <a:defRPr/>
            </a:pPr>
            <a:fld id="{0C941695-2995-47DC-9BFC-FD2400DF19BE}"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4"/>
          <p:cNvSpPr>
            <a:spLocks noGrp="1" noChangeArrowheads="1"/>
          </p:cNvSpPr>
          <p:nvPr>
            <p:ph type="dt" sz="half" idx="10"/>
          </p:nvPr>
        </p:nvSpPr>
        <p:spPr/>
        <p:txBody>
          <a:bodyPr/>
          <a:lstStyle>
            <a:lvl1pPr>
              <a:defRPr/>
            </a:lvl1pPr>
          </a:lstStyle>
          <a:p>
            <a:pPr>
              <a:defRPr/>
            </a:pPr>
            <a:fld id="{B5ECFEE4-0691-4B8E-98B8-960BAB61E765}" type="datetime1">
              <a:rPr lang="en-US" smtClean="0"/>
              <a:t>12/5/2018</a:t>
            </a:fld>
            <a:endParaRPr lang="en-US"/>
          </a:p>
        </p:txBody>
      </p:sp>
      <p:sp>
        <p:nvSpPr>
          <p:cNvPr id="6" name="Rectangle 45"/>
          <p:cNvSpPr>
            <a:spLocks noGrp="1" noChangeArrowheads="1"/>
          </p:cNvSpPr>
          <p:nvPr>
            <p:ph type="ftr" sz="quarter" idx="11"/>
          </p:nvPr>
        </p:nvSpPr>
        <p:spPr/>
        <p:txBody>
          <a:bodyPr/>
          <a:lstStyle>
            <a:lvl1pPr>
              <a:defRPr/>
            </a:lvl1pPr>
          </a:lstStyle>
          <a:p>
            <a:pPr>
              <a:defRPr/>
            </a:pPr>
            <a:r>
              <a:rPr lang="en-US"/>
              <a:t>EC : en cours - T : terminé - R : pas démarré</a:t>
            </a:r>
          </a:p>
        </p:txBody>
      </p:sp>
      <p:sp>
        <p:nvSpPr>
          <p:cNvPr id="7" name="Rectangle 46"/>
          <p:cNvSpPr>
            <a:spLocks noGrp="1" noChangeArrowheads="1"/>
          </p:cNvSpPr>
          <p:nvPr>
            <p:ph type="sldNum" sz="quarter" idx="12"/>
          </p:nvPr>
        </p:nvSpPr>
        <p:spPr/>
        <p:txBody>
          <a:bodyPr/>
          <a:lstStyle>
            <a:lvl1pPr>
              <a:defRPr/>
            </a:lvl1pPr>
          </a:lstStyle>
          <a:p>
            <a:pPr>
              <a:defRPr/>
            </a:pPr>
            <a:fld id="{F5476E81-D5E8-4799-AA13-FF1E4144F9A3}"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4"/>
          <p:cNvSpPr>
            <a:spLocks noGrp="1" noChangeArrowheads="1"/>
          </p:cNvSpPr>
          <p:nvPr>
            <p:ph type="dt" sz="half" idx="10"/>
          </p:nvPr>
        </p:nvSpPr>
        <p:spPr/>
        <p:txBody>
          <a:bodyPr/>
          <a:lstStyle>
            <a:lvl1pPr>
              <a:defRPr/>
            </a:lvl1pPr>
          </a:lstStyle>
          <a:p>
            <a:pPr>
              <a:defRPr/>
            </a:pPr>
            <a:fld id="{48D050C9-9C8F-4CD4-BCE4-DF0E13607A91}" type="datetime1">
              <a:rPr lang="en-US" smtClean="0"/>
              <a:t>12/5/2018</a:t>
            </a:fld>
            <a:endParaRPr lang="en-US"/>
          </a:p>
        </p:txBody>
      </p:sp>
      <p:sp>
        <p:nvSpPr>
          <p:cNvPr id="8" name="Rectangle 45"/>
          <p:cNvSpPr>
            <a:spLocks noGrp="1" noChangeArrowheads="1"/>
          </p:cNvSpPr>
          <p:nvPr>
            <p:ph type="ftr" sz="quarter" idx="11"/>
          </p:nvPr>
        </p:nvSpPr>
        <p:spPr/>
        <p:txBody>
          <a:bodyPr/>
          <a:lstStyle>
            <a:lvl1pPr>
              <a:defRPr/>
            </a:lvl1pPr>
          </a:lstStyle>
          <a:p>
            <a:pPr>
              <a:defRPr/>
            </a:pPr>
            <a:r>
              <a:rPr lang="en-US"/>
              <a:t>EC : en cours - T : terminé - R : pas démarré</a:t>
            </a:r>
          </a:p>
        </p:txBody>
      </p:sp>
      <p:sp>
        <p:nvSpPr>
          <p:cNvPr id="9" name="Rectangle 46"/>
          <p:cNvSpPr>
            <a:spLocks noGrp="1" noChangeArrowheads="1"/>
          </p:cNvSpPr>
          <p:nvPr>
            <p:ph type="sldNum" sz="quarter" idx="12"/>
          </p:nvPr>
        </p:nvSpPr>
        <p:spPr/>
        <p:txBody>
          <a:bodyPr/>
          <a:lstStyle>
            <a:lvl1pPr>
              <a:defRPr/>
            </a:lvl1pPr>
          </a:lstStyle>
          <a:p>
            <a:pPr>
              <a:defRPr/>
            </a:pPr>
            <a:fld id="{B299E637-FF79-4658-89B4-40E31EC140C3}"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4"/>
          <p:cNvSpPr>
            <a:spLocks noGrp="1" noChangeArrowheads="1"/>
          </p:cNvSpPr>
          <p:nvPr>
            <p:ph type="dt" sz="half" idx="10"/>
          </p:nvPr>
        </p:nvSpPr>
        <p:spPr/>
        <p:txBody>
          <a:bodyPr/>
          <a:lstStyle>
            <a:lvl1pPr>
              <a:defRPr/>
            </a:lvl1pPr>
          </a:lstStyle>
          <a:p>
            <a:pPr>
              <a:defRPr/>
            </a:pPr>
            <a:fld id="{5BB25372-68B5-4471-8C67-14F58C04EC6B}" type="datetime1">
              <a:rPr lang="en-US" smtClean="0"/>
              <a:t>12/5/2018</a:t>
            </a:fld>
            <a:endParaRPr lang="en-US"/>
          </a:p>
        </p:txBody>
      </p:sp>
      <p:sp>
        <p:nvSpPr>
          <p:cNvPr id="4" name="Rectangle 45"/>
          <p:cNvSpPr>
            <a:spLocks noGrp="1" noChangeArrowheads="1"/>
          </p:cNvSpPr>
          <p:nvPr>
            <p:ph type="ftr" sz="quarter" idx="11"/>
          </p:nvPr>
        </p:nvSpPr>
        <p:spPr/>
        <p:txBody>
          <a:bodyPr/>
          <a:lstStyle>
            <a:lvl1pPr>
              <a:defRPr/>
            </a:lvl1pPr>
          </a:lstStyle>
          <a:p>
            <a:pPr>
              <a:defRPr/>
            </a:pPr>
            <a:r>
              <a:rPr lang="en-US"/>
              <a:t>EC : en cours - T : terminé - R : pas démarré</a:t>
            </a:r>
          </a:p>
        </p:txBody>
      </p:sp>
      <p:sp>
        <p:nvSpPr>
          <p:cNvPr id="5" name="Rectangle 46"/>
          <p:cNvSpPr>
            <a:spLocks noGrp="1" noChangeArrowheads="1"/>
          </p:cNvSpPr>
          <p:nvPr>
            <p:ph type="sldNum" sz="quarter" idx="12"/>
          </p:nvPr>
        </p:nvSpPr>
        <p:spPr/>
        <p:txBody>
          <a:bodyPr/>
          <a:lstStyle>
            <a:lvl1pPr>
              <a:defRPr/>
            </a:lvl1pPr>
          </a:lstStyle>
          <a:p>
            <a:pPr>
              <a:defRPr/>
            </a:pPr>
            <a:fld id="{3433E004-656A-4C28-B5E0-8CAB57B5E19B}"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44"/>
          <p:cNvSpPr>
            <a:spLocks noGrp="1" noChangeArrowheads="1"/>
          </p:cNvSpPr>
          <p:nvPr>
            <p:ph type="dt" sz="half" idx="10"/>
          </p:nvPr>
        </p:nvSpPr>
        <p:spPr/>
        <p:txBody>
          <a:bodyPr/>
          <a:lstStyle>
            <a:lvl1pPr>
              <a:defRPr/>
            </a:lvl1pPr>
          </a:lstStyle>
          <a:p>
            <a:pPr>
              <a:defRPr/>
            </a:pPr>
            <a:fld id="{CF436665-F817-48BD-8CF2-804323E039DB}" type="datetime1">
              <a:rPr lang="en-US" smtClean="0"/>
              <a:t>12/5/2018</a:t>
            </a:fld>
            <a:endParaRPr lang="en-US"/>
          </a:p>
        </p:txBody>
      </p:sp>
      <p:sp>
        <p:nvSpPr>
          <p:cNvPr id="3" name="Rectangle 45"/>
          <p:cNvSpPr>
            <a:spLocks noGrp="1" noChangeArrowheads="1"/>
          </p:cNvSpPr>
          <p:nvPr>
            <p:ph type="ftr" sz="quarter" idx="11"/>
          </p:nvPr>
        </p:nvSpPr>
        <p:spPr/>
        <p:txBody>
          <a:bodyPr/>
          <a:lstStyle>
            <a:lvl1pPr>
              <a:defRPr/>
            </a:lvl1pPr>
          </a:lstStyle>
          <a:p>
            <a:pPr>
              <a:defRPr/>
            </a:pPr>
            <a:r>
              <a:rPr lang="en-US"/>
              <a:t>EC : en cours - T : terminé - R : pas démarré</a:t>
            </a:r>
          </a:p>
        </p:txBody>
      </p:sp>
      <p:sp>
        <p:nvSpPr>
          <p:cNvPr id="4" name="Rectangle 46"/>
          <p:cNvSpPr>
            <a:spLocks noGrp="1" noChangeArrowheads="1"/>
          </p:cNvSpPr>
          <p:nvPr>
            <p:ph type="sldNum" sz="quarter" idx="12"/>
          </p:nvPr>
        </p:nvSpPr>
        <p:spPr/>
        <p:txBody>
          <a:bodyPr/>
          <a:lstStyle>
            <a:lvl1pPr>
              <a:defRPr/>
            </a:lvl1pPr>
          </a:lstStyle>
          <a:p>
            <a:pPr>
              <a:defRPr/>
            </a:pPr>
            <a:fld id="{F70BA58C-91E4-4A29-9FFB-32551D5170CB}"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4"/>
          <p:cNvSpPr>
            <a:spLocks noGrp="1" noChangeArrowheads="1"/>
          </p:cNvSpPr>
          <p:nvPr>
            <p:ph type="dt" sz="half" idx="10"/>
          </p:nvPr>
        </p:nvSpPr>
        <p:spPr/>
        <p:txBody>
          <a:bodyPr/>
          <a:lstStyle>
            <a:lvl1pPr>
              <a:defRPr/>
            </a:lvl1pPr>
          </a:lstStyle>
          <a:p>
            <a:pPr>
              <a:defRPr/>
            </a:pPr>
            <a:fld id="{818F98AF-7EA2-4F92-9511-07789320AB8A}" type="datetime1">
              <a:rPr lang="en-US" smtClean="0"/>
              <a:t>12/5/2018</a:t>
            </a:fld>
            <a:endParaRPr lang="en-US"/>
          </a:p>
        </p:txBody>
      </p:sp>
      <p:sp>
        <p:nvSpPr>
          <p:cNvPr id="6" name="Rectangle 45"/>
          <p:cNvSpPr>
            <a:spLocks noGrp="1" noChangeArrowheads="1"/>
          </p:cNvSpPr>
          <p:nvPr>
            <p:ph type="ftr" sz="quarter" idx="11"/>
          </p:nvPr>
        </p:nvSpPr>
        <p:spPr/>
        <p:txBody>
          <a:bodyPr/>
          <a:lstStyle>
            <a:lvl1pPr>
              <a:defRPr/>
            </a:lvl1pPr>
          </a:lstStyle>
          <a:p>
            <a:pPr>
              <a:defRPr/>
            </a:pPr>
            <a:r>
              <a:rPr lang="en-US"/>
              <a:t>EC : en cours - T : terminé - R : pas démarré</a:t>
            </a:r>
          </a:p>
        </p:txBody>
      </p:sp>
      <p:sp>
        <p:nvSpPr>
          <p:cNvPr id="7" name="Rectangle 46"/>
          <p:cNvSpPr>
            <a:spLocks noGrp="1" noChangeArrowheads="1"/>
          </p:cNvSpPr>
          <p:nvPr>
            <p:ph type="sldNum" sz="quarter" idx="12"/>
          </p:nvPr>
        </p:nvSpPr>
        <p:spPr/>
        <p:txBody>
          <a:bodyPr/>
          <a:lstStyle>
            <a:lvl1pPr>
              <a:defRPr/>
            </a:lvl1pPr>
          </a:lstStyle>
          <a:p>
            <a:pPr>
              <a:defRPr/>
            </a:pPr>
            <a:fld id="{D5ACD2B5-84B2-4917-891A-6F9F9396D861}"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4"/>
          <p:cNvSpPr>
            <a:spLocks noGrp="1" noChangeArrowheads="1"/>
          </p:cNvSpPr>
          <p:nvPr>
            <p:ph type="dt" sz="half" idx="10"/>
          </p:nvPr>
        </p:nvSpPr>
        <p:spPr/>
        <p:txBody>
          <a:bodyPr/>
          <a:lstStyle>
            <a:lvl1pPr>
              <a:defRPr/>
            </a:lvl1pPr>
          </a:lstStyle>
          <a:p>
            <a:pPr>
              <a:defRPr/>
            </a:pPr>
            <a:fld id="{434C9CCD-28AF-4948-9C50-74414974E0A5}" type="datetime1">
              <a:rPr lang="en-US" smtClean="0"/>
              <a:t>12/5/2018</a:t>
            </a:fld>
            <a:endParaRPr lang="en-US"/>
          </a:p>
        </p:txBody>
      </p:sp>
      <p:sp>
        <p:nvSpPr>
          <p:cNvPr id="6" name="Rectangle 45"/>
          <p:cNvSpPr>
            <a:spLocks noGrp="1" noChangeArrowheads="1"/>
          </p:cNvSpPr>
          <p:nvPr>
            <p:ph type="ftr" sz="quarter" idx="11"/>
          </p:nvPr>
        </p:nvSpPr>
        <p:spPr/>
        <p:txBody>
          <a:bodyPr/>
          <a:lstStyle>
            <a:lvl1pPr>
              <a:defRPr/>
            </a:lvl1pPr>
          </a:lstStyle>
          <a:p>
            <a:pPr>
              <a:defRPr/>
            </a:pPr>
            <a:r>
              <a:rPr lang="en-US"/>
              <a:t>EC : en cours - T : terminé - R : pas démarré</a:t>
            </a:r>
          </a:p>
        </p:txBody>
      </p:sp>
      <p:sp>
        <p:nvSpPr>
          <p:cNvPr id="7" name="Rectangle 46"/>
          <p:cNvSpPr>
            <a:spLocks noGrp="1" noChangeArrowheads="1"/>
          </p:cNvSpPr>
          <p:nvPr>
            <p:ph type="sldNum" sz="quarter" idx="12"/>
          </p:nvPr>
        </p:nvSpPr>
        <p:spPr/>
        <p:txBody>
          <a:bodyPr/>
          <a:lstStyle>
            <a:lvl1pPr>
              <a:defRPr/>
            </a:lvl1pPr>
          </a:lstStyle>
          <a:p>
            <a:pPr>
              <a:defRPr/>
            </a:pPr>
            <a:fld id="{C8A4CBED-C270-46C0-B961-5CD1E8E46D2B}"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0"/>
            <a:ext cx="9144000" cy="6856413"/>
            <a:chOff x="0" y="0"/>
            <a:chExt cx="5760" cy="4319"/>
          </a:xfrm>
        </p:grpSpPr>
        <p:sp>
          <p:nvSpPr>
            <p:cNvPr id="4099" name="Freeform 3"/>
            <p:cNvSpPr>
              <a:spLocks/>
            </p:cNvSpPr>
            <p:nvPr/>
          </p:nvSpPr>
          <p:spPr bwMode="hidden">
            <a:xfrm>
              <a:off x="0" y="12"/>
              <a:ext cx="5758" cy="3273"/>
            </a:xfrm>
            <a:custGeom>
              <a:avLst/>
              <a:gdLst/>
              <a:ahLst/>
              <a:cxnLst>
                <a:cxn ang="0">
                  <a:pos x="3193" y="1816"/>
                </a:cxn>
                <a:cxn ang="0">
                  <a:pos x="0" y="0"/>
                </a:cxn>
                <a:cxn ang="0">
                  <a:pos x="0" y="522"/>
                </a:cxn>
                <a:cxn ang="0">
                  <a:pos x="3037" y="1978"/>
                </a:cxn>
                <a:cxn ang="0">
                  <a:pos x="5740" y="3273"/>
                </a:cxn>
                <a:cxn ang="0">
                  <a:pos x="5740" y="3267"/>
                </a:cxn>
                <a:cxn ang="0">
                  <a:pos x="3193" y="1816"/>
                </a:cxn>
                <a:cxn ang="0">
                  <a:pos x="3193" y="1816"/>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w="9525">
              <a:noFill/>
              <a:round/>
              <a:headEnd/>
              <a:tailEnd/>
            </a:ln>
          </p:spPr>
          <p:txBody>
            <a:bodyPr/>
            <a:lstStyle/>
            <a:p>
              <a:pPr eaLnBrk="0" hangingPunct="0">
                <a:defRPr/>
              </a:pPr>
              <a:endParaRPr lang="en-US"/>
            </a:p>
          </p:txBody>
        </p:sp>
        <p:sp>
          <p:nvSpPr>
            <p:cNvPr id="4100" name="Freeform 4"/>
            <p:cNvSpPr>
              <a:spLocks/>
            </p:cNvSpPr>
            <p:nvPr/>
          </p:nvSpPr>
          <p:spPr bwMode="hidden">
            <a:xfrm>
              <a:off x="149" y="0"/>
              <a:ext cx="5609" cy="3243"/>
            </a:xfrm>
            <a:custGeom>
              <a:avLst/>
              <a:gdLst/>
              <a:ahLst/>
              <a:cxnLst>
                <a:cxn ang="0">
                  <a:pos x="3163" y="1714"/>
                </a:cxn>
                <a:cxn ang="0">
                  <a:pos x="431" y="0"/>
                </a:cxn>
                <a:cxn ang="0">
                  <a:pos x="0" y="0"/>
                </a:cxn>
                <a:cxn ang="0">
                  <a:pos x="3086" y="1786"/>
                </a:cxn>
                <a:cxn ang="0">
                  <a:pos x="5591" y="3243"/>
                </a:cxn>
                <a:cxn ang="0">
                  <a:pos x="5591" y="3237"/>
                </a:cxn>
                <a:cxn ang="0">
                  <a:pos x="3163" y="1714"/>
                </a:cxn>
                <a:cxn ang="0">
                  <a:pos x="3163" y="1714"/>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4101" name="Freeform 5"/>
            <p:cNvSpPr>
              <a:spLocks/>
            </p:cNvSpPr>
            <p:nvPr/>
          </p:nvSpPr>
          <p:spPr bwMode="hidden">
            <a:xfrm>
              <a:off x="0" y="3433"/>
              <a:ext cx="4038" cy="191"/>
            </a:xfrm>
            <a:custGeom>
              <a:avLst/>
              <a:gdLst/>
              <a:ahLst/>
              <a:cxnLst>
                <a:cxn ang="0">
                  <a:pos x="0" y="156"/>
                </a:cxn>
                <a:cxn ang="0">
                  <a:pos x="4042" y="192"/>
                </a:cxn>
                <a:cxn ang="0">
                  <a:pos x="4042" y="144"/>
                </a:cxn>
                <a:cxn ang="0">
                  <a:pos x="0" y="0"/>
                </a:cxn>
                <a:cxn ang="0">
                  <a:pos x="0" y="156"/>
                </a:cxn>
                <a:cxn ang="0">
                  <a:pos x="0" y="156"/>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w="9525">
              <a:noFill/>
              <a:round/>
              <a:headEnd/>
              <a:tailEnd/>
            </a:ln>
          </p:spPr>
          <p:txBody>
            <a:bodyPr/>
            <a:lstStyle/>
            <a:p>
              <a:pPr eaLnBrk="0" hangingPunct="0">
                <a:defRPr/>
              </a:pPr>
              <a:endParaRPr lang="en-US"/>
            </a:p>
          </p:txBody>
        </p:sp>
        <p:sp>
          <p:nvSpPr>
            <p:cNvPr id="4102" name="Freeform 6"/>
            <p:cNvSpPr>
              <a:spLocks/>
            </p:cNvSpPr>
            <p:nvPr/>
          </p:nvSpPr>
          <p:spPr bwMode="hidden">
            <a:xfrm>
              <a:off x="4038" y="3577"/>
              <a:ext cx="1720" cy="65"/>
            </a:xfrm>
            <a:custGeom>
              <a:avLst/>
              <a:gdLst/>
              <a:ahLst/>
              <a:cxnLst>
                <a:cxn ang="0">
                  <a:pos x="1722" y="66"/>
                </a:cxn>
                <a:cxn ang="0">
                  <a:pos x="1722" y="60"/>
                </a:cxn>
                <a:cxn ang="0">
                  <a:pos x="0" y="0"/>
                </a:cxn>
                <a:cxn ang="0">
                  <a:pos x="0" y="48"/>
                </a:cxn>
                <a:cxn ang="0">
                  <a:pos x="1722" y="66"/>
                </a:cxn>
                <a:cxn ang="0">
                  <a:pos x="1722" y="66"/>
                </a:cxn>
              </a:cxnLst>
              <a:rect l="0" t="0" r="r" b="b"/>
              <a:pathLst>
                <a:path w="1722" h="66">
                  <a:moveTo>
                    <a:pt x="1722" y="66"/>
                  </a:moveTo>
                  <a:lnTo>
                    <a:pt x="1722" y="60"/>
                  </a:lnTo>
                  <a:lnTo>
                    <a:pt x="0" y="0"/>
                  </a:lnTo>
                  <a:lnTo>
                    <a:pt x="0" y="48"/>
                  </a:lnTo>
                  <a:lnTo>
                    <a:pt x="1722" y="66"/>
                  </a:lnTo>
                  <a:lnTo>
                    <a:pt x="1722" y="66"/>
                  </a:lnTo>
                  <a:close/>
                </a:path>
              </a:pathLst>
            </a:custGeom>
            <a:gradFill rotWithShape="0">
              <a:gsLst>
                <a:gs pos="0">
                  <a:schemeClr val="bg2"/>
                </a:gs>
                <a:gs pos="100000">
                  <a:schemeClr val="bg1"/>
                </a:gs>
              </a:gsLst>
              <a:lin ang="0" scaled="1"/>
            </a:gradFill>
            <a:ln w="9525">
              <a:noFill/>
              <a:round/>
              <a:headEnd/>
              <a:tailEnd/>
            </a:ln>
          </p:spPr>
          <p:txBody>
            <a:bodyPr/>
            <a:lstStyle/>
            <a:p>
              <a:pPr eaLnBrk="0" hangingPunct="0">
                <a:defRPr/>
              </a:pPr>
              <a:endParaRPr lang="en-US"/>
            </a:p>
          </p:txBody>
        </p:sp>
        <p:sp>
          <p:nvSpPr>
            <p:cNvPr id="4103" name="Freeform 7"/>
            <p:cNvSpPr>
              <a:spLocks/>
            </p:cNvSpPr>
            <p:nvPr/>
          </p:nvSpPr>
          <p:spPr bwMode="hidden">
            <a:xfrm>
              <a:off x="0" y="3726"/>
              <a:ext cx="4784" cy="329"/>
            </a:xfrm>
            <a:custGeom>
              <a:avLst/>
              <a:gdLst/>
              <a:ahLst/>
              <a:cxnLst>
                <a:cxn ang="0">
                  <a:pos x="0" y="329"/>
                </a:cxn>
                <a:cxn ang="0">
                  <a:pos x="4789" y="77"/>
                </a:cxn>
                <a:cxn ang="0">
                  <a:pos x="4789" y="0"/>
                </a:cxn>
                <a:cxn ang="0">
                  <a:pos x="0" y="107"/>
                </a:cxn>
                <a:cxn ang="0">
                  <a:pos x="0" y="329"/>
                </a:cxn>
                <a:cxn ang="0">
                  <a:pos x="0" y="329"/>
                </a:cxn>
              </a:cxnLst>
              <a:rect l="0" t="0" r="r" b="b"/>
              <a:pathLst>
                <a:path w="4789" h="329">
                  <a:moveTo>
                    <a:pt x="0" y="329"/>
                  </a:moveTo>
                  <a:lnTo>
                    <a:pt x="4789" y="77"/>
                  </a:lnTo>
                  <a:lnTo>
                    <a:pt x="4789" y="0"/>
                  </a:lnTo>
                  <a:lnTo>
                    <a:pt x="0" y="107"/>
                  </a:lnTo>
                  <a:lnTo>
                    <a:pt x="0" y="329"/>
                  </a:lnTo>
                  <a:lnTo>
                    <a:pt x="0" y="329"/>
                  </a:lnTo>
                  <a:close/>
                </a:path>
              </a:pathLst>
            </a:custGeom>
            <a:gradFill rotWithShape="0">
              <a:gsLst>
                <a:gs pos="0">
                  <a:schemeClr val="bg1">
                    <a:gamma/>
                    <a:shade val="81961"/>
                    <a:invGamma/>
                  </a:schemeClr>
                </a:gs>
                <a:gs pos="100000">
                  <a:schemeClr val="bg1"/>
                </a:gs>
              </a:gsLst>
              <a:lin ang="0" scaled="1"/>
            </a:gradFill>
            <a:ln w="9525" cap="flat" cmpd="sng">
              <a:noFill/>
              <a:prstDash val="solid"/>
              <a:round/>
              <a:headEnd type="none" w="med" len="med"/>
              <a:tailEnd type="none" w="med" len="med"/>
            </a:ln>
            <a:effectLst/>
          </p:spPr>
          <p:txBody>
            <a:bodyPr/>
            <a:lstStyle/>
            <a:p>
              <a:pPr eaLnBrk="0" hangingPunct="0">
                <a:defRPr/>
              </a:pPr>
              <a:endParaRPr lang="en-US"/>
            </a:p>
          </p:txBody>
        </p:sp>
        <p:sp>
          <p:nvSpPr>
            <p:cNvPr id="4104" name="Freeform 8"/>
            <p:cNvSpPr>
              <a:spLocks/>
            </p:cNvSpPr>
            <p:nvPr/>
          </p:nvSpPr>
          <p:spPr bwMode="hidden">
            <a:xfrm>
              <a:off x="4784" y="3702"/>
              <a:ext cx="974" cy="101"/>
            </a:xfrm>
            <a:custGeom>
              <a:avLst/>
              <a:gdLst/>
              <a:ahLst/>
              <a:cxnLst>
                <a:cxn ang="0">
                  <a:pos x="975" y="48"/>
                </a:cxn>
                <a:cxn ang="0">
                  <a:pos x="975" y="0"/>
                </a:cxn>
                <a:cxn ang="0">
                  <a:pos x="0" y="24"/>
                </a:cxn>
                <a:cxn ang="0">
                  <a:pos x="0" y="101"/>
                </a:cxn>
                <a:cxn ang="0">
                  <a:pos x="975" y="48"/>
                </a:cxn>
                <a:cxn ang="0">
                  <a:pos x="975" y="48"/>
                </a:cxn>
              </a:cxnLst>
              <a:rect l="0" t="0" r="r" b="b"/>
              <a:pathLst>
                <a:path w="975" h="101">
                  <a:moveTo>
                    <a:pt x="975" y="48"/>
                  </a:moveTo>
                  <a:lnTo>
                    <a:pt x="975" y="0"/>
                  </a:lnTo>
                  <a:lnTo>
                    <a:pt x="0" y="24"/>
                  </a:lnTo>
                  <a:lnTo>
                    <a:pt x="0" y="101"/>
                  </a:lnTo>
                  <a:lnTo>
                    <a:pt x="975" y="48"/>
                  </a:lnTo>
                  <a:lnTo>
                    <a:pt x="975" y="48"/>
                  </a:lnTo>
                  <a:close/>
                </a:path>
              </a:pathLst>
            </a:custGeom>
            <a:solidFill>
              <a:schemeClr val="bg1"/>
            </a:solidFill>
            <a:ln w="9525">
              <a:noFill/>
              <a:round/>
              <a:headEnd/>
              <a:tailEnd/>
            </a:ln>
          </p:spPr>
          <p:txBody>
            <a:bodyPr/>
            <a:lstStyle/>
            <a:p>
              <a:pPr eaLnBrk="0" hangingPunct="0">
                <a:defRPr/>
              </a:pPr>
              <a:endParaRPr lang="en-US"/>
            </a:p>
          </p:txBody>
        </p:sp>
        <p:sp>
          <p:nvSpPr>
            <p:cNvPr id="4105" name="Freeform 9"/>
            <p:cNvSpPr>
              <a:spLocks/>
            </p:cNvSpPr>
            <p:nvPr/>
          </p:nvSpPr>
          <p:spPr bwMode="hidden">
            <a:xfrm>
              <a:off x="3619" y="3815"/>
              <a:ext cx="2139" cy="198"/>
            </a:xfrm>
            <a:custGeom>
              <a:avLst/>
              <a:gdLst/>
              <a:ahLst/>
              <a:cxnLst>
                <a:cxn ang="0">
                  <a:pos x="2141" y="0"/>
                </a:cxn>
                <a:cxn ang="0">
                  <a:pos x="0" y="156"/>
                </a:cxn>
                <a:cxn ang="0">
                  <a:pos x="0" y="198"/>
                </a:cxn>
                <a:cxn ang="0">
                  <a:pos x="2141" y="0"/>
                </a:cxn>
                <a:cxn ang="0">
                  <a:pos x="2141" y="0"/>
                </a:cxn>
              </a:cxnLst>
              <a:rect l="0" t="0" r="r" b="b"/>
              <a:pathLst>
                <a:path w="2141" h="198">
                  <a:moveTo>
                    <a:pt x="2141" y="0"/>
                  </a:moveTo>
                  <a:lnTo>
                    <a:pt x="0" y="156"/>
                  </a:lnTo>
                  <a:lnTo>
                    <a:pt x="0" y="198"/>
                  </a:lnTo>
                  <a:lnTo>
                    <a:pt x="2141" y="0"/>
                  </a:lnTo>
                  <a:lnTo>
                    <a:pt x="2141" y="0"/>
                  </a:lnTo>
                  <a:close/>
                </a:path>
              </a:pathLst>
            </a:custGeom>
            <a:solidFill>
              <a:schemeClr val="bg1"/>
            </a:solidFill>
            <a:ln w="9525">
              <a:noFill/>
              <a:round/>
              <a:headEnd/>
              <a:tailEnd/>
            </a:ln>
          </p:spPr>
          <p:txBody>
            <a:bodyPr/>
            <a:lstStyle/>
            <a:p>
              <a:pPr eaLnBrk="0" hangingPunct="0">
                <a:defRPr/>
              </a:pPr>
              <a:endParaRPr lang="en-US"/>
            </a:p>
          </p:txBody>
        </p:sp>
        <p:sp>
          <p:nvSpPr>
            <p:cNvPr id="4106" name="Freeform 10"/>
            <p:cNvSpPr>
              <a:spLocks/>
            </p:cNvSpPr>
            <p:nvPr/>
          </p:nvSpPr>
          <p:spPr bwMode="hidden">
            <a:xfrm>
              <a:off x="0" y="3971"/>
              <a:ext cx="3619" cy="348"/>
            </a:xfrm>
            <a:custGeom>
              <a:avLst/>
              <a:gdLst/>
              <a:ahLst/>
              <a:cxnLst>
                <a:cxn ang="0">
                  <a:pos x="0" y="348"/>
                </a:cxn>
                <a:cxn ang="0">
                  <a:pos x="311" y="348"/>
                </a:cxn>
                <a:cxn ang="0">
                  <a:pos x="3623" y="42"/>
                </a:cxn>
                <a:cxn ang="0">
                  <a:pos x="3623" y="0"/>
                </a:cxn>
                <a:cxn ang="0">
                  <a:pos x="0" y="264"/>
                </a:cxn>
                <a:cxn ang="0">
                  <a:pos x="0" y="348"/>
                </a:cxn>
                <a:cxn ang="0">
                  <a:pos x="0" y="348"/>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w="9525">
              <a:noFill/>
              <a:round/>
              <a:headEnd/>
              <a:tailEnd/>
            </a:ln>
          </p:spPr>
          <p:txBody>
            <a:bodyPr/>
            <a:lstStyle/>
            <a:p>
              <a:pPr eaLnBrk="0" hangingPunct="0">
                <a:defRPr/>
              </a:pPr>
              <a:endParaRPr lang="en-US"/>
            </a:p>
          </p:txBody>
        </p:sp>
        <p:sp>
          <p:nvSpPr>
            <p:cNvPr id="4107" name="Freeform 11"/>
            <p:cNvSpPr>
              <a:spLocks/>
            </p:cNvSpPr>
            <p:nvPr/>
          </p:nvSpPr>
          <p:spPr bwMode="hidden">
            <a:xfrm>
              <a:off x="2097" y="4043"/>
              <a:ext cx="2514" cy="276"/>
            </a:xfrm>
            <a:custGeom>
              <a:avLst/>
              <a:gdLst/>
              <a:ahLst/>
              <a:cxnLst>
                <a:cxn ang="0">
                  <a:pos x="2182" y="276"/>
                </a:cxn>
                <a:cxn ang="0">
                  <a:pos x="2517" y="204"/>
                </a:cxn>
                <a:cxn ang="0">
                  <a:pos x="2260" y="0"/>
                </a:cxn>
                <a:cxn ang="0">
                  <a:pos x="0" y="276"/>
                </a:cxn>
                <a:cxn ang="0">
                  <a:pos x="2182" y="276"/>
                </a:cxn>
                <a:cxn ang="0">
                  <a:pos x="2182" y="276"/>
                </a:cxn>
              </a:cxnLst>
              <a:rect l="0" t="0" r="r" b="b"/>
              <a:pathLst>
                <a:path w="2517" h="276">
                  <a:moveTo>
                    <a:pt x="2182" y="276"/>
                  </a:moveTo>
                  <a:lnTo>
                    <a:pt x="2517" y="204"/>
                  </a:lnTo>
                  <a:lnTo>
                    <a:pt x="2260" y="0"/>
                  </a:lnTo>
                  <a:lnTo>
                    <a:pt x="0" y="276"/>
                  </a:lnTo>
                  <a:lnTo>
                    <a:pt x="2182" y="276"/>
                  </a:lnTo>
                  <a:lnTo>
                    <a:pt x="2182" y="276"/>
                  </a:lnTo>
                  <a:close/>
                </a:path>
              </a:pathLst>
            </a:custGeom>
            <a:solidFill>
              <a:schemeClr val="bg1"/>
            </a:solidFill>
            <a:ln w="9525">
              <a:noFill/>
              <a:round/>
              <a:headEnd/>
              <a:tailEnd/>
            </a:ln>
          </p:spPr>
          <p:txBody>
            <a:bodyPr/>
            <a:lstStyle/>
            <a:p>
              <a:pPr eaLnBrk="0" hangingPunct="0">
                <a:defRPr/>
              </a:pPr>
              <a:endParaRPr lang="en-US"/>
            </a:p>
          </p:txBody>
        </p:sp>
        <p:sp>
          <p:nvSpPr>
            <p:cNvPr id="4108" name="Freeform 12"/>
            <p:cNvSpPr>
              <a:spLocks/>
            </p:cNvSpPr>
            <p:nvPr/>
          </p:nvSpPr>
          <p:spPr bwMode="hidden">
            <a:xfrm>
              <a:off x="4354" y="3869"/>
              <a:ext cx="1404" cy="378"/>
            </a:xfrm>
            <a:custGeom>
              <a:avLst/>
              <a:gdLst/>
              <a:ahLst/>
              <a:cxnLst>
                <a:cxn ang="0">
                  <a:pos x="1405" y="126"/>
                </a:cxn>
                <a:cxn ang="0">
                  <a:pos x="1405" y="0"/>
                </a:cxn>
                <a:cxn ang="0">
                  <a:pos x="0" y="174"/>
                </a:cxn>
                <a:cxn ang="0">
                  <a:pos x="257" y="378"/>
                </a:cxn>
                <a:cxn ang="0">
                  <a:pos x="1405" y="126"/>
                </a:cxn>
                <a:cxn ang="0">
                  <a:pos x="1405" y="126"/>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w="9525">
              <a:noFill/>
              <a:round/>
              <a:headEnd/>
              <a:tailEnd/>
            </a:ln>
          </p:spPr>
          <p:txBody>
            <a:bodyPr/>
            <a:lstStyle/>
            <a:p>
              <a:pPr eaLnBrk="0" hangingPunct="0">
                <a:defRPr/>
              </a:pPr>
              <a:endParaRPr lang="en-US"/>
            </a:p>
          </p:txBody>
        </p:sp>
        <p:sp>
          <p:nvSpPr>
            <p:cNvPr id="4109" name="Freeform 13"/>
            <p:cNvSpPr>
              <a:spLocks/>
            </p:cNvSpPr>
            <p:nvPr/>
          </p:nvSpPr>
          <p:spPr bwMode="hidden">
            <a:xfrm>
              <a:off x="5030" y="3151"/>
              <a:ext cx="728" cy="240"/>
            </a:xfrm>
            <a:custGeom>
              <a:avLst/>
              <a:gdLst/>
              <a:ahLst/>
              <a:cxnLst>
                <a:cxn ang="0">
                  <a:pos x="729" y="240"/>
                </a:cxn>
                <a:cxn ang="0">
                  <a:pos x="0" y="0"/>
                </a:cxn>
                <a:cxn ang="0">
                  <a:pos x="0" y="6"/>
                </a:cxn>
                <a:cxn ang="0">
                  <a:pos x="729" y="240"/>
                </a:cxn>
                <a:cxn ang="0">
                  <a:pos x="729" y="240"/>
                </a:cxn>
              </a:cxnLst>
              <a:rect l="0" t="0" r="r" b="b"/>
              <a:pathLst>
                <a:path w="729" h="240">
                  <a:moveTo>
                    <a:pt x="729" y="240"/>
                  </a:moveTo>
                  <a:lnTo>
                    <a:pt x="0" y="0"/>
                  </a:lnTo>
                  <a:lnTo>
                    <a:pt x="0" y="6"/>
                  </a:lnTo>
                  <a:lnTo>
                    <a:pt x="729" y="240"/>
                  </a:lnTo>
                  <a:lnTo>
                    <a:pt x="729" y="240"/>
                  </a:lnTo>
                  <a:close/>
                </a:path>
              </a:pathLst>
            </a:custGeom>
            <a:solidFill>
              <a:schemeClr val="bg1"/>
            </a:solidFill>
            <a:ln w="9525">
              <a:noFill/>
              <a:round/>
              <a:headEnd/>
              <a:tailEnd/>
            </a:ln>
          </p:spPr>
          <p:txBody>
            <a:bodyPr/>
            <a:lstStyle/>
            <a:p>
              <a:pPr eaLnBrk="0" hangingPunct="0">
                <a:defRPr/>
              </a:pPr>
              <a:endParaRPr lang="en-US"/>
            </a:p>
          </p:txBody>
        </p:sp>
        <p:sp>
          <p:nvSpPr>
            <p:cNvPr id="4110" name="Freeform 14"/>
            <p:cNvSpPr>
              <a:spLocks/>
            </p:cNvSpPr>
            <p:nvPr/>
          </p:nvSpPr>
          <p:spPr bwMode="hidden">
            <a:xfrm>
              <a:off x="0" y="1486"/>
              <a:ext cx="5030" cy="1671"/>
            </a:xfrm>
            <a:custGeom>
              <a:avLst/>
              <a:gdLst/>
              <a:ahLst/>
              <a:cxnLst>
                <a:cxn ang="0">
                  <a:pos x="0" y="72"/>
                </a:cxn>
                <a:cxn ang="0">
                  <a:pos x="5035" y="1672"/>
                </a:cxn>
                <a:cxn ang="0">
                  <a:pos x="5035" y="1666"/>
                </a:cxn>
                <a:cxn ang="0">
                  <a:pos x="0" y="0"/>
                </a:cxn>
                <a:cxn ang="0">
                  <a:pos x="0" y="72"/>
                </a:cxn>
                <a:cxn ang="0">
                  <a:pos x="0" y="72"/>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4111" name="Freeform 15"/>
            <p:cNvSpPr>
              <a:spLocks/>
            </p:cNvSpPr>
            <p:nvPr/>
          </p:nvSpPr>
          <p:spPr bwMode="hidden">
            <a:xfrm>
              <a:off x="5030" y="3049"/>
              <a:ext cx="728" cy="318"/>
            </a:xfrm>
            <a:custGeom>
              <a:avLst/>
              <a:gdLst/>
              <a:ahLst/>
              <a:cxnLst>
                <a:cxn ang="0">
                  <a:pos x="729" y="318"/>
                </a:cxn>
                <a:cxn ang="0">
                  <a:pos x="729" y="312"/>
                </a:cxn>
                <a:cxn ang="0">
                  <a:pos x="0" y="0"/>
                </a:cxn>
                <a:cxn ang="0">
                  <a:pos x="0" y="54"/>
                </a:cxn>
                <a:cxn ang="0">
                  <a:pos x="729" y="318"/>
                </a:cxn>
                <a:cxn ang="0">
                  <a:pos x="729" y="318"/>
                </a:cxn>
              </a:cxnLst>
              <a:rect l="0" t="0" r="r" b="b"/>
              <a:pathLst>
                <a:path w="729" h="318">
                  <a:moveTo>
                    <a:pt x="729" y="318"/>
                  </a:moveTo>
                  <a:lnTo>
                    <a:pt x="729" y="312"/>
                  </a:lnTo>
                  <a:lnTo>
                    <a:pt x="0" y="0"/>
                  </a:lnTo>
                  <a:lnTo>
                    <a:pt x="0" y="54"/>
                  </a:lnTo>
                  <a:lnTo>
                    <a:pt x="729" y="318"/>
                  </a:lnTo>
                  <a:lnTo>
                    <a:pt x="729" y="318"/>
                  </a:lnTo>
                  <a:close/>
                </a:path>
              </a:pathLst>
            </a:custGeom>
            <a:gradFill rotWithShape="0">
              <a:gsLst>
                <a:gs pos="0">
                  <a:schemeClr val="bg2"/>
                </a:gs>
                <a:gs pos="100000">
                  <a:schemeClr val="bg1"/>
                </a:gs>
              </a:gsLst>
              <a:lin ang="0" scaled="1"/>
            </a:gradFill>
            <a:ln w="9525">
              <a:noFill/>
              <a:round/>
              <a:headEnd/>
              <a:tailEnd/>
            </a:ln>
          </p:spPr>
          <p:txBody>
            <a:bodyPr/>
            <a:lstStyle/>
            <a:p>
              <a:pPr eaLnBrk="0" hangingPunct="0">
                <a:defRPr/>
              </a:pPr>
              <a:endParaRPr lang="en-US"/>
            </a:p>
          </p:txBody>
        </p:sp>
        <p:sp>
          <p:nvSpPr>
            <p:cNvPr id="4112" name="Freeform 16"/>
            <p:cNvSpPr>
              <a:spLocks/>
            </p:cNvSpPr>
            <p:nvPr/>
          </p:nvSpPr>
          <p:spPr bwMode="hidden">
            <a:xfrm>
              <a:off x="0" y="916"/>
              <a:ext cx="5030" cy="2187"/>
            </a:xfrm>
            <a:custGeom>
              <a:avLst/>
              <a:gdLst/>
              <a:ahLst/>
              <a:cxnLst>
                <a:cxn ang="0">
                  <a:pos x="0" y="396"/>
                </a:cxn>
                <a:cxn ang="0">
                  <a:pos x="5035" y="2188"/>
                </a:cxn>
                <a:cxn ang="0">
                  <a:pos x="5035" y="2134"/>
                </a:cxn>
                <a:cxn ang="0">
                  <a:pos x="0" y="0"/>
                </a:cxn>
                <a:cxn ang="0">
                  <a:pos x="0" y="396"/>
                </a:cxn>
                <a:cxn ang="0">
                  <a:pos x="0" y="396"/>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w="9525">
              <a:noFill/>
              <a:round/>
              <a:headEnd/>
              <a:tailEnd/>
            </a:ln>
          </p:spPr>
          <p:txBody>
            <a:bodyPr/>
            <a:lstStyle/>
            <a:p>
              <a:pPr eaLnBrk="0" hangingPunct="0">
                <a:defRPr/>
              </a:pPr>
              <a:endParaRPr lang="en-US"/>
            </a:p>
          </p:txBody>
        </p:sp>
        <p:sp>
          <p:nvSpPr>
            <p:cNvPr id="4113" name="Freeform 17"/>
            <p:cNvSpPr>
              <a:spLocks/>
            </p:cNvSpPr>
            <p:nvPr/>
          </p:nvSpPr>
          <p:spPr bwMode="hidden">
            <a:xfrm>
              <a:off x="2294" y="0"/>
              <a:ext cx="3159" cy="2725"/>
            </a:xfrm>
            <a:custGeom>
              <a:avLst/>
              <a:gdLst/>
              <a:ahLst/>
              <a:cxnLst>
                <a:cxn ang="0">
                  <a:pos x="0" y="0"/>
                </a:cxn>
                <a:cxn ang="0">
                  <a:pos x="3145" y="2727"/>
                </a:cxn>
                <a:cxn ang="0">
                  <a:pos x="3163" y="2704"/>
                </a:cxn>
                <a:cxn ang="0">
                  <a:pos x="102" y="0"/>
                </a:cxn>
                <a:cxn ang="0">
                  <a:pos x="0" y="0"/>
                </a:cxn>
                <a:cxn ang="0">
                  <a:pos x="0" y="0"/>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4114" name="Freeform 18"/>
            <p:cNvSpPr>
              <a:spLocks/>
            </p:cNvSpPr>
            <p:nvPr/>
          </p:nvSpPr>
          <p:spPr bwMode="hidden">
            <a:xfrm>
              <a:off x="5435" y="2702"/>
              <a:ext cx="323" cy="299"/>
            </a:xfrm>
            <a:custGeom>
              <a:avLst/>
              <a:gdLst/>
              <a:ahLst/>
              <a:cxnLst>
                <a:cxn ang="0">
                  <a:pos x="323" y="299"/>
                </a:cxn>
                <a:cxn ang="0">
                  <a:pos x="323" y="263"/>
                </a:cxn>
                <a:cxn ang="0">
                  <a:pos x="18" y="0"/>
                </a:cxn>
                <a:cxn ang="0">
                  <a:pos x="0" y="23"/>
                </a:cxn>
                <a:cxn ang="0">
                  <a:pos x="323" y="299"/>
                </a:cxn>
                <a:cxn ang="0">
                  <a:pos x="323" y="299"/>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w="9525">
              <a:noFill/>
              <a:round/>
              <a:headEnd/>
              <a:tailEnd/>
            </a:ln>
          </p:spPr>
          <p:txBody>
            <a:bodyPr/>
            <a:lstStyle/>
            <a:p>
              <a:pPr eaLnBrk="0" hangingPunct="0">
                <a:defRPr/>
              </a:pPr>
              <a:endParaRPr lang="en-US"/>
            </a:p>
          </p:txBody>
        </p:sp>
        <p:sp>
          <p:nvSpPr>
            <p:cNvPr id="4115" name="Freeform 19"/>
            <p:cNvSpPr>
              <a:spLocks/>
            </p:cNvSpPr>
            <p:nvPr/>
          </p:nvSpPr>
          <p:spPr bwMode="hidden">
            <a:xfrm>
              <a:off x="5477" y="2588"/>
              <a:ext cx="281" cy="335"/>
            </a:xfrm>
            <a:custGeom>
              <a:avLst/>
              <a:gdLst/>
              <a:ahLst/>
              <a:cxnLst>
                <a:cxn ang="0">
                  <a:pos x="281" y="335"/>
                </a:cxn>
                <a:cxn ang="0">
                  <a:pos x="281" y="173"/>
                </a:cxn>
                <a:cxn ang="0">
                  <a:pos x="96" y="0"/>
                </a:cxn>
                <a:cxn ang="0">
                  <a:pos x="0" y="90"/>
                </a:cxn>
                <a:cxn ang="0">
                  <a:pos x="281" y="335"/>
                </a:cxn>
                <a:cxn ang="0">
                  <a:pos x="281" y="335"/>
                </a:cxn>
              </a:cxnLst>
              <a:rect l="0" t="0" r="r" b="b"/>
              <a:pathLst>
                <a:path w="281" h="335">
                  <a:moveTo>
                    <a:pt x="281" y="335"/>
                  </a:moveTo>
                  <a:lnTo>
                    <a:pt x="281" y="173"/>
                  </a:lnTo>
                  <a:lnTo>
                    <a:pt x="96" y="0"/>
                  </a:lnTo>
                  <a:lnTo>
                    <a:pt x="0" y="90"/>
                  </a:lnTo>
                  <a:lnTo>
                    <a:pt x="281" y="335"/>
                  </a:lnTo>
                  <a:lnTo>
                    <a:pt x="281" y="335"/>
                  </a:lnTo>
                  <a:close/>
                </a:path>
              </a:pathLst>
            </a:custGeom>
            <a:solidFill>
              <a:schemeClr val="bg1"/>
            </a:solidFill>
            <a:ln w="9525">
              <a:noFill/>
              <a:round/>
              <a:headEnd/>
              <a:tailEnd/>
            </a:ln>
          </p:spPr>
          <p:txBody>
            <a:bodyPr/>
            <a:lstStyle/>
            <a:p>
              <a:pPr eaLnBrk="0" hangingPunct="0">
                <a:defRPr/>
              </a:pPr>
              <a:endParaRPr lang="en-US"/>
            </a:p>
          </p:txBody>
        </p:sp>
        <p:sp>
          <p:nvSpPr>
            <p:cNvPr id="4116" name="Freeform 20"/>
            <p:cNvSpPr>
              <a:spLocks/>
            </p:cNvSpPr>
            <p:nvPr/>
          </p:nvSpPr>
          <p:spPr bwMode="hidden">
            <a:xfrm>
              <a:off x="2454" y="0"/>
              <a:ext cx="3119" cy="2678"/>
            </a:xfrm>
            <a:custGeom>
              <a:avLst/>
              <a:gdLst/>
              <a:ahLst/>
              <a:cxnLst>
                <a:cxn ang="0">
                  <a:pos x="0" y="0"/>
                </a:cxn>
                <a:cxn ang="0">
                  <a:pos x="3026" y="2680"/>
                </a:cxn>
                <a:cxn ang="0">
                  <a:pos x="3122" y="2590"/>
                </a:cxn>
                <a:cxn ang="0">
                  <a:pos x="383" y="0"/>
                </a:cxn>
                <a:cxn ang="0">
                  <a:pos x="0" y="0"/>
                </a:cxn>
                <a:cxn ang="0">
                  <a:pos x="0" y="0"/>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4117" name="Freeform 21"/>
            <p:cNvSpPr>
              <a:spLocks/>
            </p:cNvSpPr>
            <p:nvPr/>
          </p:nvSpPr>
          <p:spPr bwMode="hidden">
            <a:xfrm>
              <a:off x="5626" y="2534"/>
              <a:ext cx="132" cy="132"/>
            </a:xfrm>
            <a:custGeom>
              <a:avLst/>
              <a:gdLst/>
              <a:ahLst/>
              <a:cxnLst>
                <a:cxn ang="0">
                  <a:pos x="132" y="132"/>
                </a:cxn>
                <a:cxn ang="0">
                  <a:pos x="0" y="0"/>
                </a:cxn>
                <a:cxn ang="0">
                  <a:pos x="0" y="0"/>
                </a:cxn>
                <a:cxn ang="0">
                  <a:pos x="132" y="132"/>
                </a:cxn>
                <a:cxn ang="0">
                  <a:pos x="132" y="132"/>
                </a:cxn>
              </a:cxnLst>
              <a:rect l="0" t="0" r="r" b="b"/>
              <a:pathLst>
                <a:path w="132" h="132">
                  <a:moveTo>
                    <a:pt x="132" y="132"/>
                  </a:moveTo>
                  <a:lnTo>
                    <a:pt x="0" y="0"/>
                  </a:lnTo>
                  <a:lnTo>
                    <a:pt x="0" y="0"/>
                  </a:lnTo>
                  <a:lnTo>
                    <a:pt x="132" y="132"/>
                  </a:lnTo>
                  <a:lnTo>
                    <a:pt x="132" y="132"/>
                  </a:lnTo>
                  <a:close/>
                </a:path>
              </a:pathLst>
            </a:custGeom>
            <a:solidFill>
              <a:srgbClr val="FF9999"/>
            </a:solidFill>
            <a:ln w="9525">
              <a:noFill/>
              <a:round/>
              <a:headEnd/>
              <a:tailEnd/>
            </a:ln>
          </p:spPr>
          <p:txBody>
            <a:bodyPr/>
            <a:lstStyle/>
            <a:p>
              <a:pPr eaLnBrk="0" hangingPunct="0">
                <a:defRPr/>
              </a:pPr>
              <a:endParaRPr lang="en-US"/>
            </a:p>
          </p:txBody>
        </p:sp>
        <p:sp>
          <p:nvSpPr>
            <p:cNvPr id="4118" name="Freeform 22"/>
            <p:cNvSpPr>
              <a:spLocks/>
            </p:cNvSpPr>
            <p:nvPr/>
          </p:nvSpPr>
          <p:spPr bwMode="hidden">
            <a:xfrm>
              <a:off x="3112" y="0"/>
              <a:ext cx="2514" cy="2534"/>
            </a:xfrm>
            <a:custGeom>
              <a:avLst/>
              <a:gdLst/>
              <a:ahLst/>
              <a:cxnLst>
                <a:cxn ang="0">
                  <a:pos x="0" y="0"/>
                </a:cxn>
                <a:cxn ang="0">
                  <a:pos x="2517" y="2536"/>
                </a:cxn>
                <a:cxn ang="0">
                  <a:pos x="2517" y="2536"/>
                </a:cxn>
                <a:cxn ang="0">
                  <a:pos x="66" y="0"/>
                </a:cxn>
                <a:cxn ang="0">
                  <a:pos x="0" y="0"/>
                </a:cxn>
                <a:cxn ang="0">
                  <a:pos x="0" y="0"/>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4119" name="Freeform 23"/>
            <p:cNvSpPr>
              <a:spLocks/>
            </p:cNvSpPr>
            <p:nvPr/>
          </p:nvSpPr>
          <p:spPr bwMode="hidden">
            <a:xfrm>
              <a:off x="3488" y="0"/>
              <a:ext cx="2198" cy="2480"/>
            </a:xfrm>
            <a:custGeom>
              <a:avLst/>
              <a:gdLst/>
              <a:ahLst/>
              <a:cxnLst>
                <a:cxn ang="0">
                  <a:pos x="0" y="0"/>
                </a:cxn>
                <a:cxn ang="0">
                  <a:pos x="2188" y="2482"/>
                </a:cxn>
                <a:cxn ang="0">
                  <a:pos x="2200" y="2476"/>
                </a:cxn>
                <a:cxn ang="0">
                  <a:pos x="317" y="0"/>
                </a:cxn>
                <a:cxn ang="0">
                  <a:pos x="0" y="0"/>
                </a:cxn>
                <a:cxn ang="0">
                  <a:pos x="0" y="0"/>
                </a:cxn>
              </a:cxnLst>
              <a:rect l="0" t="0" r="r" b="b"/>
              <a:pathLst>
                <a:path w="2200" h="2482">
                  <a:moveTo>
                    <a:pt x="0" y="0"/>
                  </a:moveTo>
                  <a:lnTo>
                    <a:pt x="2188" y="2482"/>
                  </a:lnTo>
                  <a:lnTo>
                    <a:pt x="2200" y="2476"/>
                  </a:lnTo>
                  <a:lnTo>
                    <a:pt x="317" y="0"/>
                  </a:lnTo>
                  <a:lnTo>
                    <a:pt x="0" y="0"/>
                  </a:lnTo>
                  <a:lnTo>
                    <a:pt x="0" y="0"/>
                  </a:lnTo>
                  <a:close/>
                </a:path>
              </a:pathLst>
            </a:custGeom>
            <a:gradFill rotWithShape="0">
              <a:gsLst>
                <a:gs pos="0">
                  <a:schemeClr val="bg2">
                    <a:gamma/>
                    <a:shade val="78824"/>
                    <a:invGamma/>
                  </a:schemeClr>
                </a:gs>
                <a:gs pos="100000">
                  <a:schemeClr val="bg2"/>
                </a:gs>
              </a:gsLst>
              <a:lin ang="5400000" scaled="1"/>
            </a:gradFill>
            <a:ln w="9525" cap="flat" cmpd="sng">
              <a:noFill/>
              <a:prstDash val="solid"/>
              <a:round/>
              <a:headEnd type="none" w="med" len="med"/>
              <a:tailEnd type="none" w="med" len="med"/>
            </a:ln>
            <a:effectLst/>
          </p:spPr>
          <p:txBody>
            <a:bodyPr/>
            <a:lstStyle/>
            <a:p>
              <a:pPr eaLnBrk="0" hangingPunct="0">
                <a:defRPr/>
              </a:pPr>
              <a:endParaRPr lang="en-US"/>
            </a:p>
          </p:txBody>
        </p:sp>
        <p:sp>
          <p:nvSpPr>
            <p:cNvPr id="4120" name="Freeform 24"/>
            <p:cNvSpPr>
              <a:spLocks/>
            </p:cNvSpPr>
            <p:nvPr/>
          </p:nvSpPr>
          <p:spPr bwMode="hidden">
            <a:xfrm>
              <a:off x="5674" y="2474"/>
              <a:ext cx="84" cy="96"/>
            </a:xfrm>
            <a:custGeom>
              <a:avLst/>
              <a:gdLst/>
              <a:ahLst/>
              <a:cxnLst>
                <a:cxn ang="0">
                  <a:pos x="84" y="96"/>
                </a:cxn>
                <a:cxn ang="0">
                  <a:pos x="84" y="90"/>
                </a:cxn>
                <a:cxn ang="0">
                  <a:pos x="12" y="0"/>
                </a:cxn>
                <a:cxn ang="0">
                  <a:pos x="0" y="6"/>
                </a:cxn>
                <a:cxn ang="0">
                  <a:pos x="84" y="96"/>
                </a:cxn>
                <a:cxn ang="0">
                  <a:pos x="84" y="96"/>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w="9525">
              <a:noFill/>
              <a:round/>
              <a:headEnd/>
              <a:tailEnd/>
            </a:ln>
          </p:spPr>
          <p:txBody>
            <a:bodyPr/>
            <a:lstStyle/>
            <a:p>
              <a:pPr eaLnBrk="0" hangingPunct="0">
                <a:defRPr/>
              </a:pPr>
              <a:endParaRPr lang="en-US"/>
            </a:p>
          </p:txBody>
        </p:sp>
        <p:sp>
          <p:nvSpPr>
            <p:cNvPr id="4121" name="Freeform 25"/>
            <p:cNvSpPr>
              <a:spLocks/>
            </p:cNvSpPr>
            <p:nvPr/>
          </p:nvSpPr>
          <p:spPr bwMode="hidden">
            <a:xfrm>
              <a:off x="5603" y="850"/>
              <a:ext cx="155" cy="516"/>
            </a:xfrm>
            <a:custGeom>
              <a:avLst/>
              <a:gdLst/>
              <a:ahLst/>
              <a:cxnLst>
                <a:cxn ang="0">
                  <a:pos x="155" y="516"/>
                </a:cxn>
                <a:cxn ang="0">
                  <a:pos x="155" y="204"/>
                </a:cxn>
                <a:cxn ang="0">
                  <a:pos x="77" y="0"/>
                </a:cxn>
                <a:cxn ang="0">
                  <a:pos x="0" y="192"/>
                </a:cxn>
                <a:cxn ang="0">
                  <a:pos x="155" y="516"/>
                </a:cxn>
                <a:cxn ang="0">
                  <a:pos x="155" y="516"/>
                </a:cxn>
              </a:cxnLst>
              <a:rect l="0" t="0" r="r" b="b"/>
              <a:pathLst>
                <a:path w="155" h="516">
                  <a:moveTo>
                    <a:pt x="155" y="516"/>
                  </a:moveTo>
                  <a:lnTo>
                    <a:pt x="155" y="204"/>
                  </a:lnTo>
                  <a:lnTo>
                    <a:pt x="77" y="0"/>
                  </a:lnTo>
                  <a:lnTo>
                    <a:pt x="0" y="192"/>
                  </a:lnTo>
                  <a:lnTo>
                    <a:pt x="155" y="516"/>
                  </a:lnTo>
                  <a:lnTo>
                    <a:pt x="155" y="516"/>
                  </a:lnTo>
                  <a:close/>
                </a:path>
              </a:pathLst>
            </a:custGeom>
            <a:solidFill>
              <a:schemeClr val="bg2"/>
            </a:solidFill>
            <a:ln w="9525">
              <a:noFill/>
              <a:round/>
              <a:headEnd/>
              <a:tailEnd/>
            </a:ln>
          </p:spPr>
          <p:txBody>
            <a:bodyPr/>
            <a:lstStyle/>
            <a:p>
              <a:pPr eaLnBrk="0" hangingPunct="0">
                <a:defRPr/>
              </a:pPr>
              <a:endParaRPr lang="en-US"/>
            </a:p>
          </p:txBody>
        </p:sp>
        <p:sp>
          <p:nvSpPr>
            <p:cNvPr id="4122" name="Freeform 26"/>
            <p:cNvSpPr>
              <a:spLocks/>
            </p:cNvSpPr>
            <p:nvPr/>
          </p:nvSpPr>
          <p:spPr bwMode="hidden">
            <a:xfrm>
              <a:off x="5107" y="0"/>
              <a:ext cx="573" cy="1042"/>
            </a:xfrm>
            <a:custGeom>
              <a:avLst/>
              <a:gdLst/>
              <a:ahLst/>
              <a:cxnLst>
                <a:cxn ang="0">
                  <a:pos x="0" y="0"/>
                </a:cxn>
                <a:cxn ang="0">
                  <a:pos x="497" y="1043"/>
                </a:cxn>
                <a:cxn ang="0">
                  <a:pos x="574" y="851"/>
                </a:cxn>
                <a:cxn ang="0">
                  <a:pos x="251" y="0"/>
                </a:cxn>
                <a:cxn ang="0">
                  <a:pos x="0" y="0"/>
                </a:cxn>
                <a:cxn ang="0">
                  <a:pos x="0" y="0"/>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w="9525">
              <a:noFill/>
              <a:round/>
              <a:headEnd/>
              <a:tailEnd/>
            </a:ln>
          </p:spPr>
          <p:txBody>
            <a:bodyPr/>
            <a:lstStyle/>
            <a:p>
              <a:pPr eaLnBrk="0" hangingPunct="0">
                <a:defRPr/>
              </a:pPr>
              <a:endParaRPr lang="en-US"/>
            </a:p>
          </p:txBody>
        </p:sp>
        <p:sp>
          <p:nvSpPr>
            <p:cNvPr id="4123" name="Freeform 27"/>
            <p:cNvSpPr>
              <a:spLocks/>
            </p:cNvSpPr>
            <p:nvPr/>
          </p:nvSpPr>
          <p:spPr bwMode="hidden">
            <a:xfrm>
              <a:off x="5411" y="0"/>
              <a:ext cx="341" cy="796"/>
            </a:xfrm>
            <a:custGeom>
              <a:avLst/>
              <a:gdLst/>
              <a:ahLst/>
              <a:cxnLst>
                <a:cxn ang="0">
                  <a:pos x="144" y="0"/>
                </a:cxn>
                <a:cxn ang="0">
                  <a:pos x="0" y="0"/>
                </a:cxn>
                <a:cxn ang="0">
                  <a:pos x="287" y="797"/>
                </a:cxn>
                <a:cxn ang="0">
                  <a:pos x="341" y="653"/>
                </a:cxn>
                <a:cxn ang="0">
                  <a:pos x="144" y="0"/>
                </a:cxn>
                <a:cxn ang="0">
                  <a:pos x="144" y="0"/>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pPr eaLnBrk="0" hangingPunct="0">
                <a:defRPr/>
              </a:pPr>
              <a:endParaRPr lang="en-US"/>
            </a:p>
          </p:txBody>
        </p:sp>
        <p:sp>
          <p:nvSpPr>
            <p:cNvPr id="4124" name="Freeform 28"/>
            <p:cNvSpPr>
              <a:spLocks/>
            </p:cNvSpPr>
            <p:nvPr/>
          </p:nvSpPr>
          <p:spPr bwMode="hidden">
            <a:xfrm>
              <a:off x="5698" y="653"/>
              <a:ext cx="60" cy="311"/>
            </a:xfrm>
            <a:custGeom>
              <a:avLst/>
              <a:gdLst/>
              <a:ahLst/>
              <a:cxnLst>
                <a:cxn ang="0">
                  <a:pos x="0" y="144"/>
                </a:cxn>
                <a:cxn ang="0">
                  <a:pos x="60" y="312"/>
                </a:cxn>
                <a:cxn ang="0">
                  <a:pos x="60" y="6"/>
                </a:cxn>
                <a:cxn ang="0">
                  <a:pos x="54" y="0"/>
                </a:cxn>
                <a:cxn ang="0">
                  <a:pos x="0" y="144"/>
                </a:cxn>
                <a:cxn ang="0">
                  <a:pos x="0" y="144"/>
                </a:cxn>
              </a:cxnLst>
              <a:rect l="0" t="0" r="r" b="b"/>
              <a:pathLst>
                <a:path w="60" h="312">
                  <a:moveTo>
                    <a:pt x="0" y="144"/>
                  </a:moveTo>
                  <a:lnTo>
                    <a:pt x="60" y="312"/>
                  </a:lnTo>
                  <a:lnTo>
                    <a:pt x="60" y="6"/>
                  </a:lnTo>
                  <a:lnTo>
                    <a:pt x="54" y="0"/>
                  </a:lnTo>
                  <a:lnTo>
                    <a:pt x="0" y="144"/>
                  </a:lnTo>
                  <a:lnTo>
                    <a:pt x="0" y="144"/>
                  </a:lnTo>
                  <a:close/>
                </a:path>
              </a:pathLst>
            </a:custGeom>
            <a:solidFill>
              <a:schemeClr val="bg2"/>
            </a:solidFill>
            <a:ln w="9525">
              <a:noFill/>
              <a:round/>
              <a:headEnd/>
              <a:tailEnd/>
            </a:ln>
          </p:spPr>
          <p:txBody>
            <a:bodyPr/>
            <a:lstStyle/>
            <a:p>
              <a:pPr eaLnBrk="0" hangingPunct="0">
                <a:defRPr/>
              </a:pPr>
              <a:endParaRPr lang="en-US"/>
            </a:p>
          </p:txBody>
        </p:sp>
        <p:sp>
          <p:nvSpPr>
            <p:cNvPr id="4125" name="Freeform 29"/>
            <p:cNvSpPr>
              <a:spLocks/>
            </p:cNvSpPr>
            <p:nvPr/>
          </p:nvSpPr>
          <p:spPr bwMode="hidden">
            <a:xfrm>
              <a:off x="2" y="1601"/>
              <a:ext cx="5752" cy="1864"/>
            </a:xfrm>
            <a:custGeom>
              <a:avLst/>
              <a:gdLst/>
              <a:ahLst/>
              <a:cxnLst>
                <a:cxn ang="0">
                  <a:pos x="0" y="371"/>
                </a:cxn>
                <a:cxn ang="0">
                  <a:pos x="5740" y="1864"/>
                </a:cxn>
                <a:cxn ang="0">
                  <a:pos x="5740" y="1834"/>
                </a:cxn>
                <a:cxn ang="0">
                  <a:pos x="0" y="0"/>
                </a:cxn>
                <a:cxn ang="0">
                  <a:pos x="0" y="371"/>
                </a:cxn>
                <a:cxn ang="0">
                  <a:pos x="0" y="37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4126" name="Freeform 30"/>
            <p:cNvSpPr>
              <a:spLocks/>
            </p:cNvSpPr>
            <p:nvPr/>
          </p:nvSpPr>
          <p:spPr bwMode="hidden">
            <a:xfrm>
              <a:off x="5754" y="3483"/>
              <a:ext cx="6" cy="6"/>
            </a:xfrm>
            <a:custGeom>
              <a:avLst/>
              <a:gdLst/>
              <a:ahLst/>
              <a:cxnLst>
                <a:cxn ang="0">
                  <a:pos x="6" y="6"/>
                </a:cxn>
                <a:cxn ang="0">
                  <a:pos x="0" y="0"/>
                </a:cxn>
                <a:cxn ang="0">
                  <a:pos x="0" y="6"/>
                </a:cxn>
                <a:cxn ang="0">
                  <a:pos x="6" y="6"/>
                </a:cxn>
                <a:cxn ang="0">
                  <a:pos x="6" y="6"/>
                </a:cxn>
              </a:cxnLst>
              <a:rect l="0" t="0" r="r" b="b"/>
              <a:pathLst>
                <a:path w="6" h="6">
                  <a:moveTo>
                    <a:pt x="6" y="6"/>
                  </a:moveTo>
                  <a:lnTo>
                    <a:pt x="0" y="0"/>
                  </a:lnTo>
                  <a:lnTo>
                    <a:pt x="0" y="6"/>
                  </a:lnTo>
                  <a:lnTo>
                    <a:pt x="6" y="6"/>
                  </a:lnTo>
                  <a:lnTo>
                    <a:pt x="6" y="6"/>
                  </a:lnTo>
                  <a:close/>
                </a:path>
              </a:pathLst>
            </a:custGeom>
            <a:solidFill>
              <a:srgbClr val="18FF00"/>
            </a:solidFill>
            <a:ln w="9525">
              <a:noFill/>
              <a:round/>
              <a:headEnd/>
              <a:tailEnd/>
            </a:ln>
          </p:spPr>
          <p:txBody>
            <a:bodyPr/>
            <a:lstStyle/>
            <a:p>
              <a:pPr eaLnBrk="0" hangingPunct="0">
                <a:defRPr/>
              </a:pPr>
              <a:endParaRPr lang="en-US"/>
            </a:p>
          </p:txBody>
        </p:sp>
        <p:sp>
          <p:nvSpPr>
            <p:cNvPr id="4127" name="Freeform 31"/>
            <p:cNvSpPr>
              <a:spLocks/>
            </p:cNvSpPr>
            <p:nvPr/>
          </p:nvSpPr>
          <p:spPr bwMode="hidden">
            <a:xfrm>
              <a:off x="2" y="2152"/>
              <a:ext cx="5752" cy="1337"/>
            </a:xfrm>
            <a:custGeom>
              <a:avLst/>
              <a:gdLst/>
              <a:ahLst/>
              <a:cxnLst>
                <a:cxn ang="0">
                  <a:pos x="0" y="366"/>
                </a:cxn>
                <a:cxn ang="0">
                  <a:pos x="5740" y="1337"/>
                </a:cxn>
                <a:cxn ang="0">
                  <a:pos x="5740" y="1331"/>
                </a:cxn>
                <a:cxn ang="0">
                  <a:pos x="0" y="0"/>
                </a:cxn>
                <a:cxn ang="0">
                  <a:pos x="0" y="366"/>
                </a:cxn>
                <a:cxn ang="0">
                  <a:pos x="0" y="366"/>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4128" name="Freeform 32"/>
            <p:cNvSpPr>
              <a:spLocks/>
            </p:cNvSpPr>
            <p:nvPr/>
          </p:nvSpPr>
          <p:spPr bwMode="hidden">
            <a:xfrm>
              <a:off x="2" y="3177"/>
              <a:ext cx="5752" cy="414"/>
            </a:xfrm>
            <a:custGeom>
              <a:avLst/>
              <a:gdLst/>
              <a:ahLst/>
              <a:cxnLst>
                <a:cxn ang="0">
                  <a:pos x="0" y="48"/>
                </a:cxn>
                <a:cxn ang="0">
                  <a:pos x="5740" y="414"/>
                </a:cxn>
                <a:cxn ang="0">
                  <a:pos x="5740" y="402"/>
                </a:cxn>
                <a:cxn ang="0">
                  <a:pos x="0" y="0"/>
                </a:cxn>
                <a:cxn ang="0">
                  <a:pos x="0" y="48"/>
                </a:cxn>
                <a:cxn ang="0">
                  <a:pos x="0" y="48"/>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w="9525">
              <a:noFill/>
              <a:round/>
              <a:headEnd/>
              <a:tailEnd/>
            </a:ln>
          </p:spPr>
          <p:txBody>
            <a:bodyPr/>
            <a:lstStyle/>
            <a:p>
              <a:pPr eaLnBrk="0" hangingPunct="0">
                <a:defRPr/>
              </a:pPr>
              <a:endParaRPr lang="en-US"/>
            </a:p>
          </p:txBody>
        </p:sp>
        <p:sp>
          <p:nvSpPr>
            <p:cNvPr id="4129" name="Freeform 33"/>
            <p:cNvSpPr>
              <a:spLocks/>
            </p:cNvSpPr>
            <p:nvPr/>
          </p:nvSpPr>
          <p:spPr bwMode="hidden">
            <a:xfrm>
              <a:off x="1297" y="0"/>
              <a:ext cx="4457" cy="3177"/>
            </a:xfrm>
            <a:custGeom>
              <a:avLst/>
              <a:gdLst/>
              <a:ahLst/>
              <a:cxnLst>
                <a:cxn ang="0">
                  <a:pos x="0" y="0"/>
                </a:cxn>
                <a:cxn ang="0">
                  <a:pos x="4448" y="3177"/>
                </a:cxn>
                <a:cxn ang="0">
                  <a:pos x="4448" y="3153"/>
                </a:cxn>
                <a:cxn ang="0">
                  <a:pos x="125" y="0"/>
                </a:cxn>
                <a:cxn ang="0">
                  <a:pos x="0" y="0"/>
                </a:cxn>
                <a:cxn ang="0">
                  <a:pos x="0" y="0"/>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4130" name="Freeform 34"/>
            <p:cNvSpPr>
              <a:spLocks/>
            </p:cNvSpPr>
            <p:nvPr/>
          </p:nvSpPr>
          <p:spPr bwMode="hidden">
            <a:xfrm>
              <a:off x="3321" y="0"/>
              <a:ext cx="2433" cy="2614"/>
            </a:xfrm>
            <a:custGeom>
              <a:avLst/>
              <a:gdLst/>
              <a:ahLst/>
              <a:cxnLst>
                <a:cxn ang="0">
                  <a:pos x="0" y="0"/>
                </a:cxn>
                <a:cxn ang="0">
                  <a:pos x="2428" y="2614"/>
                </a:cxn>
                <a:cxn ang="0">
                  <a:pos x="2428" y="2608"/>
                </a:cxn>
                <a:cxn ang="0">
                  <a:pos x="66" y="0"/>
                </a:cxn>
                <a:cxn ang="0">
                  <a:pos x="0" y="0"/>
                </a:cxn>
                <a:cxn ang="0">
                  <a:pos x="0" y="0"/>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4131" name="Freeform 35"/>
            <p:cNvSpPr>
              <a:spLocks/>
            </p:cNvSpPr>
            <p:nvPr/>
          </p:nvSpPr>
          <p:spPr bwMode="hidden">
            <a:xfrm>
              <a:off x="3950" y="0"/>
              <a:ext cx="1804" cy="2464"/>
            </a:xfrm>
            <a:custGeom>
              <a:avLst/>
              <a:gdLst/>
              <a:ahLst/>
              <a:cxnLst>
                <a:cxn ang="0">
                  <a:pos x="485" y="0"/>
                </a:cxn>
                <a:cxn ang="0">
                  <a:pos x="0" y="0"/>
                </a:cxn>
                <a:cxn ang="0">
                  <a:pos x="1800" y="2464"/>
                </a:cxn>
                <a:cxn ang="0">
                  <a:pos x="1800" y="2248"/>
                </a:cxn>
                <a:cxn ang="0">
                  <a:pos x="1794" y="2248"/>
                </a:cxn>
                <a:cxn ang="0">
                  <a:pos x="485" y="0"/>
                </a:cxn>
                <a:cxn ang="0">
                  <a:pos x="485" y="0"/>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pPr eaLnBrk="0" hangingPunct="0">
                <a:defRPr/>
              </a:pPr>
              <a:endParaRPr lang="en-US"/>
            </a:p>
          </p:txBody>
        </p:sp>
        <p:sp>
          <p:nvSpPr>
            <p:cNvPr id="4132" name="Freeform 36"/>
            <p:cNvSpPr>
              <a:spLocks/>
            </p:cNvSpPr>
            <p:nvPr/>
          </p:nvSpPr>
          <p:spPr bwMode="hidden">
            <a:xfrm>
              <a:off x="4519" y="0"/>
              <a:ext cx="1235" cy="2074"/>
            </a:xfrm>
            <a:custGeom>
              <a:avLst/>
              <a:gdLst/>
              <a:ahLst/>
              <a:cxnLst>
                <a:cxn ang="0">
                  <a:pos x="0" y="0"/>
                </a:cxn>
                <a:cxn ang="0">
                  <a:pos x="1232" y="2074"/>
                </a:cxn>
                <a:cxn ang="0">
                  <a:pos x="1232" y="2038"/>
                </a:cxn>
                <a:cxn ang="0">
                  <a:pos x="42" y="0"/>
                </a:cxn>
                <a:cxn ang="0">
                  <a:pos x="0" y="0"/>
                </a:cxn>
                <a:cxn ang="0">
                  <a:pos x="0" y="0"/>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4133" name="Freeform 37"/>
            <p:cNvSpPr>
              <a:spLocks/>
            </p:cNvSpPr>
            <p:nvPr/>
          </p:nvSpPr>
          <p:spPr bwMode="hidden">
            <a:xfrm>
              <a:off x="4694" y="0"/>
              <a:ext cx="1060" cy="1936"/>
            </a:xfrm>
            <a:custGeom>
              <a:avLst/>
              <a:gdLst/>
              <a:ahLst/>
              <a:cxnLst>
                <a:cxn ang="0">
                  <a:pos x="0" y="0"/>
                </a:cxn>
                <a:cxn ang="0">
                  <a:pos x="1058" y="1936"/>
                </a:cxn>
                <a:cxn ang="0">
                  <a:pos x="1058" y="1930"/>
                </a:cxn>
                <a:cxn ang="0">
                  <a:pos x="54" y="0"/>
                </a:cxn>
                <a:cxn ang="0">
                  <a:pos x="0" y="0"/>
                </a:cxn>
                <a:cxn ang="0">
                  <a:pos x="0" y="0"/>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4134" name="Freeform 38"/>
            <p:cNvSpPr>
              <a:spLocks/>
            </p:cNvSpPr>
            <p:nvPr/>
          </p:nvSpPr>
          <p:spPr bwMode="hidden">
            <a:xfrm>
              <a:off x="4981" y="0"/>
              <a:ext cx="773" cy="1487"/>
            </a:xfrm>
            <a:custGeom>
              <a:avLst/>
              <a:gdLst/>
              <a:ahLst/>
              <a:cxnLst>
                <a:cxn ang="0">
                  <a:pos x="771" y="1433"/>
                </a:cxn>
                <a:cxn ang="0">
                  <a:pos x="42" y="0"/>
                </a:cxn>
                <a:cxn ang="0">
                  <a:pos x="0" y="0"/>
                </a:cxn>
                <a:cxn ang="0">
                  <a:pos x="771" y="1487"/>
                </a:cxn>
                <a:cxn ang="0">
                  <a:pos x="771" y="1433"/>
                </a:cxn>
                <a:cxn ang="0">
                  <a:pos x="771" y="1433"/>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w="9525">
              <a:noFill/>
              <a:round/>
              <a:headEnd/>
              <a:tailEnd/>
            </a:ln>
          </p:spPr>
          <p:txBody>
            <a:bodyPr/>
            <a:lstStyle/>
            <a:p>
              <a:pPr eaLnBrk="0" hangingPunct="0">
                <a:defRPr/>
              </a:pPr>
              <a:endParaRPr lang="en-US"/>
            </a:p>
          </p:txBody>
        </p:sp>
        <p:grpSp>
          <p:nvGrpSpPr>
            <p:cNvPr id="1068" name="Group 39"/>
            <p:cNvGrpSpPr>
              <a:grpSpLocks/>
            </p:cNvGrpSpPr>
            <p:nvPr userDrawn="1"/>
          </p:nvGrpSpPr>
          <p:grpSpPr bwMode="auto">
            <a:xfrm>
              <a:off x="0" y="1632"/>
              <a:ext cx="5758" cy="1858"/>
              <a:chOff x="0" y="1632"/>
              <a:chExt cx="5758" cy="1858"/>
            </a:xfrm>
          </p:grpSpPr>
          <p:sp>
            <p:nvSpPr>
              <p:cNvPr id="4136" name="Freeform 40"/>
              <p:cNvSpPr>
                <a:spLocks/>
              </p:cNvSpPr>
              <p:nvPr/>
            </p:nvSpPr>
            <p:spPr bwMode="hidden">
              <a:xfrm>
                <a:off x="0" y="1632"/>
                <a:ext cx="3670" cy="1313"/>
              </a:xfrm>
              <a:custGeom>
                <a:avLst/>
                <a:gdLst/>
                <a:ahLst/>
                <a:cxnLst>
                  <a:cxn ang="0">
                    <a:pos x="0" y="0"/>
                  </a:cxn>
                  <a:cxn ang="0">
                    <a:pos x="0" y="366"/>
                  </a:cxn>
                  <a:cxn ang="0">
                    <a:pos x="3635" y="1313"/>
                  </a:cxn>
                  <a:cxn ang="0">
                    <a:pos x="3647" y="1235"/>
                  </a:cxn>
                  <a:cxn ang="0">
                    <a:pos x="3659" y="1163"/>
                  </a:cxn>
                  <a:cxn ang="0">
                    <a:pos x="0" y="0"/>
                  </a:cxn>
                  <a:cxn ang="0">
                    <a:pos x="0" y="0"/>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w="9525">
                <a:noFill/>
                <a:round/>
                <a:headEnd/>
                <a:tailEnd/>
              </a:ln>
            </p:spPr>
            <p:txBody>
              <a:bodyPr/>
              <a:lstStyle/>
              <a:p>
                <a:pPr eaLnBrk="0" hangingPunct="0">
                  <a:defRPr/>
                </a:pPr>
                <a:endParaRPr lang="en-US"/>
              </a:p>
            </p:txBody>
          </p:sp>
          <p:sp>
            <p:nvSpPr>
              <p:cNvPr id="4137" name="Freeform 41"/>
              <p:cNvSpPr>
                <a:spLocks/>
              </p:cNvSpPr>
              <p:nvPr/>
            </p:nvSpPr>
            <p:spPr bwMode="hidden">
              <a:xfrm>
                <a:off x="3646" y="2795"/>
                <a:ext cx="2112" cy="695"/>
              </a:xfrm>
              <a:custGeom>
                <a:avLst/>
                <a:gdLst/>
                <a:ahLst/>
                <a:cxnLst>
                  <a:cxn ang="0">
                    <a:pos x="2105" y="665"/>
                  </a:cxn>
                  <a:cxn ang="0">
                    <a:pos x="24" y="0"/>
                  </a:cxn>
                  <a:cxn ang="0">
                    <a:pos x="12" y="72"/>
                  </a:cxn>
                  <a:cxn ang="0">
                    <a:pos x="0" y="150"/>
                  </a:cxn>
                  <a:cxn ang="0">
                    <a:pos x="2105" y="695"/>
                  </a:cxn>
                  <a:cxn ang="0">
                    <a:pos x="2105" y="665"/>
                  </a:cxn>
                  <a:cxn ang="0">
                    <a:pos x="2105" y="665"/>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w="9525">
                <a:noFill/>
                <a:round/>
                <a:headEnd/>
                <a:tailEnd/>
              </a:ln>
            </p:spPr>
            <p:txBody>
              <a:bodyPr/>
              <a:lstStyle/>
              <a:p>
                <a:pPr eaLnBrk="0" hangingPunct="0">
                  <a:defRPr/>
                </a:pPr>
                <a:endParaRPr lang="en-US"/>
              </a:p>
            </p:txBody>
          </p:sp>
        </p:grpSp>
      </p:grpSp>
      <p:sp>
        <p:nvSpPr>
          <p:cNvPr id="4138" name="Rectangle 42"/>
          <p:cNvSpPr>
            <a:spLocks noGrp="1" noChangeArrowheads="1"/>
          </p:cNvSpPr>
          <p:nvPr>
            <p:ph type="title"/>
          </p:nvPr>
        </p:nvSpPr>
        <p:spPr bwMode="auto">
          <a:xfrm>
            <a:off x="457200" y="277813"/>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4139" name="Rectangle 43"/>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40" name="Rectangle 44"/>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effectLst>
                  <a:outerShdw blurRad="38100" dist="38100" dir="2700000" algn="tl">
                    <a:srgbClr val="000000"/>
                  </a:outerShdw>
                </a:effectLst>
              </a:defRPr>
            </a:lvl1pPr>
          </a:lstStyle>
          <a:p>
            <a:pPr>
              <a:defRPr/>
            </a:pPr>
            <a:fld id="{551EEF1C-058F-46EE-95DB-635827170F16}" type="datetime1">
              <a:rPr lang="en-US" smtClean="0"/>
              <a:t>12/5/2018</a:t>
            </a:fld>
            <a:endParaRPr lang="en-US"/>
          </a:p>
        </p:txBody>
      </p:sp>
      <p:sp>
        <p:nvSpPr>
          <p:cNvPr id="4141" name="Rectangle 45"/>
          <p:cNvSpPr>
            <a:spLocks noGrp="1" noChangeArrowheads="1"/>
          </p:cNvSpPr>
          <p:nvPr>
            <p:ph type="ftr" sz="quarter" idx="3"/>
          </p:nvPr>
        </p:nvSpPr>
        <p:spPr bwMode="auto">
          <a:xfrm>
            <a:off x="2124075" y="6248400"/>
            <a:ext cx="5040313"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effectLst>
                  <a:outerShdw blurRad="38100" dist="38100" dir="2700000" algn="tl">
                    <a:srgbClr val="000000"/>
                  </a:outerShdw>
                </a:effectLst>
              </a:defRPr>
            </a:lvl1pPr>
          </a:lstStyle>
          <a:p>
            <a:pPr>
              <a:defRPr/>
            </a:pPr>
            <a:r>
              <a:rPr lang="en-US"/>
              <a:t>EC : en cours - T : terminé - R : pas démarré</a:t>
            </a:r>
          </a:p>
        </p:txBody>
      </p:sp>
      <p:sp>
        <p:nvSpPr>
          <p:cNvPr id="4142" name="Rectangle 46"/>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effectLst>
                  <a:outerShdw blurRad="38100" dist="38100" dir="2700000" algn="tl">
                    <a:srgbClr val="000000"/>
                  </a:outerShdw>
                </a:effectLst>
              </a:defRPr>
            </a:lvl1pPr>
          </a:lstStyle>
          <a:p>
            <a:pPr>
              <a:defRPr/>
            </a:pPr>
            <a:fld id="{E1EF8173-EA16-40FC-B882-AD244CBFE8C4}"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eaLnBrk="0" fontAlgn="base" hangingPunct="0">
        <a:spcBef>
          <a:spcPct val="20000"/>
        </a:spcBef>
        <a:spcAft>
          <a:spcPct val="0"/>
        </a:spcAft>
        <a:buClr>
          <a:schemeClr val="hlink"/>
        </a:buClr>
        <a:buSzPct val="90000"/>
        <a:buFont typeface="Wingdings" pitchFamily="2" charset="2"/>
        <a:buBlip>
          <a:blip r:embed="rId13"/>
        </a:buBlip>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accent2"/>
        </a:buClr>
        <a:buSzPct val="90000"/>
        <a:buFont typeface="Wingdings" pitchFamily="2" charset="2"/>
        <a:buBlip>
          <a:blip r:embed="rId14"/>
        </a:buBlip>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folHlink"/>
        </a:buClr>
        <a:buSzPct val="90000"/>
        <a:buFont typeface="Wingdings" pitchFamily="2" charset="2"/>
        <a:buBlip>
          <a:blip r:embed="rId15"/>
        </a:buBlip>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folHlink"/>
        </a:buClr>
        <a:buSzPct val="90000"/>
        <a:buFont typeface="Wingdings" pitchFamily="2" charset="2"/>
        <a:buBlip>
          <a:blip r:embed="rId15"/>
        </a:buBlip>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folHlink"/>
        </a:buClr>
        <a:buSzPct val="90000"/>
        <a:buFont typeface="Wingdings" pitchFamily="2" charset="2"/>
        <a:buBlip>
          <a:blip r:embed="rId15"/>
        </a:buBlip>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folHlink"/>
        </a:buClr>
        <a:buSzPct val="90000"/>
        <a:buFont typeface="Wingdings" pitchFamily="2" charset="2"/>
        <a:buBlip>
          <a:blip r:embed="rId15"/>
        </a:buBlip>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folHlink"/>
        </a:buClr>
        <a:buSzPct val="90000"/>
        <a:buFont typeface="Wingdings" pitchFamily="2" charset="2"/>
        <a:buBlip>
          <a:blip r:embed="rId15"/>
        </a:buBlip>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hyperlink" Target="http://units.mil.intra/sites/ACOSWB/SIPPT_IDPBW_Risk_Management/pagesHtml/2016-12-31_PGP/pgpFr.htm" TargetMode="Externa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62" name="Rectangle 2"/>
          <p:cNvSpPr>
            <a:spLocks noGrp="1" noChangeArrowheads="1"/>
          </p:cNvSpPr>
          <p:nvPr>
            <p:ph type="ctrTitle"/>
          </p:nvPr>
        </p:nvSpPr>
        <p:spPr>
          <a:xfrm>
            <a:off x="457200" y="2176463"/>
            <a:ext cx="8229600" cy="1828800"/>
          </a:xfrm>
        </p:spPr>
        <p:txBody>
          <a:bodyPr/>
          <a:lstStyle/>
          <a:p>
            <a:pPr eaLnBrk="1" hangingPunct="1">
              <a:defRPr/>
            </a:pPr>
            <a:r>
              <a:rPr lang="fr-BE" sz="4400" u="sng" dirty="0" smtClean="0">
                <a:solidFill>
                  <a:srgbClr val="000018"/>
                </a:solidFill>
                <a:latin typeface="Comic Sans MS" pitchFamily="66" charset="0"/>
              </a:rPr>
              <a:t>Plan Local de Prévention </a:t>
            </a:r>
            <a:r>
              <a:rPr lang="fr-BE" sz="4000" u="sng" dirty="0" smtClean="0">
                <a:solidFill>
                  <a:srgbClr val="000018"/>
                </a:solidFill>
                <a:latin typeface="Comic Sans MS" pitchFamily="66" charset="0"/>
              </a:rPr>
              <a:t/>
            </a:r>
            <a:br>
              <a:rPr lang="fr-BE" sz="4000" u="sng" dirty="0" smtClean="0">
                <a:solidFill>
                  <a:srgbClr val="000018"/>
                </a:solidFill>
                <a:latin typeface="Comic Sans MS" pitchFamily="66" charset="0"/>
              </a:rPr>
            </a:br>
            <a:r>
              <a:rPr lang="fr-BE" sz="4000" u="sng" dirty="0" smtClean="0">
                <a:solidFill>
                  <a:srgbClr val="000018"/>
                </a:solidFill>
                <a:latin typeface="Comic Sans MS" pitchFamily="66" charset="0"/>
              </a:rPr>
              <a:t>2018</a:t>
            </a:r>
            <a:br>
              <a:rPr lang="fr-BE" sz="4000" u="sng" dirty="0" smtClean="0">
                <a:solidFill>
                  <a:srgbClr val="000018"/>
                </a:solidFill>
                <a:latin typeface="Comic Sans MS" pitchFamily="66" charset="0"/>
              </a:rPr>
            </a:br>
            <a:r>
              <a:rPr lang="fr-BE" sz="4000" u="sng" dirty="0" smtClean="0">
                <a:solidFill>
                  <a:srgbClr val="000018"/>
                </a:solidFill>
                <a:latin typeface="Comic Sans MS" pitchFamily="66" charset="0"/>
              </a:rPr>
              <a:t/>
            </a:r>
            <a:br>
              <a:rPr lang="fr-BE" sz="4000" u="sng" dirty="0" smtClean="0">
                <a:solidFill>
                  <a:srgbClr val="000018"/>
                </a:solidFill>
                <a:latin typeface="Comic Sans MS" pitchFamily="66" charset="0"/>
              </a:rPr>
            </a:br>
            <a:r>
              <a:rPr lang="fr-BE" sz="4000" dirty="0" smtClean="0">
                <a:solidFill>
                  <a:srgbClr val="000018"/>
                </a:solidFill>
                <a:latin typeface="Comic Sans MS" pitchFamily="66" charset="0"/>
              </a:rPr>
              <a:t>80 UAV </a:t>
            </a:r>
            <a:r>
              <a:rPr lang="fr-BE" sz="4000" dirty="0" err="1" smtClean="0">
                <a:solidFill>
                  <a:srgbClr val="000018"/>
                </a:solidFill>
                <a:latin typeface="Comic Sans MS" pitchFamily="66" charset="0"/>
              </a:rPr>
              <a:t>Sqn</a:t>
            </a:r>
            <a:endParaRPr lang="en-US" sz="4000" dirty="0" smtClean="0">
              <a:solidFill>
                <a:srgbClr val="000018"/>
              </a:solidFill>
              <a:latin typeface="Comic Sans MS" pitchFamily="66"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Footer Placeholder 2"/>
          <p:cNvSpPr txBox="1">
            <a:spLocks noGrp="1"/>
          </p:cNvSpPr>
          <p:nvPr/>
        </p:nvSpPr>
        <p:spPr bwMode="auto">
          <a:xfrm>
            <a:off x="2130425" y="6248400"/>
            <a:ext cx="5040313" cy="457200"/>
          </a:xfrm>
          <a:prstGeom prst="rect">
            <a:avLst/>
          </a:prstGeom>
          <a:noFill/>
          <a:ln w="9525">
            <a:noFill/>
            <a:miter lim="800000"/>
            <a:headEnd/>
            <a:tailEnd/>
          </a:ln>
        </p:spPr>
        <p:txBody>
          <a:bodyPr anchor="b"/>
          <a:lstStyle/>
          <a:p>
            <a:pPr algn="ctr"/>
            <a:r>
              <a:rPr lang="en-US" sz="1200">
                <a:solidFill>
                  <a:srgbClr val="000018"/>
                </a:solidFill>
              </a:rPr>
              <a:t>EC : en cours - T : terminé - R : pas démarré</a:t>
            </a:r>
          </a:p>
        </p:txBody>
      </p:sp>
      <p:graphicFrame>
        <p:nvGraphicFramePr>
          <p:cNvPr id="26658" name="Group 34"/>
          <p:cNvGraphicFramePr>
            <a:graphicFrameLocks noGrp="1"/>
          </p:cNvGraphicFramePr>
          <p:nvPr>
            <p:extLst>
              <p:ext uri="{D42A27DB-BD31-4B8C-83A1-F6EECF244321}">
                <p14:modId xmlns:p14="http://schemas.microsoft.com/office/powerpoint/2010/main" val="2907902590"/>
              </p:ext>
            </p:extLst>
          </p:nvPr>
        </p:nvGraphicFramePr>
        <p:xfrm>
          <a:off x="179388" y="465476"/>
          <a:ext cx="8748712" cy="4342299"/>
        </p:xfrm>
        <a:graphic>
          <a:graphicData uri="http://schemas.openxmlformats.org/drawingml/2006/table">
            <a:tbl>
              <a:tblPr/>
              <a:tblGrid>
                <a:gridCol w="2160587">
                  <a:extLst>
                    <a:ext uri="{9D8B030D-6E8A-4147-A177-3AD203B41FA5}">
                      <a16:colId xmlns:a16="http://schemas.microsoft.com/office/drawing/2014/main" val="20000"/>
                    </a:ext>
                  </a:extLst>
                </a:gridCol>
                <a:gridCol w="1152525">
                  <a:extLst>
                    <a:ext uri="{9D8B030D-6E8A-4147-A177-3AD203B41FA5}">
                      <a16:colId xmlns:a16="http://schemas.microsoft.com/office/drawing/2014/main" val="20001"/>
                    </a:ext>
                  </a:extLst>
                </a:gridCol>
                <a:gridCol w="1584325">
                  <a:extLst>
                    <a:ext uri="{9D8B030D-6E8A-4147-A177-3AD203B41FA5}">
                      <a16:colId xmlns:a16="http://schemas.microsoft.com/office/drawing/2014/main" val="20002"/>
                    </a:ext>
                  </a:extLst>
                </a:gridCol>
                <a:gridCol w="1943447">
                  <a:extLst>
                    <a:ext uri="{9D8B030D-6E8A-4147-A177-3AD203B41FA5}">
                      <a16:colId xmlns:a16="http://schemas.microsoft.com/office/drawing/2014/main" val="20003"/>
                    </a:ext>
                  </a:extLst>
                </a:gridCol>
                <a:gridCol w="1279178">
                  <a:extLst>
                    <a:ext uri="{9D8B030D-6E8A-4147-A177-3AD203B41FA5}">
                      <a16:colId xmlns:a16="http://schemas.microsoft.com/office/drawing/2014/main" val="20004"/>
                    </a:ext>
                  </a:extLst>
                </a:gridCol>
                <a:gridCol w="628650">
                  <a:extLst>
                    <a:ext uri="{9D8B030D-6E8A-4147-A177-3AD203B41FA5}">
                      <a16:colId xmlns:a16="http://schemas.microsoft.com/office/drawing/2014/main" val="20005"/>
                    </a:ext>
                  </a:extLst>
                </a:gridCol>
              </a:tblGrid>
              <a:tr h="608013">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18"/>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Objectif</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Activités</a:t>
                      </a:r>
                      <a:r>
                        <a:rPr kumimoji="0" lang="en-US" sz="1200" b="1" i="0" u="none" strike="noStrike" cap="none" normalizeH="0" baseline="0" dirty="0" smtClean="0">
                          <a:ln>
                            <a:noFill/>
                          </a:ln>
                          <a:solidFill>
                            <a:srgbClr val="000018"/>
                          </a:solidFill>
                          <a:effectLst/>
                          <a:latin typeface="Comic Sans MS" pitchFamily="66" charset="0"/>
                          <a:cs typeface="Arial" charset="0"/>
                        </a:rPr>
                        <a:t> / Missions</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Responsable</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18"/>
                          </a:solidFill>
                          <a:effectLst/>
                          <a:latin typeface="Comic Sans MS" pitchFamily="66" charset="0"/>
                          <a:cs typeface="Arial" charset="0"/>
                        </a:rPr>
                        <a:t>Status</a:t>
                      </a:r>
                      <a:r>
                        <a:rPr kumimoji="0" lang="en-US" sz="1200" b="1" i="0" u="none" strike="noStrike" cap="none" normalizeH="0" baseline="0" smtClean="0">
                          <a:ln>
                            <a:noFill/>
                          </a:ln>
                          <a:solidFill>
                            <a:srgbClr val="000018"/>
                          </a:solidFill>
                          <a:effectLst/>
                          <a:latin typeface="Comic Sans MS" pitchFamily="66" charset="0"/>
                          <a:cs typeface="Arial" charset="0"/>
                        </a:rPr>
                        <a:t> </a:t>
                      </a:r>
                      <a:endParaRPr kumimoji="0" lang="en-US" sz="1200" b="0" i="0" u="none" strike="noStrike" cap="none" normalizeH="0" baseline="0" smtClean="0">
                        <a:ln>
                          <a:noFill/>
                        </a:ln>
                        <a:solidFill>
                          <a:srgbClr val="000018"/>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3734286">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kern="1200" cap="none" normalizeH="0" baseline="0" dirty="0" smtClean="0">
                          <a:ln>
                            <a:noFill/>
                          </a:ln>
                          <a:solidFill>
                            <a:srgbClr val="000018"/>
                          </a:solidFill>
                          <a:effectLst/>
                          <a:latin typeface="Comic Sans MS" pitchFamily="66" charset="0"/>
                          <a:ea typeface="+mn-ea"/>
                          <a:cs typeface="+mn-cs"/>
                        </a:rPr>
                        <a:t>13-WB-01 – Gestion du risque fonctionnel et individuel</a:t>
                      </a: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BE" sz="1200" b="0" i="0" u="none" strike="noStrike" kern="1200" baseline="0" dirty="0" smtClean="0">
                          <a:solidFill>
                            <a:srgbClr val="000018"/>
                          </a:solidFill>
                          <a:latin typeface="Comic Sans MS" panose="030F0702030302020204" pitchFamily="66" charset="0"/>
                          <a:ea typeface="+mn-ea"/>
                          <a:cs typeface="+mn-cs"/>
                        </a:rPr>
                        <a:t>Introduction des fiches de postes de travail dans la base de données</a:t>
                      </a:r>
                      <a:endParaRPr lang="en-US" sz="1200" b="0" i="0" u="none" strike="noStrike" kern="1200" baseline="0" dirty="0" smtClean="0">
                        <a:solidFill>
                          <a:srgbClr val="000018"/>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BE" sz="1200" dirty="0" smtClean="0">
                          <a:solidFill>
                            <a:srgbClr val="000018"/>
                          </a:solidFill>
                          <a:effectLst/>
                          <a:latin typeface="Comic Sans MS" panose="030F0702030302020204" pitchFamily="66" charset="0"/>
                          <a:ea typeface="Times New Roman"/>
                        </a:rPr>
                        <a:t>Modification des méthodes de travail au sein des unités suite à la communication SIPPT</a:t>
                      </a:r>
                      <a:endParaRPr lang="fr-BE" sz="1200" b="0" i="0" u="none" strike="noStrike" kern="1200" baseline="0" dirty="0" smtClean="0">
                        <a:solidFill>
                          <a:srgbClr val="000018"/>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200" b="0" i="0" u="none" strike="noStrike" kern="1200" cap="none" spc="0" normalizeH="0" baseline="0" noProof="0" dirty="0" err="1" smtClean="0">
                          <a:ln>
                            <a:noFill/>
                          </a:ln>
                          <a:solidFill>
                            <a:srgbClr val="000018"/>
                          </a:solidFill>
                          <a:effectLst/>
                          <a:uLnTx/>
                          <a:uFillTx/>
                          <a:latin typeface="Comic Sans MS" pitchFamily="66" charset="0"/>
                          <a:ea typeface="+mn-ea"/>
                          <a:cs typeface="+mn-cs"/>
                        </a:rPr>
                        <a:t>Ass</a:t>
                      </a:r>
                      <a:r>
                        <a:rPr kumimoji="0" lang="fr-BE" sz="1200" b="0" i="0" u="none" strike="noStrike" kern="1200" cap="none" spc="0" normalizeH="0" baseline="0" noProof="0" dirty="0" smtClean="0">
                          <a:ln>
                            <a:noFill/>
                          </a:ln>
                          <a:solidFill>
                            <a:srgbClr val="000018"/>
                          </a:solidFill>
                          <a:effectLst/>
                          <a:uLnTx/>
                          <a:uFillTx/>
                          <a:latin typeface="Comic Sans MS" pitchFamily="66" charset="0"/>
                          <a:ea typeface="+mn-ea"/>
                          <a:cs typeface="+mn-cs"/>
                        </a:rPr>
                        <a:t> </a:t>
                      </a:r>
                      <a:r>
                        <a:rPr kumimoji="0" lang="fr-BE" sz="1200" b="0" i="0" u="none" strike="noStrike" kern="1200" cap="none" spc="0" normalizeH="0" baseline="0" noProof="0" dirty="0" err="1" smtClean="0">
                          <a:ln>
                            <a:noFill/>
                          </a:ln>
                          <a:solidFill>
                            <a:srgbClr val="000018"/>
                          </a:solidFill>
                          <a:effectLst/>
                          <a:uLnTx/>
                          <a:uFillTx/>
                          <a:latin typeface="Comic Sans MS" pitchFamily="66" charset="0"/>
                          <a:ea typeface="+mn-ea"/>
                          <a:cs typeface="+mn-cs"/>
                        </a:rPr>
                        <a:t>Prev</a:t>
                      </a:r>
                      <a:r>
                        <a:rPr kumimoji="0" lang="fr-BE" sz="1200" b="0" i="0" u="none" strike="noStrike" kern="1200" cap="none" spc="0" normalizeH="0" baseline="0" noProof="0" dirty="0" smtClean="0">
                          <a:ln>
                            <a:noFill/>
                          </a:ln>
                          <a:solidFill>
                            <a:srgbClr val="000018"/>
                          </a:solidFill>
                          <a:effectLst/>
                          <a:uLnTx/>
                          <a:uFillTx/>
                          <a:latin typeface="Comic Sans MS" pitchFamily="66" charset="0"/>
                          <a:ea typeface="+mn-ea"/>
                          <a:cs typeface="+mn-cs"/>
                        </a:rPr>
                        <a:t>, </a:t>
                      </a:r>
                      <a:r>
                        <a:rPr kumimoji="0" lang="fr-BE" sz="1200" b="0" i="0" u="none" strike="noStrike" kern="1200" cap="none" spc="0" normalizeH="0" baseline="0" noProof="0" dirty="0" err="1" smtClean="0">
                          <a:ln>
                            <a:noFill/>
                          </a:ln>
                          <a:solidFill>
                            <a:srgbClr val="000018"/>
                          </a:solidFill>
                          <a:effectLst/>
                          <a:uLnTx/>
                          <a:uFillTx/>
                          <a:latin typeface="Comic Sans MS" pitchFamily="66" charset="0"/>
                          <a:ea typeface="+mn-ea"/>
                          <a:cs typeface="+mn-cs"/>
                        </a:rPr>
                        <a:t>Offr</a:t>
                      </a:r>
                      <a:r>
                        <a:rPr kumimoji="0" lang="fr-BE" sz="1200" b="0" i="0" u="none" strike="noStrike" kern="1200" cap="none" spc="0" normalizeH="0" baseline="0" noProof="0" dirty="0" smtClean="0">
                          <a:ln>
                            <a:noFill/>
                          </a:ln>
                          <a:solidFill>
                            <a:srgbClr val="000018"/>
                          </a:solidFill>
                          <a:effectLst/>
                          <a:uLnTx/>
                          <a:uFillTx/>
                          <a:latin typeface="Comic Sans MS" pitchFamily="66" charset="0"/>
                          <a:ea typeface="+mn-ea"/>
                          <a:cs typeface="+mn-cs"/>
                        </a:rPr>
                        <a:t> HR</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err="1" smtClean="0">
                          <a:ln>
                            <a:noFill/>
                          </a:ln>
                          <a:solidFill>
                            <a:srgbClr val="000018"/>
                          </a:solidFill>
                          <a:effectLst/>
                          <a:latin typeface="Comic Sans MS" pitchFamily="66" charset="0"/>
                        </a:rPr>
                        <a:t>Ass</a:t>
                      </a:r>
                      <a:r>
                        <a:rPr kumimoji="0" lang="fr-BE" sz="1200" b="0" i="0" u="none" strike="noStrike" cap="none" normalizeH="0" baseline="0" dirty="0" smtClean="0">
                          <a:ln>
                            <a:noFill/>
                          </a:ln>
                          <a:solidFill>
                            <a:srgbClr val="000018"/>
                          </a:solidFill>
                          <a:effectLst/>
                          <a:latin typeface="Comic Sans MS" pitchFamily="66" charset="0"/>
                        </a:rPr>
                        <a:t> </a:t>
                      </a:r>
                      <a:r>
                        <a:rPr kumimoji="0" lang="fr-BE" sz="1200" b="0" i="0" u="none" strike="noStrike" cap="none" normalizeH="0" baseline="0" dirty="0" err="1" smtClean="0">
                          <a:ln>
                            <a:noFill/>
                          </a:ln>
                          <a:solidFill>
                            <a:srgbClr val="000018"/>
                          </a:solidFill>
                          <a:effectLst/>
                          <a:latin typeface="Comic Sans MS" pitchFamily="66" charset="0"/>
                        </a:rPr>
                        <a:t>Prev</a:t>
                      </a: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EC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6656" name="Text Box 63"/>
          <p:cNvSpPr txBox="1">
            <a:spLocks noChangeArrowheads="1"/>
          </p:cNvSpPr>
          <p:nvPr/>
        </p:nvSpPr>
        <p:spPr bwMode="auto">
          <a:xfrm>
            <a:off x="6084888" y="4724400"/>
            <a:ext cx="504825" cy="457200"/>
          </a:xfrm>
          <a:prstGeom prst="rect">
            <a:avLst/>
          </a:prstGeom>
          <a:noFill/>
          <a:ln w="9525">
            <a:noFill/>
            <a:miter lim="800000"/>
            <a:headEnd/>
            <a:tailEnd/>
          </a:ln>
        </p:spPr>
        <p:txBody>
          <a:bodyPr>
            <a:spAutoFit/>
          </a:bodyPr>
          <a:lstStyle/>
          <a:p>
            <a:pPr eaLnBrk="0" hangingPunct="0">
              <a:spcBef>
                <a:spcPct val="50000"/>
              </a:spcBef>
            </a:pPr>
            <a:endParaRPr lang="fr-BE" sz="2400">
              <a:sym typeface="Wingdings" pitchFamily="2" charset="2"/>
            </a:endParaRPr>
          </a:p>
        </p:txBody>
      </p:sp>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10</a:t>
            </a:fld>
            <a:endParaRPr lang="en-US"/>
          </a:p>
        </p:txBody>
      </p:sp>
    </p:spTree>
    <p:extLst>
      <p:ext uri="{BB962C8B-B14F-4D97-AF65-F5344CB8AC3E}">
        <p14:creationId xmlns:p14="http://schemas.microsoft.com/office/powerpoint/2010/main" val="57916605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6658" name="Group 34"/>
          <p:cNvGraphicFramePr>
            <a:graphicFrameLocks noGrp="1"/>
          </p:cNvGraphicFramePr>
          <p:nvPr>
            <p:extLst>
              <p:ext uri="{D42A27DB-BD31-4B8C-83A1-F6EECF244321}">
                <p14:modId xmlns:p14="http://schemas.microsoft.com/office/powerpoint/2010/main" val="960383008"/>
              </p:ext>
            </p:extLst>
          </p:nvPr>
        </p:nvGraphicFramePr>
        <p:xfrm>
          <a:off x="251520" y="44624"/>
          <a:ext cx="8748712" cy="6743364"/>
        </p:xfrm>
        <a:graphic>
          <a:graphicData uri="http://schemas.openxmlformats.org/drawingml/2006/table">
            <a:tbl>
              <a:tblPr/>
              <a:tblGrid>
                <a:gridCol w="1872208">
                  <a:extLst>
                    <a:ext uri="{9D8B030D-6E8A-4147-A177-3AD203B41FA5}">
                      <a16:colId xmlns:a16="http://schemas.microsoft.com/office/drawing/2014/main" val="20000"/>
                    </a:ext>
                  </a:extLst>
                </a:gridCol>
                <a:gridCol w="1440904">
                  <a:extLst>
                    <a:ext uri="{9D8B030D-6E8A-4147-A177-3AD203B41FA5}">
                      <a16:colId xmlns:a16="http://schemas.microsoft.com/office/drawing/2014/main" val="20001"/>
                    </a:ext>
                  </a:extLst>
                </a:gridCol>
                <a:gridCol w="1584325">
                  <a:extLst>
                    <a:ext uri="{9D8B030D-6E8A-4147-A177-3AD203B41FA5}">
                      <a16:colId xmlns:a16="http://schemas.microsoft.com/office/drawing/2014/main" val="20002"/>
                    </a:ext>
                  </a:extLst>
                </a:gridCol>
                <a:gridCol w="1943447">
                  <a:extLst>
                    <a:ext uri="{9D8B030D-6E8A-4147-A177-3AD203B41FA5}">
                      <a16:colId xmlns:a16="http://schemas.microsoft.com/office/drawing/2014/main" val="20003"/>
                    </a:ext>
                  </a:extLst>
                </a:gridCol>
                <a:gridCol w="1279178">
                  <a:extLst>
                    <a:ext uri="{9D8B030D-6E8A-4147-A177-3AD203B41FA5}">
                      <a16:colId xmlns:a16="http://schemas.microsoft.com/office/drawing/2014/main" val="20004"/>
                    </a:ext>
                  </a:extLst>
                </a:gridCol>
                <a:gridCol w="628650">
                  <a:extLst>
                    <a:ext uri="{9D8B030D-6E8A-4147-A177-3AD203B41FA5}">
                      <a16:colId xmlns:a16="http://schemas.microsoft.com/office/drawing/2014/main" val="20005"/>
                    </a:ext>
                  </a:extLst>
                </a:gridCol>
              </a:tblGrid>
              <a:tr h="501959">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18"/>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Objectif</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Activités</a:t>
                      </a:r>
                      <a:r>
                        <a:rPr kumimoji="0" lang="en-US" sz="1200" b="1" i="0" u="none" strike="noStrike" cap="none" normalizeH="0" baseline="0" dirty="0" smtClean="0">
                          <a:ln>
                            <a:noFill/>
                          </a:ln>
                          <a:solidFill>
                            <a:srgbClr val="000018"/>
                          </a:solidFill>
                          <a:effectLst/>
                          <a:latin typeface="Comic Sans MS" pitchFamily="66" charset="0"/>
                          <a:cs typeface="Arial" charset="0"/>
                        </a:rPr>
                        <a:t> / Missions</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Responsable</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18"/>
                          </a:solidFill>
                          <a:effectLst/>
                          <a:latin typeface="Comic Sans MS" pitchFamily="66" charset="0"/>
                          <a:cs typeface="Arial" charset="0"/>
                        </a:rPr>
                        <a:t>Status</a:t>
                      </a:r>
                      <a:r>
                        <a:rPr kumimoji="0" lang="en-US" sz="1200" b="1" i="0" u="none" strike="noStrike" cap="none" normalizeH="0" baseline="0" smtClean="0">
                          <a:ln>
                            <a:noFill/>
                          </a:ln>
                          <a:solidFill>
                            <a:srgbClr val="000018"/>
                          </a:solidFill>
                          <a:effectLst/>
                          <a:latin typeface="Comic Sans MS" pitchFamily="66" charset="0"/>
                          <a:cs typeface="Arial" charset="0"/>
                        </a:rPr>
                        <a:t> </a:t>
                      </a:r>
                      <a:endParaRPr kumimoji="0" lang="en-US" sz="1200" b="0" i="0" u="none" strike="noStrike" cap="none" normalizeH="0" baseline="0" smtClean="0">
                        <a:ln>
                          <a:noFill/>
                        </a:ln>
                        <a:solidFill>
                          <a:srgbClr val="000018"/>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276890">
                <a:tc rowSpan="5">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kern="1200" cap="none" normalizeH="0" baseline="0" dirty="0" smtClean="0">
                          <a:ln>
                            <a:noFill/>
                          </a:ln>
                          <a:solidFill>
                            <a:srgbClr val="000018"/>
                          </a:solidFill>
                          <a:effectLst/>
                          <a:latin typeface="Comic Sans MS" pitchFamily="66" charset="0"/>
                          <a:ea typeface="+mn-ea"/>
                          <a:cs typeface="+mn-cs"/>
                        </a:rPr>
                        <a:t>15-WB-01 – Culture de sécurité à la Défense </a:t>
                      </a: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5">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FR" sz="1200" b="0" i="0" u="none" strike="noStrike" kern="1200" baseline="0" dirty="0" smtClean="0">
                          <a:solidFill>
                            <a:srgbClr val="000018"/>
                          </a:solidFill>
                          <a:latin typeface="Comic Sans MS" panose="030F0702030302020204" pitchFamily="66" charset="0"/>
                          <a:ea typeface="+mn-ea"/>
                          <a:cs typeface="+mn-cs"/>
                        </a:rPr>
                        <a:t>L’établissement des connaissances, aptitudes et attitudes nécessaires chez tous les cadres pour leur permettre, en fonction des circonstances et en ayant conscience des dangers et des risques, de décider de manière responsable de la mise en œuvre du personnel et du matériel.</a:t>
                      </a:r>
                      <a:endParaRPr lang="en-US" sz="1200" b="0" i="0" u="none" strike="noStrike" kern="1200" baseline="0" dirty="0" smtClean="0">
                        <a:solidFill>
                          <a:srgbClr val="000018"/>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BE" sz="1000" b="0" i="0" u="none" strike="noStrike" kern="1200" baseline="0" dirty="0" smtClean="0">
                          <a:solidFill>
                            <a:srgbClr val="000018"/>
                          </a:solidFill>
                          <a:latin typeface="Comic Sans MS" panose="030F0702030302020204" pitchFamily="66" charset="0"/>
                          <a:ea typeface="+mn-ea"/>
                          <a:cs typeface="+mn-cs"/>
                        </a:rPr>
                        <a:t>1. Utilisation de l’application « Plan local de prévention » </a:t>
                      </a:r>
                      <a:r>
                        <a:rPr lang="fr-FR" sz="1000" b="0" i="0" u="none" strike="noStrike" kern="1200" baseline="0" dirty="0" smtClean="0">
                          <a:solidFill>
                            <a:srgbClr val="000018"/>
                          </a:solidFill>
                          <a:latin typeface="Comic Sans MS" panose="030F0702030302020204" pitchFamily="66" charset="0"/>
                          <a:ea typeface="+mn-ea"/>
                          <a:cs typeface="+mn-cs"/>
                        </a:rPr>
                        <a:t>(planification, exécution et suivi de la politique locale de prévention – niveau unité)</a:t>
                      </a:r>
                      <a:endParaRPr lang="fr-BE" sz="1000" b="0" i="0" u="none" strike="noStrike" kern="1200" baseline="0" dirty="0" smtClean="0">
                        <a:solidFill>
                          <a:srgbClr val="000018"/>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100" b="0" i="0" u="none" strike="noStrike" cap="none" normalizeH="0" baseline="0" dirty="0" smtClean="0">
                          <a:ln>
                            <a:noFill/>
                          </a:ln>
                          <a:solidFill>
                            <a:srgbClr val="000018"/>
                          </a:solidFill>
                          <a:effectLst/>
                          <a:latin typeface="Comic Sans MS" pitchFamily="66" charset="0"/>
                        </a:rPr>
                        <a:t>Chef de Corps</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err="1" smtClean="0">
                          <a:ln>
                            <a:noFill/>
                          </a:ln>
                          <a:solidFill>
                            <a:srgbClr val="000018"/>
                          </a:solidFill>
                          <a:effectLst/>
                          <a:latin typeface="Comic Sans MS" pitchFamily="66" charset="0"/>
                        </a:rPr>
                        <a:t>Comd</a:t>
                      </a:r>
                      <a:r>
                        <a:rPr kumimoji="0" lang="fr-BE" sz="1200" b="0" i="0" u="none" strike="noStrike" cap="none" normalizeH="0" baseline="0" dirty="0" smtClean="0">
                          <a:ln>
                            <a:noFill/>
                          </a:ln>
                          <a:solidFill>
                            <a:srgbClr val="000018"/>
                          </a:solidFill>
                          <a:effectLst/>
                          <a:latin typeface="Comic Sans MS" pitchFamily="66" charset="0"/>
                        </a:rPr>
                        <a:t> </a:t>
                      </a:r>
                      <a:r>
                        <a:rPr kumimoji="0" lang="fr-BE" sz="1200" b="0" i="0" u="none" strike="noStrike" cap="none" normalizeH="0" baseline="0" dirty="0" err="1" smtClean="0">
                          <a:ln>
                            <a:noFill/>
                          </a:ln>
                          <a:solidFill>
                            <a:srgbClr val="000018"/>
                          </a:solidFill>
                          <a:effectLst/>
                          <a:latin typeface="Comic Sans MS" pitchFamily="66" charset="0"/>
                        </a:rPr>
                        <a:t>Esc</a:t>
                      </a:r>
                      <a:r>
                        <a:rPr kumimoji="0" lang="fr-BE" sz="1200" b="0" i="0" u="none" strike="noStrike" cap="none" normalizeH="0" baseline="0" dirty="0" smtClean="0">
                          <a:ln>
                            <a:noFill/>
                          </a:ln>
                          <a:solidFill>
                            <a:srgbClr val="000018"/>
                          </a:solidFill>
                          <a:effectLst/>
                          <a:latin typeface="Comic Sans MS" pitchFamily="66" charset="0"/>
                        </a:rPr>
                        <a:t>/</a:t>
                      </a:r>
                      <a:r>
                        <a:rPr kumimoji="0" lang="fr-BE" sz="1200" b="0" i="0" u="none" strike="noStrike" cap="none" normalizeH="0" baseline="0" dirty="0" err="1" smtClean="0">
                          <a:ln>
                            <a:noFill/>
                          </a:ln>
                          <a:solidFill>
                            <a:srgbClr val="000018"/>
                          </a:solidFill>
                          <a:effectLst/>
                          <a:latin typeface="Comic Sans MS" pitchFamily="66" charset="0"/>
                        </a:rPr>
                        <a:t>Fl</a:t>
                      </a:r>
                      <a:endParaRPr kumimoji="0" lang="fr-BE"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5">
                  <a:txBody>
                    <a:bodyPr/>
                    <a:lstStyle/>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EC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80427">
                <a:tc vMerge="1">
                  <a:txBody>
                    <a:bodyPr/>
                    <a:lstStyle/>
                    <a:p>
                      <a:endParaRPr lang="en-US"/>
                    </a:p>
                  </a:txBody>
                  <a:tcPr/>
                </a:tc>
                <a:tc vMerge="1">
                  <a:txBody>
                    <a:bodyPr/>
                    <a:lstStyle/>
                    <a:p>
                      <a:endParaRPr lang="en-US"/>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BE" sz="1000" b="0" i="0" u="none" strike="noStrike" kern="1200" baseline="0" dirty="0" smtClean="0">
                          <a:solidFill>
                            <a:srgbClr val="000018"/>
                          </a:solidFill>
                          <a:latin typeface="Comic Sans MS" panose="030F0702030302020204" pitchFamily="66" charset="0"/>
                          <a:ea typeface="+mn-ea"/>
                          <a:cs typeface="+mn-cs"/>
                        </a:rPr>
                        <a:t>2. Résumer les réalisations par rapport  à la politique de prévention locale /Bien-être dans le Rapport </a:t>
                      </a:r>
                      <a:r>
                        <a:rPr lang="fr-BE" sz="1000" b="0" i="0" u="none" strike="noStrike" kern="1200" baseline="0" dirty="0" err="1" smtClean="0">
                          <a:solidFill>
                            <a:srgbClr val="000018"/>
                          </a:solidFill>
                          <a:latin typeface="Comic Sans MS" panose="030F0702030302020204" pitchFamily="66" charset="0"/>
                          <a:ea typeface="+mn-ea"/>
                          <a:cs typeface="+mn-cs"/>
                        </a:rPr>
                        <a:t>Trim</a:t>
                      </a:r>
                      <a:endParaRPr lang="fr-BE" sz="1000" b="0" i="0" u="none" strike="noStrike" kern="1200" baseline="0" dirty="0" smtClean="0">
                        <a:solidFill>
                          <a:srgbClr val="000018"/>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fr-FR" sz="1100" dirty="0" smtClean="0">
                          <a:solidFill>
                            <a:srgbClr val="000018"/>
                          </a:solidFill>
                          <a:latin typeface="Comic Sans MS" panose="030F0702030302020204" pitchFamily="66" charset="0"/>
                        </a:rPr>
                        <a:t>Chef de Corps, LH</a:t>
                      </a:r>
                      <a:endParaRPr lang="en-US" sz="1100" dirty="0">
                        <a:solidFill>
                          <a:srgbClr val="000018"/>
                        </a:solidFill>
                        <a:latin typeface="Comic Sans MS" panose="030F0702030302020204"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en-US" sz="1100" dirty="0" err="1" smtClean="0">
                          <a:solidFill>
                            <a:srgbClr val="000018"/>
                          </a:solidFill>
                          <a:latin typeface="Comic Sans MS" panose="030F0702030302020204" pitchFamily="66" charset="0"/>
                        </a:rPr>
                        <a:t>Comd</a:t>
                      </a:r>
                      <a:r>
                        <a:rPr lang="en-US" sz="1100" dirty="0" smtClean="0">
                          <a:solidFill>
                            <a:srgbClr val="000018"/>
                          </a:solidFill>
                          <a:latin typeface="Comic Sans MS" panose="030F0702030302020204" pitchFamily="66" charset="0"/>
                        </a:rPr>
                        <a:t> Esc/</a:t>
                      </a:r>
                      <a:r>
                        <a:rPr lang="en-US" sz="1100" dirty="0" err="1" smtClean="0">
                          <a:solidFill>
                            <a:srgbClr val="000018"/>
                          </a:solidFill>
                          <a:latin typeface="Comic Sans MS" panose="030F0702030302020204" pitchFamily="66" charset="0"/>
                        </a:rPr>
                        <a:t>Fl</a:t>
                      </a:r>
                      <a:endParaRPr lang="en-US" sz="1100" dirty="0">
                        <a:solidFill>
                          <a:srgbClr val="000018"/>
                        </a:solidFill>
                        <a:latin typeface="Comic Sans MS" panose="030F0702030302020204"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extLst>
                  <a:ext uri="{0D108BD9-81ED-4DB2-BD59-A6C34878D82A}">
                    <a16:rowId xmlns:a16="http://schemas.microsoft.com/office/drawing/2014/main" val="10002"/>
                  </a:ext>
                </a:extLst>
              </a:tr>
              <a:tr h="683965">
                <a:tc vMerge="1">
                  <a:txBody>
                    <a:bodyPr/>
                    <a:lstStyle/>
                    <a:p>
                      <a:endParaRPr lang="en-US"/>
                    </a:p>
                  </a:txBody>
                  <a:tcPr/>
                </a:tc>
                <a:tc vMerge="1">
                  <a:txBody>
                    <a:bodyPr/>
                    <a:lstStyle/>
                    <a:p>
                      <a:endParaRPr lang="en-US"/>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FR" sz="1000" b="0" i="0" u="none" strike="noStrike" kern="1200" baseline="0" dirty="0" smtClean="0">
                          <a:solidFill>
                            <a:srgbClr val="000018"/>
                          </a:solidFill>
                          <a:latin typeface="Comic Sans MS" panose="030F0702030302020204" pitchFamily="66" charset="0"/>
                          <a:ea typeface="+mn-ea"/>
                          <a:cs typeface="+mn-cs"/>
                        </a:rPr>
                        <a:t>3. Promouvoir la déclaration des incidents en utilisant l’application incidents </a:t>
                      </a:r>
                      <a:endParaRPr lang="fr-BE" sz="1000" b="0" i="0" u="none" strike="noStrike" kern="1200" baseline="0" dirty="0" smtClean="0">
                        <a:solidFill>
                          <a:srgbClr val="000018"/>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en-US" sz="1100" dirty="0" smtClean="0">
                          <a:solidFill>
                            <a:srgbClr val="000018"/>
                          </a:solidFill>
                          <a:latin typeface="Comic Sans MS" panose="030F0702030302020204" pitchFamily="66" charset="0"/>
                        </a:rPr>
                        <a:t>Chef de Corps, LH, </a:t>
                      </a:r>
                      <a:r>
                        <a:rPr lang="en-US" sz="1100" dirty="0" err="1" smtClean="0">
                          <a:solidFill>
                            <a:srgbClr val="000018"/>
                          </a:solidFill>
                          <a:latin typeface="Comic Sans MS" panose="030F0702030302020204" pitchFamily="66" charset="0"/>
                        </a:rPr>
                        <a:t>AsPrev</a:t>
                      </a:r>
                      <a:endParaRPr lang="en-US" sz="1100" dirty="0" smtClean="0">
                        <a:solidFill>
                          <a:srgbClr val="000018"/>
                        </a:solidFill>
                        <a:latin typeface="Comic Sans MS" panose="030F0702030302020204" pitchFamily="66" charset="0"/>
                      </a:endParaRPr>
                    </a:p>
                    <a:p>
                      <a:endParaRPr lang="en-US" sz="1100" dirty="0">
                        <a:solidFill>
                          <a:srgbClr val="000018"/>
                        </a:solidFill>
                        <a:latin typeface="Comic Sans MS" panose="030F0702030302020204"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en-US" sz="1100" dirty="0" err="1" smtClean="0">
                          <a:solidFill>
                            <a:srgbClr val="000018"/>
                          </a:solidFill>
                          <a:latin typeface="Comic Sans MS" panose="030F0702030302020204" pitchFamily="66" charset="0"/>
                        </a:rPr>
                        <a:t>Comd</a:t>
                      </a:r>
                      <a:r>
                        <a:rPr lang="en-US" sz="1100" dirty="0" smtClean="0">
                          <a:solidFill>
                            <a:srgbClr val="000018"/>
                          </a:solidFill>
                          <a:latin typeface="Comic Sans MS" panose="030F0702030302020204" pitchFamily="66" charset="0"/>
                        </a:rPr>
                        <a:t> Esc/</a:t>
                      </a:r>
                      <a:r>
                        <a:rPr lang="en-US" sz="1100" dirty="0" err="1" smtClean="0">
                          <a:solidFill>
                            <a:srgbClr val="000018"/>
                          </a:solidFill>
                          <a:latin typeface="Comic Sans MS" panose="030F0702030302020204" pitchFamily="66" charset="0"/>
                        </a:rPr>
                        <a:t>Fl</a:t>
                      </a:r>
                      <a:r>
                        <a:rPr lang="en-US" sz="1100" dirty="0" smtClean="0">
                          <a:solidFill>
                            <a:srgbClr val="000018"/>
                          </a:solidFill>
                          <a:latin typeface="Comic Sans MS" panose="030F0702030302020204" pitchFamily="66" charset="0"/>
                        </a:rPr>
                        <a:t>, </a:t>
                      </a:r>
                      <a:r>
                        <a:rPr lang="en-US" sz="1100" dirty="0" err="1" smtClean="0">
                          <a:solidFill>
                            <a:srgbClr val="000018"/>
                          </a:solidFill>
                          <a:latin typeface="Comic Sans MS" panose="030F0702030302020204" pitchFamily="66" charset="0"/>
                        </a:rPr>
                        <a:t>AsPrev</a:t>
                      </a:r>
                      <a:endParaRPr lang="en-US" sz="1100" dirty="0">
                        <a:solidFill>
                          <a:srgbClr val="000018"/>
                        </a:solidFill>
                        <a:latin typeface="Comic Sans MS" panose="030F0702030302020204"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extLst>
                  <a:ext uri="{0D108BD9-81ED-4DB2-BD59-A6C34878D82A}">
                    <a16:rowId xmlns:a16="http://schemas.microsoft.com/office/drawing/2014/main" val="10003"/>
                  </a:ext>
                </a:extLst>
              </a:tr>
              <a:tr h="1276890">
                <a:tc vMerge="1">
                  <a:txBody>
                    <a:bodyPr/>
                    <a:lstStyle/>
                    <a:p>
                      <a:endParaRPr lang="en-US"/>
                    </a:p>
                  </a:txBody>
                  <a:tcPr/>
                </a:tc>
                <a:tc vMerge="1">
                  <a:txBody>
                    <a:bodyPr/>
                    <a:lstStyle/>
                    <a:p>
                      <a:endParaRPr lang="en-US"/>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FR" sz="1000" b="0" i="0" u="none" strike="noStrike" kern="1200" baseline="0" dirty="0" smtClean="0">
                          <a:solidFill>
                            <a:srgbClr val="000018"/>
                          </a:solidFill>
                          <a:latin typeface="Comic Sans MS" panose="030F0702030302020204" pitchFamily="66" charset="0"/>
                          <a:ea typeface="+mn-ea"/>
                          <a:cs typeface="+mn-cs"/>
                        </a:rPr>
                        <a:t>4. Implémenter les principes exposés  lors des </a:t>
                      </a:r>
                      <a:r>
                        <a:rPr lang="fr-FR" sz="1000" b="0" i="0" u="none" strike="noStrike" kern="1200" baseline="0" dirty="0" err="1" smtClean="0">
                          <a:solidFill>
                            <a:srgbClr val="000018"/>
                          </a:solidFill>
                          <a:latin typeface="Comic Sans MS" panose="030F0702030302020204" pitchFamily="66" charset="0"/>
                          <a:ea typeface="+mn-ea"/>
                          <a:cs typeface="+mn-cs"/>
                        </a:rPr>
                        <a:t>Fmn</a:t>
                      </a:r>
                      <a:r>
                        <a:rPr lang="fr-FR" sz="1000" b="0" i="0" u="none" strike="noStrike" kern="1200" baseline="0" dirty="0" smtClean="0">
                          <a:solidFill>
                            <a:srgbClr val="000018"/>
                          </a:solidFill>
                          <a:latin typeface="Comic Sans MS" panose="030F0702030302020204" pitchFamily="66" charset="0"/>
                          <a:ea typeface="+mn-ea"/>
                          <a:cs typeface="+mn-cs"/>
                        </a:rPr>
                        <a:t> HOO, FBEM, FCOS et séminaire Chefs de Corps au sein de l’unité (+ Vade-mecum Chefs de Corps - incidents)</a:t>
                      </a:r>
                      <a:endParaRPr lang="fr-BE" sz="1000" b="0" i="0" u="none" strike="noStrike" kern="1200" baseline="0" dirty="0" smtClean="0">
                        <a:solidFill>
                          <a:srgbClr val="000018"/>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fr-BE" sz="1100" dirty="0" smtClean="0">
                          <a:solidFill>
                            <a:srgbClr val="000018"/>
                          </a:solidFill>
                          <a:latin typeface="Comic Sans MS" panose="030F0702030302020204" pitchFamily="66" charset="0"/>
                        </a:rPr>
                        <a:t>LH</a:t>
                      </a:r>
                      <a:endParaRPr lang="en-US" sz="1100" dirty="0">
                        <a:solidFill>
                          <a:srgbClr val="000018"/>
                        </a:solidFill>
                        <a:latin typeface="Comic Sans MS" panose="030F0702030302020204"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en-US" sz="1100" dirty="0" err="1" smtClean="0">
                          <a:solidFill>
                            <a:srgbClr val="000018"/>
                          </a:solidFill>
                          <a:latin typeface="Comic Sans MS" panose="030F0702030302020204" pitchFamily="66" charset="0"/>
                        </a:rPr>
                        <a:t>Comd</a:t>
                      </a:r>
                      <a:r>
                        <a:rPr lang="en-US" sz="1100" dirty="0" smtClean="0">
                          <a:solidFill>
                            <a:srgbClr val="000018"/>
                          </a:solidFill>
                          <a:latin typeface="Comic Sans MS" panose="030F0702030302020204" pitchFamily="66" charset="0"/>
                        </a:rPr>
                        <a:t> Esc/</a:t>
                      </a:r>
                      <a:r>
                        <a:rPr lang="en-US" sz="1100" dirty="0" err="1" smtClean="0">
                          <a:solidFill>
                            <a:srgbClr val="000018"/>
                          </a:solidFill>
                          <a:latin typeface="Comic Sans MS" panose="030F0702030302020204" pitchFamily="66" charset="0"/>
                        </a:rPr>
                        <a:t>Fl</a:t>
                      </a:r>
                      <a:endParaRPr lang="en-US" sz="1100" dirty="0">
                        <a:solidFill>
                          <a:srgbClr val="000018"/>
                        </a:solidFill>
                        <a:latin typeface="Comic Sans MS" panose="030F0702030302020204"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extLst>
                  <a:ext uri="{0D108BD9-81ED-4DB2-BD59-A6C34878D82A}">
                    <a16:rowId xmlns:a16="http://schemas.microsoft.com/office/drawing/2014/main" val="10004"/>
                  </a:ext>
                </a:extLst>
              </a:tr>
              <a:tr h="1904605">
                <a:tc vMerge="1">
                  <a:txBody>
                    <a:bodyPr/>
                    <a:lstStyle/>
                    <a:p>
                      <a:endParaRPr lang="en-US"/>
                    </a:p>
                  </a:txBody>
                  <a:tcPr/>
                </a:tc>
                <a:tc vMerge="1">
                  <a:txBody>
                    <a:bodyPr/>
                    <a:lstStyle/>
                    <a:p>
                      <a:endParaRPr lang="en-US"/>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BE" sz="1000" b="0" i="0" u="none" strike="noStrike" kern="1200" baseline="0" dirty="0" smtClean="0">
                          <a:solidFill>
                            <a:srgbClr val="000018"/>
                          </a:solidFill>
                          <a:latin typeface="Comic Sans MS" panose="030F0702030302020204" pitchFamily="66" charset="0"/>
                          <a:ea typeface="+mn-ea"/>
                          <a:cs typeface="+mn-cs"/>
                        </a:rPr>
                        <a:t>5. </a:t>
                      </a:r>
                      <a:r>
                        <a:rPr lang="fr-FR" sz="1000" b="0" i="0" u="none" strike="noStrike" kern="1200" baseline="0" dirty="0" smtClean="0">
                          <a:solidFill>
                            <a:srgbClr val="000018"/>
                          </a:solidFill>
                          <a:latin typeface="Comic Sans MS" panose="030F0702030302020204" pitchFamily="66" charset="0"/>
                          <a:ea typeface="+mn-ea"/>
                          <a:cs typeface="+mn-cs"/>
                        </a:rPr>
                        <a:t>Organiser les sessions de JICCS “Prévention &amp; lutte incendie” et “Premiers soins” prévues  +  exercices d’évacuation prévus en relation avec le PIU +Normes et valeurs pour tout le Pers</a:t>
                      </a:r>
                      <a:endParaRPr lang="fr-BE" sz="1000" b="0" i="0" u="none" strike="noStrike" kern="1200" baseline="0" dirty="0" smtClean="0">
                        <a:solidFill>
                          <a:srgbClr val="000018"/>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fr-FR" sz="1100" dirty="0" smtClean="0">
                          <a:solidFill>
                            <a:srgbClr val="000018"/>
                          </a:solidFill>
                          <a:latin typeface="Comic Sans MS" panose="030F0702030302020204" pitchFamily="66" charset="0"/>
                        </a:rPr>
                        <a:t>Chef de Corps, LH, </a:t>
                      </a:r>
                      <a:r>
                        <a:rPr lang="fr-FR" sz="1100" dirty="0" err="1" smtClean="0">
                          <a:solidFill>
                            <a:srgbClr val="000018"/>
                          </a:solidFill>
                          <a:latin typeface="Comic Sans MS" panose="030F0702030302020204" pitchFamily="66" charset="0"/>
                        </a:rPr>
                        <a:t>Ass</a:t>
                      </a:r>
                      <a:r>
                        <a:rPr lang="fr-FR" sz="1100" dirty="0" smtClean="0">
                          <a:solidFill>
                            <a:srgbClr val="000018"/>
                          </a:solidFill>
                          <a:latin typeface="Comic Sans MS" panose="030F0702030302020204" pitchFamily="66" charset="0"/>
                        </a:rPr>
                        <a:t> </a:t>
                      </a:r>
                      <a:r>
                        <a:rPr lang="fr-FR" sz="1100" dirty="0" err="1" smtClean="0">
                          <a:solidFill>
                            <a:srgbClr val="000018"/>
                          </a:solidFill>
                          <a:latin typeface="Comic Sans MS" panose="030F0702030302020204" pitchFamily="66" charset="0"/>
                        </a:rPr>
                        <a:t>Prev</a:t>
                      </a:r>
                      <a:endParaRPr lang="fr-FR" sz="1100" dirty="0" smtClean="0">
                        <a:solidFill>
                          <a:srgbClr val="000018"/>
                        </a:solidFill>
                        <a:latin typeface="Comic Sans MS" panose="030F0702030302020204" pitchFamily="66" charset="0"/>
                      </a:endParaRPr>
                    </a:p>
                    <a:p>
                      <a:endParaRPr lang="en-US" sz="1100" dirty="0">
                        <a:solidFill>
                          <a:srgbClr val="000018"/>
                        </a:solidFill>
                        <a:latin typeface="Comic Sans MS" panose="030F0702030302020204"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en-US" sz="1100" dirty="0" err="1" smtClean="0">
                          <a:solidFill>
                            <a:srgbClr val="000018"/>
                          </a:solidFill>
                          <a:latin typeface="Comic Sans MS" panose="030F0702030302020204" pitchFamily="66" charset="0"/>
                        </a:rPr>
                        <a:t>Comd</a:t>
                      </a:r>
                      <a:r>
                        <a:rPr lang="en-US" sz="1100" dirty="0" smtClean="0">
                          <a:solidFill>
                            <a:srgbClr val="000018"/>
                          </a:solidFill>
                          <a:latin typeface="Comic Sans MS" panose="030F0702030302020204" pitchFamily="66" charset="0"/>
                        </a:rPr>
                        <a:t> Esc/</a:t>
                      </a:r>
                      <a:r>
                        <a:rPr lang="en-US" sz="1100" dirty="0" err="1" smtClean="0">
                          <a:solidFill>
                            <a:srgbClr val="000018"/>
                          </a:solidFill>
                          <a:latin typeface="Comic Sans MS" panose="030F0702030302020204" pitchFamily="66" charset="0"/>
                        </a:rPr>
                        <a:t>Fl</a:t>
                      </a:r>
                      <a:r>
                        <a:rPr lang="en-US" sz="1100" dirty="0" smtClean="0">
                          <a:solidFill>
                            <a:srgbClr val="000018"/>
                          </a:solidFill>
                          <a:latin typeface="Comic Sans MS" panose="030F0702030302020204" pitchFamily="66" charset="0"/>
                        </a:rPr>
                        <a:t>, Ass </a:t>
                      </a:r>
                      <a:r>
                        <a:rPr lang="en-US" sz="1100" dirty="0" err="1" smtClean="0">
                          <a:solidFill>
                            <a:srgbClr val="000018"/>
                          </a:solidFill>
                          <a:latin typeface="Comic Sans MS" panose="030F0702030302020204" pitchFamily="66" charset="0"/>
                        </a:rPr>
                        <a:t>Prev</a:t>
                      </a:r>
                      <a:endParaRPr lang="en-US" sz="1100" dirty="0">
                        <a:solidFill>
                          <a:srgbClr val="000018"/>
                        </a:solidFill>
                        <a:latin typeface="Comic Sans MS" panose="030F0702030302020204"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extLst>
                  <a:ext uri="{0D108BD9-81ED-4DB2-BD59-A6C34878D82A}">
                    <a16:rowId xmlns:a16="http://schemas.microsoft.com/office/drawing/2014/main" val="10005"/>
                  </a:ext>
                </a:extLst>
              </a:tr>
            </a:tbl>
          </a:graphicData>
        </a:graphic>
      </p:graphicFrame>
      <p:sp>
        <p:nvSpPr>
          <p:cNvPr id="26656" name="Text Box 63"/>
          <p:cNvSpPr txBox="1">
            <a:spLocks noChangeArrowheads="1"/>
          </p:cNvSpPr>
          <p:nvPr/>
        </p:nvSpPr>
        <p:spPr bwMode="auto">
          <a:xfrm>
            <a:off x="6084888" y="4724400"/>
            <a:ext cx="504825" cy="457200"/>
          </a:xfrm>
          <a:prstGeom prst="rect">
            <a:avLst/>
          </a:prstGeom>
          <a:noFill/>
          <a:ln w="9525">
            <a:noFill/>
            <a:miter lim="800000"/>
            <a:headEnd/>
            <a:tailEnd/>
          </a:ln>
        </p:spPr>
        <p:txBody>
          <a:bodyPr>
            <a:spAutoFit/>
          </a:bodyPr>
          <a:lstStyle/>
          <a:p>
            <a:pPr eaLnBrk="0" hangingPunct="0">
              <a:spcBef>
                <a:spcPct val="50000"/>
              </a:spcBef>
            </a:pPr>
            <a:endParaRPr lang="fr-BE" sz="2400">
              <a:sym typeface="Wingdings" pitchFamily="2" charset="2"/>
            </a:endParaRPr>
          </a:p>
        </p:txBody>
      </p:sp>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11</a:t>
            </a:fld>
            <a:endParaRPr lang="en-US"/>
          </a:p>
        </p:txBody>
      </p:sp>
    </p:spTree>
    <p:extLst>
      <p:ext uri="{BB962C8B-B14F-4D97-AF65-F5344CB8AC3E}">
        <p14:creationId xmlns:p14="http://schemas.microsoft.com/office/powerpoint/2010/main" val="22324773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Footer Placeholder 2"/>
          <p:cNvSpPr txBox="1">
            <a:spLocks noGrp="1"/>
          </p:cNvSpPr>
          <p:nvPr/>
        </p:nvSpPr>
        <p:spPr bwMode="auto">
          <a:xfrm>
            <a:off x="2130425" y="6248400"/>
            <a:ext cx="5040313" cy="457200"/>
          </a:xfrm>
          <a:prstGeom prst="rect">
            <a:avLst/>
          </a:prstGeom>
          <a:noFill/>
          <a:ln w="9525">
            <a:noFill/>
            <a:miter lim="800000"/>
            <a:headEnd/>
            <a:tailEnd/>
          </a:ln>
        </p:spPr>
        <p:txBody>
          <a:bodyPr anchor="b"/>
          <a:lstStyle/>
          <a:p>
            <a:pPr algn="ctr"/>
            <a:r>
              <a:rPr lang="en-US" sz="1200">
                <a:solidFill>
                  <a:srgbClr val="000018"/>
                </a:solidFill>
              </a:rPr>
              <a:t>EC : en cours - T : terminé - R : pas démarré</a:t>
            </a:r>
          </a:p>
        </p:txBody>
      </p:sp>
      <p:graphicFrame>
        <p:nvGraphicFramePr>
          <p:cNvPr id="26658" name="Group 34"/>
          <p:cNvGraphicFramePr>
            <a:graphicFrameLocks noGrp="1"/>
          </p:cNvGraphicFramePr>
          <p:nvPr>
            <p:extLst>
              <p:ext uri="{D42A27DB-BD31-4B8C-83A1-F6EECF244321}">
                <p14:modId xmlns:p14="http://schemas.microsoft.com/office/powerpoint/2010/main" val="423276145"/>
              </p:ext>
            </p:extLst>
          </p:nvPr>
        </p:nvGraphicFramePr>
        <p:xfrm>
          <a:off x="179388" y="465476"/>
          <a:ext cx="8748712" cy="5359484"/>
        </p:xfrm>
        <a:graphic>
          <a:graphicData uri="http://schemas.openxmlformats.org/drawingml/2006/table">
            <a:tbl>
              <a:tblPr/>
              <a:tblGrid>
                <a:gridCol w="2016348">
                  <a:extLst>
                    <a:ext uri="{9D8B030D-6E8A-4147-A177-3AD203B41FA5}">
                      <a16:colId xmlns:a16="http://schemas.microsoft.com/office/drawing/2014/main" val="20000"/>
                    </a:ext>
                  </a:extLst>
                </a:gridCol>
                <a:gridCol w="1296764">
                  <a:extLst>
                    <a:ext uri="{9D8B030D-6E8A-4147-A177-3AD203B41FA5}">
                      <a16:colId xmlns:a16="http://schemas.microsoft.com/office/drawing/2014/main" val="20001"/>
                    </a:ext>
                  </a:extLst>
                </a:gridCol>
                <a:gridCol w="1584325">
                  <a:extLst>
                    <a:ext uri="{9D8B030D-6E8A-4147-A177-3AD203B41FA5}">
                      <a16:colId xmlns:a16="http://schemas.microsoft.com/office/drawing/2014/main" val="20002"/>
                    </a:ext>
                  </a:extLst>
                </a:gridCol>
                <a:gridCol w="1943447">
                  <a:extLst>
                    <a:ext uri="{9D8B030D-6E8A-4147-A177-3AD203B41FA5}">
                      <a16:colId xmlns:a16="http://schemas.microsoft.com/office/drawing/2014/main" val="20003"/>
                    </a:ext>
                  </a:extLst>
                </a:gridCol>
                <a:gridCol w="1279178">
                  <a:extLst>
                    <a:ext uri="{9D8B030D-6E8A-4147-A177-3AD203B41FA5}">
                      <a16:colId xmlns:a16="http://schemas.microsoft.com/office/drawing/2014/main" val="20004"/>
                    </a:ext>
                  </a:extLst>
                </a:gridCol>
                <a:gridCol w="628650">
                  <a:extLst>
                    <a:ext uri="{9D8B030D-6E8A-4147-A177-3AD203B41FA5}">
                      <a16:colId xmlns:a16="http://schemas.microsoft.com/office/drawing/2014/main" val="20005"/>
                    </a:ext>
                  </a:extLst>
                </a:gridCol>
              </a:tblGrid>
              <a:tr h="608013">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18"/>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Objectif</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Activités</a:t>
                      </a:r>
                      <a:r>
                        <a:rPr kumimoji="0" lang="en-US" sz="1200" b="1" i="0" u="none" strike="noStrike" cap="none" normalizeH="0" baseline="0" dirty="0" smtClean="0">
                          <a:ln>
                            <a:noFill/>
                          </a:ln>
                          <a:solidFill>
                            <a:srgbClr val="000018"/>
                          </a:solidFill>
                          <a:effectLst/>
                          <a:latin typeface="Comic Sans MS" pitchFamily="66" charset="0"/>
                          <a:cs typeface="Arial" charset="0"/>
                        </a:rPr>
                        <a:t> / Missions</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Responsable</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18"/>
                          </a:solidFill>
                          <a:effectLst/>
                          <a:latin typeface="Comic Sans MS" pitchFamily="66" charset="0"/>
                          <a:cs typeface="Arial" charset="0"/>
                        </a:rPr>
                        <a:t>Status</a:t>
                      </a:r>
                      <a:r>
                        <a:rPr kumimoji="0" lang="en-US" sz="1200" b="1" i="0" u="none" strike="noStrike" cap="none" normalizeH="0" baseline="0" smtClean="0">
                          <a:ln>
                            <a:noFill/>
                          </a:ln>
                          <a:solidFill>
                            <a:srgbClr val="000018"/>
                          </a:solidFill>
                          <a:effectLst/>
                          <a:latin typeface="Comic Sans MS" pitchFamily="66" charset="0"/>
                          <a:cs typeface="Arial" charset="0"/>
                        </a:rPr>
                        <a:t> </a:t>
                      </a:r>
                      <a:endParaRPr kumimoji="0" lang="en-US" sz="1200" b="0" i="0" u="none" strike="noStrike" cap="none" normalizeH="0" baseline="0" smtClean="0">
                        <a:ln>
                          <a:noFill/>
                        </a:ln>
                        <a:solidFill>
                          <a:srgbClr val="000018"/>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131375">
                <a:tc rowSpan="5">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kern="1200" cap="none" normalizeH="0" baseline="0" dirty="0" smtClean="0">
                          <a:ln>
                            <a:noFill/>
                          </a:ln>
                          <a:solidFill>
                            <a:srgbClr val="000018"/>
                          </a:solidFill>
                          <a:effectLst/>
                          <a:latin typeface="Comic Sans MS" pitchFamily="66" charset="0"/>
                          <a:ea typeface="+mn-ea"/>
                          <a:cs typeface="+mn-cs"/>
                        </a:rPr>
                        <a:t>17-WB-02 – Implémentation nouveau fonctionnement CP </a:t>
                      </a:r>
                      <a:r>
                        <a:rPr kumimoji="0" lang="fr-FR" sz="1200" b="0" i="0" u="none" strike="noStrike" kern="1200" cap="none" normalizeH="0" baseline="0" dirty="0" err="1" smtClean="0">
                          <a:ln>
                            <a:noFill/>
                          </a:ln>
                          <a:solidFill>
                            <a:srgbClr val="000018"/>
                          </a:solidFill>
                          <a:effectLst/>
                          <a:latin typeface="Comic Sans MS" pitchFamily="66" charset="0"/>
                          <a:ea typeface="+mn-ea"/>
                          <a:cs typeface="+mn-cs"/>
                        </a:rPr>
                        <a:t>PsySoc</a:t>
                      </a:r>
                      <a:r>
                        <a:rPr kumimoji="0" lang="fr-FR" sz="1200" b="0" i="0" u="none" strike="noStrike" kern="1200" cap="none" normalizeH="0" baseline="0" dirty="0" smtClean="0">
                          <a:ln>
                            <a:noFill/>
                          </a:ln>
                          <a:solidFill>
                            <a:srgbClr val="000018"/>
                          </a:solidFill>
                          <a:effectLst/>
                          <a:latin typeface="Comic Sans MS" pitchFamily="66" charset="0"/>
                          <a:ea typeface="+mn-ea"/>
                          <a:cs typeface="+mn-cs"/>
                        </a:rPr>
                        <a:t> – PC</a:t>
                      </a:r>
                    </a:p>
                    <a:p>
                      <a:pPr marL="0" marR="0" lvl="0" indent="0" algn="l" defTabSz="914400" rtl="0" eaLnBrk="1" fontAlgn="b" latinLnBrk="0" hangingPunct="1">
                        <a:lnSpc>
                          <a:spcPct val="100000"/>
                        </a:lnSpc>
                        <a:spcBef>
                          <a:spcPct val="0"/>
                        </a:spcBef>
                        <a:spcAft>
                          <a:spcPct val="0"/>
                        </a:spcAft>
                        <a:buClrTx/>
                        <a:buSzTx/>
                        <a:buFontTx/>
                        <a:buNone/>
                        <a:tabLst/>
                      </a:pPr>
                      <a:endParaRPr kumimoji="0" lang="fr-FR" sz="1200" b="0" i="0" u="none" strike="noStrike" kern="1200" cap="none" normalizeH="0" baseline="0" dirty="0" smtClean="0">
                        <a:ln>
                          <a:noFill/>
                        </a:ln>
                        <a:solidFill>
                          <a:srgbClr val="FF0000"/>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5">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FR" sz="1200" b="0" i="0" u="none" strike="noStrike" kern="1200" baseline="0" dirty="0" smtClean="0">
                          <a:solidFill>
                            <a:srgbClr val="000018"/>
                          </a:solidFill>
                          <a:latin typeface="Comic Sans MS" panose="030F0702030302020204" pitchFamily="66" charset="0"/>
                          <a:ea typeface="+mn-ea"/>
                          <a:cs typeface="+mn-cs"/>
                        </a:rPr>
                        <a:t>(1) Assurer l'accessibilité du conseiller en prévention  aspects psychosociaux du travail et</a:t>
                      </a:r>
                    </a:p>
                    <a:p>
                      <a:pPr marL="0" marR="0" lvl="0" indent="0" algn="l" defTabSz="914400" rtl="0" eaLnBrk="1" fontAlgn="b" latinLnBrk="0" hangingPunct="1">
                        <a:lnSpc>
                          <a:spcPct val="100000"/>
                        </a:lnSpc>
                        <a:spcBef>
                          <a:spcPct val="0"/>
                        </a:spcBef>
                        <a:spcAft>
                          <a:spcPct val="0"/>
                        </a:spcAft>
                        <a:buClrTx/>
                        <a:buSzTx/>
                        <a:buFontTx/>
                        <a:buNone/>
                        <a:tabLst/>
                      </a:pPr>
                      <a:r>
                        <a:rPr lang="fr-FR" sz="1200" b="0" i="0" u="none" strike="noStrike" kern="1200" baseline="0" dirty="0" smtClean="0">
                          <a:solidFill>
                            <a:srgbClr val="000018"/>
                          </a:solidFill>
                          <a:latin typeface="Comic Sans MS" panose="030F0702030302020204" pitchFamily="66" charset="0"/>
                          <a:ea typeface="+mn-ea"/>
                          <a:cs typeface="+mn-cs"/>
                        </a:rPr>
                        <a:t>de la personne de confiance aussi bien sur le territoire belge </a:t>
                      </a:r>
                      <a:r>
                        <a:rPr lang="fr-FR" sz="1200" b="0" i="0" u="none" strike="noStrike" kern="1200" baseline="0" dirty="0" err="1" smtClean="0">
                          <a:solidFill>
                            <a:srgbClr val="000018"/>
                          </a:solidFill>
                          <a:latin typeface="Comic Sans MS" panose="030F0702030302020204" pitchFamily="66" charset="0"/>
                          <a:ea typeface="+mn-ea"/>
                          <a:cs typeface="+mn-cs"/>
                        </a:rPr>
                        <a:t>qu</a:t>
                      </a:r>
                      <a:r>
                        <a:rPr lang="fr-FR" sz="1200" b="0" i="0" u="none" strike="noStrike" kern="1200" baseline="0" dirty="0" smtClean="0">
                          <a:solidFill>
                            <a:srgbClr val="000018"/>
                          </a:solidFill>
                          <a:latin typeface="Comic Sans MS" panose="030F0702030302020204" pitchFamily="66" charset="0"/>
                          <a:ea typeface="+mn-ea"/>
                          <a:cs typeface="+mn-cs"/>
                        </a:rPr>
                        <a:t>’en </a:t>
                      </a:r>
                      <a:r>
                        <a:rPr lang="fr-FR" sz="1200" b="0" i="0" u="none" strike="noStrike" kern="1200" baseline="0" dirty="0" err="1" smtClean="0">
                          <a:solidFill>
                            <a:srgbClr val="000018"/>
                          </a:solidFill>
                          <a:latin typeface="Comic Sans MS" panose="030F0702030302020204" pitchFamily="66" charset="0"/>
                          <a:ea typeface="+mn-ea"/>
                          <a:cs typeface="+mn-cs"/>
                        </a:rPr>
                        <a:t>Ops</a:t>
                      </a:r>
                      <a:endParaRPr lang="fr-FR" sz="1200" b="0" i="0" u="none" strike="noStrike" kern="1200" baseline="0" dirty="0" smtClean="0">
                        <a:solidFill>
                          <a:srgbClr val="000018"/>
                        </a:solidFill>
                        <a:latin typeface="Comic Sans MS" panose="030F0702030302020204"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lang="fr-FR" sz="1200" b="0" i="0" u="none" strike="noStrike" kern="1200" baseline="0" dirty="0" smtClean="0">
                          <a:solidFill>
                            <a:srgbClr val="000018"/>
                          </a:solidFill>
                          <a:latin typeface="Comic Sans MS" panose="030F0702030302020204" pitchFamily="66" charset="0"/>
                          <a:ea typeface="+mn-ea"/>
                          <a:cs typeface="+mn-cs"/>
                        </a:rPr>
                        <a:t>(2) Mettre en œuvre des analyses de risques psychosociaux aussi bien sur le territoire</a:t>
                      </a:r>
                    </a:p>
                    <a:p>
                      <a:pPr marL="0" marR="0" lvl="0" indent="0" algn="l" defTabSz="914400" rtl="0" eaLnBrk="1" fontAlgn="b" latinLnBrk="0" hangingPunct="1">
                        <a:lnSpc>
                          <a:spcPct val="100000"/>
                        </a:lnSpc>
                        <a:spcBef>
                          <a:spcPct val="0"/>
                        </a:spcBef>
                        <a:spcAft>
                          <a:spcPct val="0"/>
                        </a:spcAft>
                        <a:buClrTx/>
                        <a:buSzTx/>
                        <a:buFontTx/>
                        <a:buNone/>
                        <a:tabLst/>
                      </a:pPr>
                      <a:r>
                        <a:rPr lang="fr-FR" sz="1200" b="0" i="0" u="none" strike="noStrike" kern="1200" baseline="0" dirty="0" smtClean="0">
                          <a:solidFill>
                            <a:srgbClr val="000018"/>
                          </a:solidFill>
                          <a:latin typeface="Comic Sans MS" panose="030F0702030302020204" pitchFamily="66" charset="0"/>
                          <a:ea typeface="+mn-ea"/>
                          <a:cs typeface="+mn-cs"/>
                        </a:rPr>
                        <a:t>belge qu’en </a:t>
                      </a:r>
                      <a:r>
                        <a:rPr lang="fr-FR" sz="1200" b="0" i="0" u="none" strike="noStrike" kern="1200" baseline="0" dirty="0" err="1" smtClean="0">
                          <a:solidFill>
                            <a:srgbClr val="000018"/>
                          </a:solidFill>
                          <a:latin typeface="Comic Sans MS" panose="030F0702030302020204" pitchFamily="66" charset="0"/>
                          <a:ea typeface="+mn-ea"/>
                          <a:cs typeface="+mn-cs"/>
                        </a:rPr>
                        <a:t>Ops</a:t>
                      </a:r>
                      <a:endParaRPr lang="en-US" sz="1200" b="0" i="0" u="none" strike="noStrike" kern="1200" baseline="0" dirty="0" smtClean="0">
                        <a:solidFill>
                          <a:srgbClr val="000018"/>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18415">
                        <a:lnSpc>
                          <a:spcPts val="1530"/>
                        </a:lnSpc>
                      </a:pPr>
                      <a:r>
                        <a:rPr lang="fr-BE" sz="1200" kern="1200" dirty="0" smtClean="0">
                          <a:solidFill>
                            <a:srgbClr val="000018"/>
                          </a:solidFill>
                          <a:effectLst/>
                          <a:latin typeface="Comic Sans MS" panose="030F0702030302020204" pitchFamily="66" charset="0"/>
                          <a:ea typeface="Times-Roman"/>
                          <a:cs typeface="Arial"/>
                        </a:rPr>
                        <a:t>1.Impliquer </a:t>
                      </a:r>
                      <a:r>
                        <a:rPr lang="fr-BE" sz="1200" kern="1200" dirty="0">
                          <a:solidFill>
                            <a:srgbClr val="000018"/>
                          </a:solidFill>
                          <a:effectLst/>
                          <a:latin typeface="Comic Sans MS" panose="030F0702030302020204" pitchFamily="66" charset="0"/>
                          <a:ea typeface="Times-Roman"/>
                          <a:cs typeface="Arial"/>
                        </a:rPr>
                        <a:t>les acteurs </a:t>
                      </a:r>
                      <a:r>
                        <a:rPr lang="fr-BE" sz="1200" kern="1200" dirty="0" err="1">
                          <a:solidFill>
                            <a:srgbClr val="000018"/>
                          </a:solidFill>
                          <a:effectLst/>
                          <a:latin typeface="Comic Sans MS" panose="030F0702030302020204" pitchFamily="66" charset="0"/>
                          <a:ea typeface="Times-Roman"/>
                          <a:cs typeface="Arial"/>
                        </a:rPr>
                        <a:t>PsySoc</a:t>
                      </a:r>
                      <a:r>
                        <a:rPr lang="fr-BE" sz="1200" kern="1200" dirty="0">
                          <a:solidFill>
                            <a:srgbClr val="000018"/>
                          </a:solidFill>
                          <a:effectLst/>
                          <a:latin typeface="Comic Sans MS" panose="030F0702030302020204" pitchFamily="66" charset="0"/>
                          <a:ea typeface="Times-Roman"/>
                          <a:cs typeface="Arial"/>
                        </a:rPr>
                        <a:t> dans la communication des messages</a:t>
                      </a:r>
                      <a:endParaRPr lang="en-US" sz="1200" dirty="0">
                        <a:solidFill>
                          <a:srgbClr val="000018"/>
                        </a:solidFill>
                        <a:effectLst/>
                        <a:latin typeface="Comic Sans MS" panose="030F0702030302020204" pitchFamily="66" charset="0"/>
                        <a:ea typeface="Times New Roman"/>
                      </a:endParaRPr>
                    </a:p>
                    <a:p>
                      <a:pPr marL="18415">
                        <a:lnSpc>
                          <a:spcPts val="1530"/>
                        </a:lnSpc>
                        <a:spcBef>
                          <a:spcPts val="300"/>
                        </a:spcBef>
                        <a:spcAft>
                          <a:spcPts val="300"/>
                        </a:spcAft>
                      </a:pPr>
                      <a:r>
                        <a:rPr lang="fr-BE" sz="1200" kern="1200" dirty="0">
                          <a:solidFill>
                            <a:srgbClr val="000018"/>
                          </a:solidFill>
                          <a:effectLst/>
                          <a:latin typeface="Comic Sans MS" panose="030F0702030302020204" pitchFamily="66" charset="0"/>
                          <a:ea typeface="Times-Roman"/>
                          <a:cs typeface="Arial"/>
                        </a:rPr>
                        <a:t>Impliquer les CO et LH dans la transmission des messages</a:t>
                      </a:r>
                      <a:endParaRPr lang="en-US" sz="1200" dirty="0">
                        <a:solidFill>
                          <a:srgbClr val="000018"/>
                        </a:solidFill>
                        <a:effectLst/>
                        <a:latin typeface="Comic Sans MS" panose="030F0702030302020204" pitchFamily="66" charset="0"/>
                        <a:ea typeface="Times New Roman"/>
                      </a:endParaRPr>
                    </a:p>
                  </a:txBody>
                  <a:tcPr marL="68580" marR="68580" marT="0" marB="0" anchor="ctr">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a:lnSpc>
                          <a:spcPts val="1530"/>
                        </a:lnSpc>
                        <a:spcAft>
                          <a:spcPts val="0"/>
                        </a:spcAft>
                      </a:pPr>
                      <a:r>
                        <a:rPr lang="fr-BE" sz="1200" kern="1200">
                          <a:solidFill>
                            <a:srgbClr val="000018"/>
                          </a:solidFill>
                          <a:effectLst/>
                          <a:latin typeface="Comic Sans MS" panose="030F0702030302020204" pitchFamily="66" charset="0"/>
                          <a:ea typeface="Times-Roman"/>
                          <a:cs typeface="Arial"/>
                        </a:rPr>
                        <a:t>CP PsySoc, AMT, PC, Psy</a:t>
                      </a:r>
                      <a:endParaRPr lang="en-US" sz="1200">
                        <a:solidFill>
                          <a:srgbClr val="000018"/>
                        </a:solidFill>
                        <a:effectLst/>
                        <a:latin typeface="Comic Sans MS" panose="030F0702030302020204" pitchFamily="66" charset="0"/>
                        <a:ea typeface="Times New Roman"/>
                      </a:endParaRPr>
                    </a:p>
                  </a:txBody>
                  <a:tcPr marL="68580" marR="68580" marT="0" marB="0" anchor="ctr">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PC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5">
                  <a:txBody>
                    <a:bodyPr/>
                    <a:lstStyle/>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EC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728391">
                <a:tc vMerge="1">
                  <a:txBody>
                    <a:bodyPr/>
                    <a:lstStyle/>
                    <a:p>
                      <a:endParaRPr lang="en-US"/>
                    </a:p>
                  </a:txBody>
                  <a:tcPr/>
                </a:tc>
                <a:tc vMerge="1">
                  <a:txBody>
                    <a:bodyPr/>
                    <a:lstStyle/>
                    <a:p>
                      <a:endParaRPr lang="en-US"/>
                    </a:p>
                  </a:txBody>
                  <a:tcPr/>
                </a:tc>
                <a:tc>
                  <a:txBody>
                    <a:bodyPr/>
                    <a:lstStyle/>
                    <a:p>
                      <a:pPr marL="18415">
                        <a:lnSpc>
                          <a:spcPts val="1530"/>
                        </a:lnSpc>
                        <a:spcBef>
                          <a:spcPts val="300"/>
                        </a:spcBef>
                        <a:spcAft>
                          <a:spcPts val="300"/>
                        </a:spcAft>
                      </a:pPr>
                      <a:r>
                        <a:rPr lang="fr-BE" sz="1200" kern="1200" dirty="0" smtClean="0">
                          <a:solidFill>
                            <a:srgbClr val="000018"/>
                          </a:solidFill>
                          <a:effectLst/>
                          <a:latin typeface="Comic Sans MS" panose="030F0702030302020204" pitchFamily="66" charset="0"/>
                          <a:ea typeface="Times-Roman"/>
                          <a:cs typeface="Arial"/>
                        </a:rPr>
                        <a:t>2.Appliquer </a:t>
                      </a:r>
                      <a:r>
                        <a:rPr lang="fr-BE" sz="1200" kern="1200" dirty="0">
                          <a:solidFill>
                            <a:srgbClr val="000018"/>
                          </a:solidFill>
                          <a:effectLst/>
                          <a:latin typeface="Comic Sans MS" panose="030F0702030302020204" pitchFamily="66" charset="0"/>
                          <a:ea typeface="Times-Roman"/>
                          <a:cs typeface="Arial"/>
                        </a:rPr>
                        <a:t>les directives publiées</a:t>
                      </a:r>
                      <a:endParaRPr lang="en-US" sz="1200" dirty="0">
                        <a:solidFill>
                          <a:srgbClr val="000018"/>
                        </a:solidFill>
                        <a:effectLst/>
                        <a:latin typeface="Comic Sans MS" panose="030F0702030302020204" pitchFamily="66" charset="0"/>
                        <a:ea typeface="Times New Roman"/>
                      </a:endParaRPr>
                    </a:p>
                  </a:txBody>
                  <a:tcPr marL="68580" marR="68580" marT="0" marB="0" anchor="ctr">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a:lnSpc>
                          <a:spcPts val="1530"/>
                        </a:lnSpc>
                        <a:spcAft>
                          <a:spcPts val="0"/>
                        </a:spcAft>
                      </a:pPr>
                      <a:r>
                        <a:rPr lang="en-US" sz="1200" kern="1200">
                          <a:solidFill>
                            <a:srgbClr val="000018"/>
                          </a:solidFill>
                          <a:effectLst/>
                          <a:latin typeface="Comic Sans MS" panose="030F0702030302020204" pitchFamily="66" charset="0"/>
                          <a:ea typeface="Times-Roman"/>
                          <a:cs typeface="Arial"/>
                        </a:rPr>
                        <a:t>All Pers Def</a:t>
                      </a:r>
                      <a:endParaRPr lang="en-US" sz="1200">
                        <a:solidFill>
                          <a:srgbClr val="000018"/>
                        </a:solidFill>
                        <a:effectLst/>
                        <a:latin typeface="Comic Sans MS" panose="030F0702030302020204" pitchFamily="66" charset="0"/>
                        <a:ea typeface="Times New Roman"/>
                      </a:endParaRPr>
                    </a:p>
                  </a:txBody>
                  <a:tcPr marL="68580" marR="68580" marT="0" marB="0" anchor="ctr">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algn="ctr"/>
                      <a:r>
                        <a:rPr lang="fr-BE" sz="1100" dirty="0" smtClean="0">
                          <a:solidFill>
                            <a:srgbClr val="000018"/>
                          </a:solidFill>
                          <a:latin typeface="Comic Sans MS" panose="030F0702030302020204" pitchFamily="66" charset="0"/>
                        </a:rPr>
                        <a:t>PC</a:t>
                      </a:r>
                      <a:endParaRPr lang="en-US" sz="1100" dirty="0">
                        <a:solidFill>
                          <a:srgbClr val="000018"/>
                        </a:solidFill>
                        <a:latin typeface="Comic Sans MS" panose="030F0702030302020204"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extLst>
                  <a:ext uri="{0D108BD9-81ED-4DB2-BD59-A6C34878D82A}">
                    <a16:rowId xmlns:a16="http://schemas.microsoft.com/office/drawing/2014/main" val="10002"/>
                  </a:ext>
                </a:extLst>
              </a:tr>
              <a:tr h="672720">
                <a:tc vMerge="1">
                  <a:txBody>
                    <a:bodyPr/>
                    <a:lstStyle/>
                    <a:p>
                      <a:endParaRPr lang="en-US"/>
                    </a:p>
                  </a:txBody>
                  <a:tcPr/>
                </a:tc>
                <a:tc vMerge="1">
                  <a:txBody>
                    <a:bodyPr/>
                    <a:lstStyle/>
                    <a:p>
                      <a:endParaRPr lang="en-US"/>
                    </a:p>
                  </a:txBody>
                  <a:tcPr/>
                </a:tc>
                <a:tc>
                  <a:txBody>
                    <a:bodyPr/>
                    <a:lstStyle/>
                    <a:p>
                      <a:pPr marL="18415">
                        <a:lnSpc>
                          <a:spcPts val="1530"/>
                        </a:lnSpc>
                        <a:spcBef>
                          <a:spcPts val="300"/>
                        </a:spcBef>
                        <a:spcAft>
                          <a:spcPts val="300"/>
                        </a:spcAft>
                      </a:pPr>
                      <a:r>
                        <a:rPr lang="fr-BE" sz="1200" kern="1200" dirty="0" smtClean="0">
                          <a:solidFill>
                            <a:srgbClr val="000018"/>
                          </a:solidFill>
                          <a:effectLst/>
                          <a:latin typeface="Comic Sans MS" panose="030F0702030302020204" pitchFamily="66" charset="0"/>
                          <a:ea typeface="Times-Roman"/>
                          <a:cs typeface="Arial"/>
                        </a:rPr>
                        <a:t>3. Impliquer </a:t>
                      </a:r>
                      <a:r>
                        <a:rPr lang="fr-BE" sz="1200" kern="1200" dirty="0">
                          <a:solidFill>
                            <a:srgbClr val="000018"/>
                          </a:solidFill>
                          <a:effectLst/>
                          <a:latin typeface="Comic Sans MS" panose="030F0702030302020204" pitchFamily="66" charset="0"/>
                          <a:ea typeface="Times-Roman"/>
                          <a:cs typeface="Arial"/>
                        </a:rPr>
                        <a:t>les acteurs </a:t>
                      </a:r>
                      <a:r>
                        <a:rPr lang="fr-BE" sz="1200" kern="1200" dirty="0" err="1">
                          <a:solidFill>
                            <a:srgbClr val="000018"/>
                          </a:solidFill>
                          <a:effectLst/>
                          <a:latin typeface="Comic Sans MS" panose="030F0702030302020204" pitchFamily="66" charset="0"/>
                          <a:ea typeface="Times-Roman"/>
                          <a:cs typeface="Arial"/>
                        </a:rPr>
                        <a:t>PsySoc</a:t>
                      </a:r>
                      <a:r>
                        <a:rPr lang="fr-BE" sz="1200" kern="1200" dirty="0">
                          <a:solidFill>
                            <a:srgbClr val="000018"/>
                          </a:solidFill>
                          <a:effectLst/>
                          <a:latin typeface="Comic Sans MS" panose="030F0702030302020204" pitchFamily="66" charset="0"/>
                          <a:ea typeface="Times-Roman"/>
                          <a:cs typeface="Arial"/>
                        </a:rPr>
                        <a:t> locaux dans l’évaluation de la structure de fonctionnement</a:t>
                      </a:r>
                      <a:endParaRPr lang="en-US" sz="1200" dirty="0">
                        <a:solidFill>
                          <a:srgbClr val="000018"/>
                        </a:solidFill>
                        <a:effectLst/>
                        <a:latin typeface="Comic Sans MS" panose="030F0702030302020204" pitchFamily="66" charset="0"/>
                        <a:ea typeface="Times New Roman"/>
                      </a:endParaRPr>
                    </a:p>
                  </a:txBody>
                  <a:tcPr marL="68580" marR="68580" marT="0" marB="0" anchor="ctr">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a:lnSpc>
                          <a:spcPts val="1530"/>
                        </a:lnSpc>
                        <a:spcAft>
                          <a:spcPts val="0"/>
                        </a:spcAft>
                      </a:pPr>
                      <a:r>
                        <a:rPr lang="fr-BE" sz="1200" kern="1200" dirty="0">
                          <a:solidFill>
                            <a:srgbClr val="000018"/>
                          </a:solidFill>
                          <a:effectLst/>
                          <a:latin typeface="Comic Sans MS" panose="030F0702030302020204" pitchFamily="66" charset="0"/>
                          <a:ea typeface="Times-Roman"/>
                          <a:cs typeface="Arial"/>
                        </a:rPr>
                        <a:t>PC, CP </a:t>
                      </a:r>
                      <a:r>
                        <a:rPr lang="fr-BE" sz="1200" kern="1200" dirty="0" err="1">
                          <a:solidFill>
                            <a:srgbClr val="000018"/>
                          </a:solidFill>
                          <a:effectLst/>
                          <a:latin typeface="Comic Sans MS" panose="030F0702030302020204" pitchFamily="66" charset="0"/>
                          <a:ea typeface="Times-Roman"/>
                          <a:cs typeface="Arial"/>
                        </a:rPr>
                        <a:t>PsySoc</a:t>
                      </a:r>
                      <a:r>
                        <a:rPr lang="fr-BE" sz="1200" kern="1200" dirty="0">
                          <a:solidFill>
                            <a:srgbClr val="000018"/>
                          </a:solidFill>
                          <a:effectLst/>
                          <a:latin typeface="Comic Sans MS" panose="030F0702030302020204" pitchFamily="66" charset="0"/>
                          <a:ea typeface="Times-Roman"/>
                          <a:cs typeface="Arial"/>
                        </a:rPr>
                        <a:t>, autres acteurs </a:t>
                      </a:r>
                      <a:r>
                        <a:rPr lang="fr-BE" sz="1200" kern="1200" dirty="0" err="1">
                          <a:solidFill>
                            <a:srgbClr val="000018"/>
                          </a:solidFill>
                          <a:effectLst/>
                          <a:latin typeface="Comic Sans MS" panose="030F0702030302020204" pitchFamily="66" charset="0"/>
                          <a:ea typeface="Times-Roman"/>
                          <a:cs typeface="Arial"/>
                        </a:rPr>
                        <a:t>PsySoc</a:t>
                      </a:r>
                      <a:r>
                        <a:rPr lang="fr-BE" sz="1200" kern="1200" dirty="0">
                          <a:solidFill>
                            <a:srgbClr val="000018"/>
                          </a:solidFill>
                          <a:effectLst/>
                          <a:latin typeface="Comic Sans MS" panose="030F0702030302020204" pitchFamily="66" charset="0"/>
                          <a:ea typeface="Times-Roman"/>
                          <a:cs typeface="Arial"/>
                        </a:rPr>
                        <a:t> + AMT</a:t>
                      </a:r>
                      <a:endParaRPr lang="en-US" sz="1200" dirty="0">
                        <a:solidFill>
                          <a:srgbClr val="000018"/>
                        </a:solidFill>
                        <a:effectLst/>
                        <a:latin typeface="Comic Sans MS" panose="030F0702030302020204" pitchFamily="66" charset="0"/>
                        <a:ea typeface="Times New Roman"/>
                      </a:endParaRPr>
                    </a:p>
                  </a:txBody>
                  <a:tcPr marL="68580" marR="68580" marT="0" marB="0" anchor="ctr">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algn="ctr"/>
                      <a:r>
                        <a:rPr lang="fr-BE" sz="1100" dirty="0" smtClean="0">
                          <a:solidFill>
                            <a:srgbClr val="000018"/>
                          </a:solidFill>
                          <a:latin typeface="Comic Sans MS" panose="030F0702030302020204" pitchFamily="66" charset="0"/>
                        </a:rPr>
                        <a:t>PC</a:t>
                      </a:r>
                      <a:endParaRPr lang="en-US" sz="1100" dirty="0">
                        <a:solidFill>
                          <a:srgbClr val="000018"/>
                        </a:solidFill>
                        <a:latin typeface="Comic Sans MS" panose="030F0702030302020204"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extLst>
                  <a:ext uri="{0D108BD9-81ED-4DB2-BD59-A6C34878D82A}">
                    <a16:rowId xmlns:a16="http://schemas.microsoft.com/office/drawing/2014/main" val="10003"/>
                  </a:ext>
                </a:extLst>
              </a:tr>
              <a:tr h="551416">
                <a:tc vMerge="1">
                  <a:txBody>
                    <a:bodyPr/>
                    <a:lstStyle/>
                    <a:p>
                      <a:endParaRPr lang="en-US"/>
                    </a:p>
                  </a:txBody>
                  <a:tcPr/>
                </a:tc>
                <a:tc vMerge="1">
                  <a:txBody>
                    <a:bodyPr/>
                    <a:lstStyle/>
                    <a:p>
                      <a:endParaRPr lang="en-US"/>
                    </a:p>
                  </a:txBody>
                  <a:tcPr/>
                </a:tc>
                <a:tc>
                  <a:txBody>
                    <a:bodyPr/>
                    <a:lstStyle/>
                    <a:p>
                      <a:pPr marL="18415">
                        <a:lnSpc>
                          <a:spcPts val="1530"/>
                        </a:lnSpc>
                      </a:pPr>
                      <a:endParaRPr lang="en-US" sz="1200" dirty="0">
                        <a:solidFill>
                          <a:srgbClr val="FF0000"/>
                        </a:solidFill>
                        <a:effectLst/>
                        <a:latin typeface="Comic Sans MS" panose="030F0702030302020204" pitchFamily="66" charset="0"/>
                        <a:ea typeface="Times New Roman"/>
                      </a:endParaRPr>
                    </a:p>
                  </a:txBody>
                  <a:tcPr marL="68580" marR="68580" marT="0" marB="0" anchor="ctr">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a:lnSpc>
                          <a:spcPts val="1530"/>
                        </a:lnSpc>
                        <a:spcAft>
                          <a:spcPts val="0"/>
                        </a:spcAft>
                      </a:pPr>
                      <a:endParaRPr lang="en-US" sz="1200" dirty="0">
                        <a:solidFill>
                          <a:srgbClr val="FF0000"/>
                        </a:solidFill>
                        <a:effectLst/>
                        <a:latin typeface="Comic Sans MS" panose="030F0702030302020204" pitchFamily="66" charset="0"/>
                        <a:ea typeface="Times New Roman"/>
                      </a:endParaRPr>
                    </a:p>
                  </a:txBody>
                  <a:tcPr marL="68580" marR="68580" marT="0" marB="0" anchor="ctr">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algn="ctr"/>
                      <a:endParaRPr lang="en-US" sz="1100" dirty="0">
                        <a:solidFill>
                          <a:srgbClr val="000018"/>
                        </a:solidFill>
                        <a:latin typeface="Comic Sans MS" panose="030F0702030302020204"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extLst>
                  <a:ext uri="{0D108BD9-81ED-4DB2-BD59-A6C34878D82A}">
                    <a16:rowId xmlns:a16="http://schemas.microsoft.com/office/drawing/2014/main" val="10004"/>
                  </a:ext>
                </a:extLst>
              </a:tr>
              <a:tr h="576064">
                <a:tc vMerge="1">
                  <a:txBody>
                    <a:bodyPr/>
                    <a:lstStyle/>
                    <a:p>
                      <a:endParaRPr lang="en-US"/>
                    </a:p>
                  </a:txBody>
                  <a:tcPr/>
                </a:tc>
                <a:tc vMerge="1">
                  <a:txBody>
                    <a:bodyPr/>
                    <a:lstStyle/>
                    <a:p>
                      <a:endParaRPr lang="en-US"/>
                    </a:p>
                  </a:txBody>
                  <a:tcPr/>
                </a:tc>
                <a:tc>
                  <a:txBody>
                    <a:bodyPr/>
                    <a:lstStyle/>
                    <a:p>
                      <a:pPr algn="just">
                        <a:spcAft>
                          <a:spcPts val="300"/>
                        </a:spcAft>
                      </a:pPr>
                      <a:endParaRPr lang="en-US" sz="1100" dirty="0">
                        <a:solidFill>
                          <a:srgbClr val="000018"/>
                        </a:solidFill>
                        <a:effectLst/>
                        <a:latin typeface="Comic Sans MS" panose="030F0702030302020204" pitchFamily="66" charset="0"/>
                        <a:ea typeface="Times New Roman"/>
                      </a:endParaRPr>
                    </a:p>
                  </a:txBody>
                  <a:tcPr marL="68580" marR="68580" marT="0" marB="0">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21590">
                        <a:spcBef>
                          <a:spcPts val="300"/>
                        </a:spcBef>
                        <a:spcAft>
                          <a:spcPts val="300"/>
                        </a:spcAft>
                      </a:pPr>
                      <a:endParaRPr lang="en-US" sz="1200" dirty="0">
                        <a:solidFill>
                          <a:srgbClr val="000018"/>
                        </a:solidFill>
                        <a:effectLst/>
                        <a:latin typeface="Comic Sans MS" panose="030F0702030302020204" pitchFamily="66" charset="0"/>
                        <a:ea typeface="Times New Roman"/>
                      </a:endParaRPr>
                    </a:p>
                  </a:txBody>
                  <a:tcPr marL="68580" marR="68580" marT="0" marB="0" anchor="ctr">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algn="ctr"/>
                      <a:endParaRPr lang="en-US" sz="1100" dirty="0">
                        <a:solidFill>
                          <a:srgbClr val="000018"/>
                        </a:solidFill>
                        <a:latin typeface="Comic Sans MS" panose="030F0702030302020204"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extLst>
                  <a:ext uri="{0D108BD9-81ED-4DB2-BD59-A6C34878D82A}">
                    <a16:rowId xmlns:a16="http://schemas.microsoft.com/office/drawing/2014/main" val="10005"/>
                  </a:ext>
                </a:extLst>
              </a:tr>
            </a:tbl>
          </a:graphicData>
        </a:graphic>
      </p:graphicFrame>
      <p:sp>
        <p:nvSpPr>
          <p:cNvPr id="26656" name="Text Box 63"/>
          <p:cNvSpPr txBox="1">
            <a:spLocks noChangeArrowheads="1"/>
          </p:cNvSpPr>
          <p:nvPr/>
        </p:nvSpPr>
        <p:spPr bwMode="auto">
          <a:xfrm>
            <a:off x="6084888" y="4724400"/>
            <a:ext cx="504825" cy="457200"/>
          </a:xfrm>
          <a:prstGeom prst="rect">
            <a:avLst/>
          </a:prstGeom>
          <a:noFill/>
          <a:ln w="9525">
            <a:noFill/>
            <a:miter lim="800000"/>
            <a:headEnd/>
            <a:tailEnd/>
          </a:ln>
        </p:spPr>
        <p:txBody>
          <a:bodyPr>
            <a:spAutoFit/>
          </a:bodyPr>
          <a:lstStyle/>
          <a:p>
            <a:pPr eaLnBrk="0" hangingPunct="0">
              <a:spcBef>
                <a:spcPct val="50000"/>
              </a:spcBef>
            </a:pPr>
            <a:endParaRPr lang="fr-BE" sz="2400">
              <a:sym typeface="Wingdings" pitchFamily="2" charset="2"/>
            </a:endParaRPr>
          </a:p>
        </p:txBody>
      </p:sp>
      <p:sp>
        <p:nvSpPr>
          <p:cNvPr id="2" name="Slide Number Placeholder 1"/>
          <p:cNvSpPr>
            <a:spLocks noGrp="1"/>
          </p:cNvSpPr>
          <p:nvPr>
            <p:ph type="sldNum" sz="quarter" idx="12"/>
          </p:nvPr>
        </p:nvSpPr>
        <p:spPr/>
        <p:txBody>
          <a:bodyPr/>
          <a:lstStyle/>
          <a:p>
            <a:fld id="{F70BA58C-91E4-4A29-9FFB-32551D5170CB}" type="slidenum">
              <a:rPr lang="en-US" smtClean="0"/>
              <a:pPr/>
              <a:t>12</a:t>
            </a:fld>
            <a:endParaRPr lang="en-US"/>
          </a:p>
        </p:txBody>
      </p:sp>
    </p:spTree>
    <p:extLst>
      <p:ext uri="{BB962C8B-B14F-4D97-AF65-F5344CB8AC3E}">
        <p14:creationId xmlns:p14="http://schemas.microsoft.com/office/powerpoint/2010/main" val="16093889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Footer Placeholder 2"/>
          <p:cNvSpPr txBox="1">
            <a:spLocks noGrp="1"/>
          </p:cNvSpPr>
          <p:nvPr/>
        </p:nvSpPr>
        <p:spPr bwMode="auto">
          <a:xfrm>
            <a:off x="2130425" y="6248400"/>
            <a:ext cx="5040313" cy="457200"/>
          </a:xfrm>
          <a:prstGeom prst="rect">
            <a:avLst/>
          </a:prstGeom>
          <a:noFill/>
          <a:ln w="9525">
            <a:noFill/>
            <a:miter lim="800000"/>
            <a:headEnd/>
            <a:tailEnd/>
          </a:ln>
        </p:spPr>
        <p:txBody>
          <a:bodyPr anchor="b"/>
          <a:lstStyle/>
          <a:p>
            <a:pPr algn="ctr"/>
            <a:r>
              <a:rPr lang="en-US" sz="1200">
                <a:solidFill>
                  <a:srgbClr val="000018"/>
                </a:solidFill>
              </a:rPr>
              <a:t>EC : en cours - T : terminé - R : pas démarré</a:t>
            </a:r>
          </a:p>
        </p:txBody>
      </p:sp>
      <p:graphicFrame>
        <p:nvGraphicFramePr>
          <p:cNvPr id="26658" name="Group 34"/>
          <p:cNvGraphicFramePr>
            <a:graphicFrameLocks noGrp="1"/>
          </p:cNvGraphicFramePr>
          <p:nvPr>
            <p:extLst>
              <p:ext uri="{D42A27DB-BD31-4B8C-83A1-F6EECF244321}">
                <p14:modId xmlns:p14="http://schemas.microsoft.com/office/powerpoint/2010/main" val="1005073029"/>
              </p:ext>
            </p:extLst>
          </p:nvPr>
        </p:nvGraphicFramePr>
        <p:xfrm>
          <a:off x="179388" y="465476"/>
          <a:ext cx="8748712" cy="5480373"/>
        </p:xfrm>
        <a:graphic>
          <a:graphicData uri="http://schemas.openxmlformats.org/drawingml/2006/table">
            <a:tbl>
              <a:tblPr/>
              <a:tblGrid>
                <a:gridCol w="2160587">
                  <a:extLst>
                    <a:ext uri="{9D8B030D-6E8A-4147-A177-3AD203B41FA5}">
                      <a16:colId xmlns:a16="http://schemas.microsoft.com/office/drawing/2014/main" val="20000"/>
                    </a:ext>
                  </a:extLst>
                </a:gridCol>
                <a:gridCol w="1152525">
                  <a:extLst>
                    <a:ext uri="{9D8B030D-6E8A-4147-A177-3AD203B41FA5}">
                      <a16:colId xmlns:a16="http://schemas.microsoft.com/office/drawing/2014/main" val="20001"/>
                    </a:ext>
                  </a:extLst>
                </a:gridCol>
                <a:gridCol w="1584325">
                  <a:extLst>
                    <a:ext uri="{9D8B030D-6E8A-4147-A177-3AD203B41FA5}">
                      <a16:colId xmlns:a16="http://schemas.microsoft.com/office/drawing/2014/main" val="20002"/>
                    </a:ext>
                  </a:extLst>
                </a:gridCol>
                <a:gridCol w="1943447">
                  <a:extLst>
                    <a:ext uri="{9D8B030D-6E8A-4147-A177-3AD203B41FA5}">
                      <a16:colId xmlns:a16="http://schemas.microsoft.com/office/drawing/2014/main" val="20003"/>
                    </a:ext>
                  </a:extLst>
                </a:gridCol>
                <a:gridCol w="1279178">
                  <a:extLst>
                    <a:ext uri="{9D8B030D-6E8A-4147-A177-3AD203B41FA5}">
                      <a16:colId xmlns:a16="http://schemas.microsoft.com/office/drawing/2014/main" val="20004"/>
                    </a:ext>
                  </a:extLst>
                </a:gridCol>
                <a:gridCol w="628650">
                  <a:extLst>
                    <a:ext uri="{9D8B030D-6E8A-4147-A177-3AD203B41FA5}">
                      <a16:colId xmlns:a16="http://schemas.microsoft.com/office/drawing/2014/main" val="20005"/>
                    </a:ext>
                  </a:extLst>
                </a:gridCol>
              </a:tblGrid>
              <a:tr h="608013">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18"/>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Objectif</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Activités</a:t>
                      </a:r>
                      <a:r>
                        <a:rPr kumimoji="0" lang="en-US" sz="1200" b="1" i="0" u="none" strike="noStrike" cap="none" normalizeH="0" baseline="0" dirty="0" smtClean="0">
                          <a:ln>
                            <a:noFill/>
                          </a:ln>
                          <a:solidFill>
                            <a:srgbClr val="000018"/>
                          </a:solidFill>
                          <a:effectLst/>
                          <a:latin typeface="Comic Sans MS" pitchFamily="66" charset="0"/>
                          <a:cs typeface="Arial" charset="0"/>
                        </a:rPr>
                        <a:t> / Missions</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Responsable</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18"/>
                          </a:solidFill>
                          <a:effectLst/>
                          <a:latin typeface="Comic Sans MS" pitchFamily="66" charset="0"/>
                          <a:cs typeface="Arial" charset="0"/>
                        </a:rPr>
                        <a:t>Status</a:t>
                      </a:r>
                      <a:r>
                        <a:rPr kumimoji="0" lang="en-US" sz="1200" b="1" i="0" u="none" strike="noStrike" cap="none" normalizeH="0" baseline="0" smtClean="0">
                          <a:ln>
                            <a:noFill/>
                          </a:ln>
                          <a:solidFill>
                            <a:srgbClr val="000018"/>
                          </a:solidFill>
                          <a:effectLst/>
                          <a:latin typeface="Comic Sans MS" pitchFamily="66" charset="0"/>
                          <a:cs typeface="Arial" charset="0"/>
                        </a:rPr>
                        <a:t> </a:t>
                      </a:r>
                      <a:endParaRPr kumimoji="0" lang="en-US" sz="1200" b="0" i="0" u="none" strike="noStrike" cap="none" normalizeH="0" baseline="0" smtClean="0">
                        <a:ln>
                          <a:noFill/>
                        </a:ln>
                        <a:solidFill>
                          <a:srgbClr val="000018"/>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40512">
                <a:tc rowSpan="5">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17-MR-02-Sécurité des machines-outils de travail de métal</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FF0000"/>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5">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FR" sz="1200" b="0" i="0" u="none" strike="noStrike" kern="1200" baseline="0" dirty="0" smtClean="0">
                          <a:solidFill>
                            <a:srgbClr val="000018"/>
                          </a:solidFill>
                          <a:latin typeface="Comic Sans MS" panose="030F0702030302020204" pitchFamily="66" charset="0"/>
                          <a:ea typeface="+mn-ea"/>
                          <a:cs typeface="+mn-cs"/>
                        </a:rPr>
                        <a:t>Identification des machines-outils pour travail</a:t>
                      </a:r>
                    </a:p>
                    <a:p>
                      <a:pPr marL="0" marR="0" lvl="0" indent="0" algn="l" defTabSz="914400" rtl="0" eaLnBrk="1" fontAlgn="b" latinLnBrk="0" hangingPunct="1">
                        <a:lnSpc>
                          <a:spcPct val="100000"/>
                        </a:lnSpc>
                        <a:spcBef>
                          <a:spcPct val="0"/>
                        </a:spcBef>
                        <a:spcAft>
                          <a:spcPct val="0"/>
                        </a:spcAft>
                        <a:buClrTx/>
                        <a:buSzTx/>
                        <a:buFontTx/>
                        <a:buNone/>
                        <a:tabLst/>
                      </a:pPr>
                      <a:r>
                        <a:rPr lang="fr-FR" sz="1200" b="0" i="0" u="none" strike="noStrike" kern="1200" baseline="0" dirty="0" smtClean="0">
                          <a:solidFill>
                            <a:srgbClr val="000018"/>
                          </a:solidFill>
                          <a:latin typeface="Comic Sans MS" panose="030F0702030302020204" pitchFamily="66" charset="0"/>
                          <a:ea typeface="+mn-ea"/>
                          <a:cs typeface="+mn-cs"/>
                        </a:rPr>
                        <a:t>du métal</a:t>
                      </a:r>
                    </a:p>
                    <a:p>
                      <a:pPr marL="0" marR="0" lvl="0" indent="0" algn="l" defTabSz="914400" rtl="0" eaLnBrk="1" fontAlgn="b" latinLnBrk="0" hangingPunct="1">
                        <a:lnSpc>
                          <a:spcPct val="100000"/>
                        </a:lnSpc>
                        <a:spcBef>
                          <a:spcPct val="0"/>
                        </a:spcBef>
                        <a:spcAft>
                          <a:spcPct val="0"/>
                        </a:spcAft>
                        <a:buClrTx/>
                        <a:buSzTx/>
                        <a:buFontTx/>
                        <a:buNone/>
                        <a:tabLst/>
                      </a:pPr>
                      <a:r>
                        <a:rPr lang="en-US" sz="1200" b="0" i="0" u="none" strike="noStrike" kern="1200" baseline="0" dirty="0" smtClean="0">
                          <a:solidFill>
                            <a:srgbClr val="000018"/>
                          </a:solidFill>
                          <a:latin typeface="Comic Sans MS" panose="030F0702030302020204" pitchFamily="66" charset="0"/>
                          <a:ea typeface="+mn-ea"/>
                          <a:cs typeface="+mn-cs"/>
                        </a:rPr>
                        <a:t>Evaluation des non-</a:t>
                      </a:r>
                      <a:r>
                        <a:rPr lang="en-US" sz="1200" b="0" i="0" u="none" strike="noStrike" kern="1200" baseline="0" dirty="0" err="1" smtClean="0">
                          <a:solidFill>
                            <a:srgbClr val="000018"/>
                          </a:solidFill>
                          <a:latin typeface="Comic Sans MS" panose="030F0702030302020204" pitchFamily="66" charset="0"/>
                          <a:ea typeface="+mn-ea"/>
                          <a:cs typeface="+mn-cs"/>
                        </a:rPr>
                        <a:t>conformités</a:t>
                      </a:r>
                      <a:endParaRPr lang="en-US" sz="1200" b="0" i="0" u="none" strike="noStrike" kern="1200" baseline="0" dirty="0" smtClean="0">
                        <a:solidFill>
                          <a:srgbClr val="000018"/>
                        </a:solidFill>
                        <a:latin typeface="Comic Sans MS" panose="030F0702030302020204"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lang="en-US" sz="1200" b="0" i="0" u="none" strike="noStrike" kern="1200" baseline="0" dirty="0" smtClean="0">
                          <a:solidFill>
                            <a:srgbClr val="000018"/>
                          </a:solidFill>
                          <a:latin typeface="Comic Sans MS" panose="030F0702030302020204" pitchFamily="66" charset="0"/>
                          <a:ea typeface="+mn-ea"/>
                          <a:cs typeface="+mn-cs"/>
                        </a:rPr>
                        <a:t>Actions correctives</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BE" sz="1100" b="0" i="0" u="none" strike="noStrike" kern="1200" baseline="0" dirty="0" smtClean="0">
                          <a:solidFill>
                            <a:srgbClr val="000018"/>
                          </a:solidFill>
                          <a:latin typeface="Comic Sans MS" panose="030F0702030302020204" pitchFamily="66" charset="0"/>
                          <a:ea typeface="+mn-ea"/>
                          <a:cs typeface="+mn-cs"/>
                        </a:rPr>
                        <a:t>Inventorier les machines-outils pour travail du métal par les unités selon les directives du </a:t>
                      </a:r>
                      <a:r>
                        <a:rPr lang="fr-BE" sz="1100" b="0" i="0" u="none" strike="noStrike" kern="1200" baseline="0" dirty="0" err="1" smtClean="0">
                          <a:solidFill>
                            <a:srgbClr val="000018"/>
                          </a:solidFill>
                          <a:latin typeface="Comic Sans MS" panose="030F0702030302020204" pitchFamily="66" charset="0"/>
                          <a:ea typeface="+mn-ea"/>
                          <a:cs typeface="+mn-cs"/>
                        </a:rPr>
                        <a:t>Gest</a:t>
                      </a:r>
                      <a:r>
                        <a:rPr lang="fr-BE" sz="1100" b="0" i="0" u="none" strike="noStrike" kern="1200" baseline="0" dirty="0" smtClean="0">
                          <a:solidFill>
                            <a:srgbClr val="000018"/>
                          </a:solidFill>
                          <a:latin typeface="Comic Sans MS" panose="030F0702030302020204" pitchFamily="66" charset="0"/>
                          <a:ea typeface="+mn-ea"/>
                          <a:cs typeface="+mn-cs"/>
                        </a:rPr>
                        <a:t> Mat </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S4/magasinier sur base de l’inventaire de base du </a:t>
                      </a:r>
                      <a:r>
                        <a:rPr kumimoji="0" lang="fr-BE" sz="1200" b="0" i="0" u="none" strike="noStrike" cap="none" normalizeH="0" baseline="0" dirty="0" err="1" smtClean="0">
                          <a:ln>
                            <a:noFill/>
                          </a:ln>
                          <a:solidFill>
                            <a:srgbClr val="000018"/>
                          </a:solidFill>
                          <a:effectLst/>
                          <a:latin typeface="Comic Sans MS" pitchFamily="66" charset="0"/>
                        </a:rPr>
                        <a:t>Gest</a:t>
                      </a:r>
                      <a:r>
                        <a:rPr kumimoji="0" lang="fr-BE" sz="1200" b="0" i="0" u="none" strike="noStrike" cap="none" normalizeH="0" baseline="0" dirty="0" smtClean="0">
                          <a:ln>
                            <a:noFill/>
                          </a:ln>
                          <a:solidFill>
                            <a:srgbClr val="000018"/>
                          </a:solidFill>
                          <a:effectLst/>
                          <a:latin typeface="Comic Sans MS" pitchFamily="66" charset="0"/>
                        </a:rPr>
                        <a:t> Mat(généré via Q&amp;R-</a:t>
                      </a:r>
                      <a:r>
                        <a:rPr kumimoji="0" lang="fr-BE" sz="1200" b="0" i="0" u="none" strike="noStrike" cap="none" normalizeH="0" baseline="0" dirty="0" err="1" smtClean="0">
                          <a:ln>
                            <a:noFill/>
                          </a:ln>
                          <a:solidFill>
                            <a:srgbClr val="000018"/>
                          </a:solidFill>
                          <a:effectLst/>
                          <a:latin typeface="Comic Sans MS" pitchFamily="66" charset="0"/>
                        </a:rPr>
                        <a:t>tools</a:t>
                      </a:r>
                      <a:r>
                        <a:rPr kumimoji="0" lang="fr-BE" sz="1200" b="0" i="0" u="none" strike="noStrike" cap="none" normalizeH="0" baseline="0" dirty="0" smtClean="0">
                          <a:ln>
                            <a:noFill/>
                          </a:ln>
                          <a:solidFill>
                            <a:srgbClr val="000018"/>
                          </a:solidFill>
                          <a:effectLst/>
                          <a:latin typeface="Comic Sans MS" pitchFamily="66" charset="0"/>
                        </a:rPr>
                        <a:t> ILIAS)</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533400" marR="0" lvl="0" indent="-53340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IED</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5">
                  <a:txBody>
                    <a:bodyPr/>
                    <a:lstStyle/>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T</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640512">
                <a:tc vMerge="1">
                  <a:txBody>
                    <a:bodyPr/>
                    <a:lstStyle/>
                    <a:p>
                      <a:endParaRPr lang="en-US"/>
                    </a:p>
                  </a:txBody>
                  <a:tcPr/>
                </a:tc>
                <a:tc vMerge="1">
                  <a:txBody>
                    <a:bodyPr/>
                    <a:lstStyle/>
                    <a:p>
                      <a:endParaRPr lang="en-US"/>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BE" sz="1100" b="0" i="0" u="none" strike="noStrike" kern="1200" baseline="0" dirty="0" smtClean="0">
                          <a:solidFill>
                            <a:srgbClr val="000018"/>
                          </a:solidFill>
                          <a:latin typeface="Comic Sans MS" panose="030F0702030302020204" pitchFamily="66" charset="0"/>
                          <a:ea typeface="+mn-ea"/>
                          <a:cs typeface="+mn-cs"/>
                        </a:rPr>
                        <a:t>Etablir et mettre à disposition les rapports de mise en service</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Conseillers en prévention</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533400" marR="0" lvl="0" indent="-53340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IED</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extLst>
                  <a:ext uri="{0D108BD9-81ED-4DB2-BD59-A6C34878D82A}">
                    <a16:rowId xmlns:a16="http://schemas.microsoft.com/office/drawing/2014/main" val="10002"/>
                  </a:ext>
                </a:extLst>
              </a:tr>
              <a:tr h="640512">
                <a:tc vMerge="1">
                  <a:txBody>
                    <a:bodyPr/>
                    <a:lstStyle/>
                    <a:p>
                      <a:endParaRPr lang="en-US"/>
                    </a:p>
                  </a:txBody>
                  <a:tcPr/>
                </a:tc>
                <a:tc vMerge="1">
                  <a:txBody>
                    <a:bodyPr/>
                    <a:lstStyle/>
                    <a:p>
                      <a:endParaRPr lang="en-US"/>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BE" sz="1100" b="0" i="0" u="none" strike="noStrike" kern="1200" baseline="0" dirty="0" smtClean="0">
                          <a:solidFill>
                            <a:srgbClr val="000018"/>
                          </a:solidFill>
                          <a:latin typeface="Comic Sans MS" panose="030F0702030302020204" pitchFamily="66" charset="0"/>
                          <a:ea typeface="+mn-ea"/>
                          <a:cs typeface="+mn-cs"/>
                        </a:rPr>
                        <a:t>Effectuer les analyses de risques éventuelles et évaluer les facteurs environnementaux</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200" b="0" i="0" u="none" strike="noStrike" kern="1200" cap="none" spc="0" normalizeH="0" baseline="0" noProof="0" dirty="0" smtClean="0">
                          <a:ln>
                            <a:noFill/>
                          </a:ln>
                          <a:solidFill>
                            <a:srgbClr val="000018"/>
                          </a:solidFill>
                          <a:effectLst/>
                          <a:uLnTx/>
                          <a:uFillTx/>
                          <a:latin typeface="Comic Sans MS" pitchFamily="66" charset="0"/>
                          <a:ea typeface="+mn-ea"/>
                          <a:cs typeface="+mn-cs"/>
                        </a:rPr>
                        <a:t>Conseillers en prévention</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533400" marR="0" lvl="0" indent="-53340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IED</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extLst>
                  <a:ext uri="{0D108BD9-81ED-4DB2-BD59-A6C34878D82A}">
                    <a16:rowId xmlns:a16="http://schemas.microsoft.com/office/drawing/2014/main" val="10003"/>
                  </a:ext>
                </a:extLst>
              </a:tr>
              <a:tr h="640512">
                <a:tc vMerge="1">
                  <a:txBody>
                    <a:bodyPr/>
                    <a:lstStyle/>
                    <a:p>
                      <a:endParaRPr lang="en-US"/>
                    </a:p>
                  </a:txBody>
                  <a:tcPr/>
                </a:tc>
                <a:tc vMerge="1">
                  <a:txBody>
                    <a:bodyPr/>
                    <a:lstStyle/>
                    <a:p>
                      <a:endParaRPr lang="en-US"/>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BE" sz="1100" b="0" i="0" u="none" strike="noStrike" kern="1200" baseline="0" dirty="0" smtClean="0">
                          <a:solidFill>
                            <a:srgbClr val="000018"/>
                          </a:solidFill>
                          <a:latin typeface="Comic Sans MS" panose="030F0702030302020204" pitchFamily="66" charset="0"/>
                          <a:ea typeface="+mn-ea"/>
                          <a:cs typeface="+mn-cs"/>
                        </a:rPr>
                        <a:t>Formuler un avis concernant la conformité des machines et effectuer les actions conformément aux réglementations en vigueur </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Conseillers en prévention, SIPPT-MR</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533400" marR="0" lvl="0" indent="-53340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IED</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extLst>
                  <a:ext uri="{0D108BD9-81ED-4DB2-BD59-A6C34878D82A}">
                    <a16:rowId xmlns:a16="http://schemas.microsoft.com/office/drawing/2014/main" val="10004"/>
                  </a:ext>
                </a:extLst>
              </a:tr>
              <a:tr h="640512">
                <a:tc vMerge="1">
                  <a:txBody>
                    <a:bodyPr/>
                    <a:lstStyle/>
                    <a:p>
                      <a:endParaRPr lang="en-US"/>
                    </a:p>
                  </a:txBody>
                  <a:tcPr/>
                </a:tc>
                <a:tc vMerge="1">
                  <a:txBody>
                    <a:bodyPr/>
                    <a:lstStyle/>
                    <a:p>
                      <a:endParaRPr lang="en-US"/>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BE" sz="1100" b="0" i="0" u="none" strike="noStrike" kern="1200" baseline="0" dirty="0" smtClean="0">
                          <a:solidFill>
                            <a:srgbClr val="000018"/>
                          </a:solidFill>
                          <a:latin typeface="Comic Sans MS" panose="030F0702030302020204" pitchFamily="66" charset="0"/>
                          <a:ea typeface="+mn-ea"/>
                          <a:cs typeface="+mn-cs"/>
                        </a:rPr>
                        <a:t>Garantir le suivi des non-conformités constatées</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200" b="0" i="0" u="none" strike="noStrike" cap="none" normalizeH="0" baseline="0" dirty="0" err="1" smtClean="0">
                          <a:ln>
                            <a:noFill/>
                          </a:ln>
                          <a:solidFill>
                            <a:srgbClr val="000018"/>
                          </a:solidFill>
                          <a:effectLst/>
                          <a:latin typeface="Comic Sans MS" pitchFamily="66" charset="0"/>
                        </a:rPr>
                        <a:t>Comdt</a:t>
                      </a:r>
                      <a:r>
                        <a:rPr kumimoji="0" lang="fr-BE" sz="1200" b="0" i="0" u="none" strike="noStrike" cap="none" normalizeH="0" baseline="0" dirty="0" smtClean="0">
                          <a:ln>
                            <a:noFill/>
                          </a:ln>
                          <a:solidFill>
                            <a:srgbClr val="000018"/>
                          </a:solidFill>
                          <a:effectLst/>
                          <a:latin typeface="Comic Sans MS" pitchFamily="66" charset="0"/>
                        </a:rPr>
                        <a:t>/</a:t>
                      </a:r>
                      <a:r>
                        <a:rPr kumimoji="0" lang="fr-BE" sz="1200" b="0" i="0" u="none" strike="noStrike" kern="1200" cap="none" spc="0" normalizeH="0" baseline="0" noProof="0" dirty="0" smtClean="0">
                          <a:ln>
                            <a:noFill/>
                          </a:ln>
                          <a:solidFill>
                            <a:srgbClr val="000018"/>
                          </a:solidFill>
                          <a:effectLst/>
                          <a:uLnTx/>
                          <a:uFillTx/>
                          <a:latin typeface="Comic Sans MS" pitchFamily="66" charset="0"/>
                          <a:ea typeface="+mn-ea"/>
                          <a:cs typeface="+mn-cs"/>
                        </a:rPr>
                        <a:t>conseillers en prévention</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533400" marR="0" lvl="0" indent="-53340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IED</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extLst>
                  <a:ext uri="{0D108BD9-81ED-4DB2-BD59-A6C34878D82A}">
                    <a16:rowId xmlns:a16="http://schemas.microsoft.com/office/drawing/2014/main" val="10005"/>
                  </a:ext>
                </a:extLst>
              </a:tr>
            </a:tbl>
          </a:graphicData>
        </a:graphic>
      </p:graphicFrame>
      <p:sp>
        <p:nvSpPr>
          <p:cNvPr id="26656" name="Text Box 63"/>
          <p:cNvSpPr txBox="1">
            <a:spLocks noChangeArrowheads="1"/>
          </p:cNvSpPr>
          <p:nvPr/>
        </p:nvSpPr>
        <p:spPr bwMode="auto">
          <a:xfrm>
            <a:off x="6084888" y="4724400"/>
            <a:ext cx="504825" cy="457200"/>
          </a:xfrm>
          <a:prstGeom prst="rect">
            <a:avLst/>
          </a:prstGeom>
          <a:noFill/>
          <a:ln w="9525">
            <a:noFill/>
            <a:miter lim="800000"/>
            <a:headEnd/>
            <a:tailEnd/>
          </a:ln>
        </p:spPr>
        <p:txBody>
          <a:bodyPr>
            <a:spAutoFit/>
          </a:bodyPr>
          <a:lstStyle/>
          <a:p>
            <a:pPr eaLnBrk="0" hangingPunct="0">
              <a:spcBef>
                <a:spcPct val="50000"/>
              </a:spcBef>
            </a:pPr>
            <a:endParaRPr lang="fr-BE" sz="2400">
              <a:sym typeface="Wingdings" pitchFamily="2" charset="2"/>
            </a:endParaRPr>
          </a:p>
        </p:txBody>
      </p:sp>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13</a:t>
            </a:fld>
            <a:endParaRPr lang="en-US"/>
          </a:p>
        </p:txBody>
      </p:sp>
    </p:spTree>
    <p:extLst>
      <p:ext uri="{BB962C8B-B14F-4D97-AF65-F5344CB8AC3E}">
        <p14:creationId xmlns:p14="http://schemas.microsoft.com/office/powerpoint/2010/main" val="51104367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Footer Placeholder 2"/>
          <p:cNvSpPr txBox="1">
            <a:spLocks noGrp="1"/>
          </p:cNvSpPr>
          <p:nvPr/>
        </p:nvSpPr>
        <p:spPr bwMode="auto">
          <a:xfrm>
            <a:off x="2130425" y="6248400"/>
            <a:ext cx="5040313" cy="457200"/>
          </a:xfrm>
          <a:prstGeom prst="rect">
            <a:avLst/>
          </a:prstGeom>
          <a:noFill/>
          <a:ln w="9525">
            <a:noFill/>
            <a:miter lim="800000"/>
            <a:headEnd/>
            <a:tailEnd/>
          </a:ln>
        </p:spPr>
        <p:txBody>
          <a:bodyPr anchor="b"/>
          <a:lstStyle/>
          <a:p>
            <a:pPr algn="ctr"/>
            <a:r>
              <a:rPr lang="en-US" sz="1200">
                <a:solidFill>
                  <a:srgbClr val="000018"/>
                </a:solidFill>
              </a:rPr>
              <a:t>EC : en cours - T : terminé - R : pas démarré</a:t>
            </a:r>
          </a:p>
        </p:txBody>
      </p:sp>
      <p:graphicFrame>
        <p:nvGraphicFramePr>
          <p:cNvPr id="26658" name="Group 34"/>
          <p:cNvGraphicFramePr>
            <a:graphicFrameLocks noGrp="1"/>
          </p:cNvGraphicFramePr>
          <p:nvPr>
            <p:extLst>
              <p:ext uri="{D42A27DB-BD31-4B8C-83A1-F6EECF244321}">
                <p14:modId xmlns:p14="http://schemas.microsoft.com/office/powerpoint/2010/main" val="8402125"/>
              </p:ext>
            </p:extLst>
          </p:nvPr>
        </p:nvGraphicFramePr>
        <p:xfrm>
          <a:off x="179388" y="465476"/>
          <a:ext cx="8748712" cy="5673580"/>
        </p:xfrm>
        <a:graphic>
          <a:graphicData uri="http://schemas.openxmlformats.org/drawingml/2006/table">
            <a:tbl>
              <a:tblPr/>
              <a:tblGrid>
                <a:gridCol w="2160587">
                  <a:extLst>
                    <a:ext uri="{9D8B030D-6E8A-4147-A177-3AD203B41FA5}">
                      <a16:colId xmlns:a16="http://schemas.microsoft.com/office/drawing/2014/main" val="20000"/>
                    </a:ext>
                  </a:extLst>
                </a:gridCol>
                <a:gridCol w="1152525">
                  <a:extLst>
                    <a:ext uri="{9D8B030D-6E8A-4147-A177-3AD203B41FA5}">
                      <a16:colId xmlns:a16="http://schemas.microsoft.com/office/drawing/2014/main" val="20001"/>
                    </a:ext>
                  </a:extLst>
                </a:gridCol>
                <a:gridCol w="1584325">
                  <a:extLst>
                    <a:ext uri="{9D8B030D-6E8A-4147-A177-3AD203B41FA5}">
                      <a16:colId xmlns:a16="http://schemas.microsoft.com/office/drawing/2014/main" val="20002"/>
                    </a:ext>
                  </a:extLst>
                </a:gridCol>
                <a:gridCol w="1943447">
                  <a:extLst>
                    <a:ext uri="{9D8B030D-6E8A-4147-A177-3AD203B41FA5}">
                      <a16:colId xmlns:a16="http://schemas.microsoft.com/office/drawing/2014/main" val="20003"/>
                    </a:ext>
                  </a:extLst>
                </a:gridCol>
                <a:gridCol w="1279178">
                  <a:extLst>
                    <a:ext uri="{9D8B030D-6E8A-4147-A177-3AD203B41FA5}">
                      <a16:colId xmlns:a16="http://schemas.microsoft.com/office/drawing/2014/main" val="20004"/>
                    </a:ext>
                  </a:extLst>
                </a:gridCol>
                <a:gridCol w="628650">
                  <a:extLst>
                    <a:ext uri="{9D8B030D-6E8A-4147-A177-3AD203B41FA5}">
                      <a16:colId xmlns:a16="http://schemas.microsoft.com/office/drawing/2014/main" val="20005"/>
                    </a:ext>
                  </a:extLst>
                </a:gridCol>
              </a:tblGrid>
              <a:tr h="608013">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18"/>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Objectif</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Activités</a:t>
                      </a:r>
                      <a:r>
                        <a:rPr kumimoji="0" lang="en-US" sz="1200" b="1" i="0" u="none" strike="noStrike" cap="none" normalizeH="0" baseline="0" dirty="0" smtClean="0">
                          <a:ln>
                            <a:noFill/>
                          </a:ln>
                          <a:solidFill>
                            <a:srgbClr val="000018"/>
                          </a:solidFill>
                          <a:effectLst/>
                          <a:latin typeface="Comic Sans MS" pitchFamily="66" charset="0"/>
                          <a:cs typeface="Arial" charset="0"/>
                        </a:rPr>
                        <a:t> / Missions</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Responsable</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18"/>
                          </a:solidFill>
                          <a:effectLst/>
                          <a:latin typeface="Comic Sans MS" pitchFamily="66" charset="0"/>
                          <a:cs typeface="Arial" charset="0"/>
                        </a:rPr>
                        <a:t>Status</a:t>
                      </a:r>
                      <a:r>
                        <a:rPr kumimoji="0" lang="en-US" sz="1200" b="1" i="0" u="none" strike="noStrike" cap="none" normalizeH="0" baseline="0" smtClean="0">
                          <a:ln>
                            <a:noFill/>
                          </a:ln>
                          <a:solidFill>
                            <a:srgbClr val="000018"/>
                          </a:solidFill>
                          <a:effectLst/>
                          <a:latin typeface="Comic Sans MS" pitchFamily="66" charset="0"/>
                          <a:cs typeface="Arial" charset="0"/>
                        </a:rPr>
                        <a:t> </a:t>
                      </a:r>
                      <a:endParaRPr kumimoji="0" lang="en-US" sz="1200" b="0" i="0" u="none" strike="noStrike" cap="none" normalizeH="0" baseline="0" smtClean="0">
                        <a:ln>
                          <a:noFill/>
                        </a:ln>
                        <a:solidFill>
                          <a:srgbClr val="000018"/>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203383">
                <a:tc rowSpan="4">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kern="1200" cap="none" normalizeH="0" baseline="0" dirty="0" smtClean="0">
                          <a:ln>
                            <a:noFill/>
                          </a:ln>
                          <a:solidFill>
                            <a:srgbClr val="000018"/>
                          </a:solidFill>
                          <a:effectLst/>
                          <a:latin typeface="Comic Sans MS" pitchFamily="66" charset="0"/>
                          <a:ea typeface="+mn-ea"/>
                          <a:cs typeface="+mn-cs"/>
                        </a:rPr>
                        <a:t>14-O&amp;T-01 – Prévention des accidents de sport</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4">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FR" sz="1200" b="0" i="0" u="none" strike="noStrike" kern="1200" baseline="0" dirty="0" smtClean="0">
                          <a:solidFill>
                            <a:srgbClr val="000018"/>
                          </a:solidFill>
                          <a:latin typeface="Comic Sans MS" panose="030F0702030302020204" pitchFamily="66" charset="0"/>
                          <a:ea typeface="+mn-ea"/>
                          <a:cs typeface="+mn-cs"/>
                        </a:rPr>
                        <a:t>Réduire de 25% les accidents de sport à l’horizon 2018.</a:t>
                      </a:r>
                      <a:endParaRPr lang="en-US" sz="1200" b="0" i="0" u="none" strike="noStrike" kern="1200" baseline="0" dirty="0" smtClean="0">
                        <a:solidFill>
                          <a:srgbClr val="000018"/>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a:spcAft>
                          <a:spcPts val="0"/>
                        </a:spcAft>
                      </a:pPr>
                      <a:r>
                        <a:rPr lang="fr-BE" sz="1200" b="0" dirty="0" smtClean="0">
                          <a:solidFill>
                            <a:srgbClr val="000018"/>
                          </a:solidFill>
                          <a:effectLst/>
                          <a:latin typeface="Comic Sans MS"/>
                          <a:ea typeface="Times New Roman"/>
                        </a:rPr>
                        <a:t>1. Appliquer les </a:t>
                      </a:r>
                      <a:r>
                        <a:rPr lang="fr-BE" sz="1200" b="0" dirty="0">
                          <a:solidFill>
                            <a:srgbClr val="000018"/>
                          </a:solidFill>
                          <a:effectLst/>
                          <a:latin typeface="Comic Sans MS"/>
                          <a:ea typeface="Times New Roman"/>
                        </a:rPr>
                        <a:t>AR </a:t>
                      </a:r>
                      <a:r>
                        <a:rPr lang="fr-BE" sz="1200" b="0" dirty="0" smtClean="0">
                          <a:solidFill>
                            <a:srgbClr val="000018"/>
                          </a:solidFill>
                          <a:effectLst/>
                          <a:latin typeface="Comic Sans MS"/>
                          <a:ea typeface="Times New Roman"/>
                        </a:rPr>
                        <a:t>au </a:t>
                      </a:r>
                      <a:r>
                        <a:rPr lang="fr-BE" sz="1200" b="0" dirty="0" err="1">
                          <a:solidFill>
                            <a:srgbClr val="000018"/>
                          </a:solidFill>
                          <a:effectLst/>
                          <a:latin typeface="Comic Sans MS"/>
                          <a:ea typeface="Times New Roman"/>
                        </a:rPr>
                        <a:t>Niv</a:t>
                      </a:r>
                      <a:r>
                        <a:rPr lang="fr-BE" sz="1200" b="0" dirty="0">
                          <a:solidFill>
                            <a:srgbClr val="000018"/>
                          </a:solidFill>
                          <a:effectLst/>
                          <a:latin typeface="Comic Sans MS"/>
                          <a:ea typeface="Times New Roman"/>
                        </a:rPr>
                        <a:t> local dès l’approbation de l’AR générique ; accès permanent à la Doc</a:t>
                      </a:r>
                      <a:endParaRPr lang="en-US" sz="1200" b="0" dirty="0">
                        <a:solidFill>
                          <a:srgbClr val="000018"/>
                        </a:solidFill>
                        <a:effectLst/>
                        <a:latin typeface="Times New Roman"/>
                        <a:ea typeface="Times New Roman"/>
                      </a:endParaRPr>
                    </a:p>
                  </a:txBody>
                  <a:tcPr marL="68580" marR="68580" marT="0" marB="0">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a:spcAft>
                          <a:spcPts val="0"/>
                        </a:spcAft>
                      </a:pPr>
                      <a:r>
                        <a:rPr lang="fr-BE" sz="1200" b="0" dirty="0">
                          <a:solidFill>
                            <a:srgbClr val="000018"/>
                          </a:solidFill>
                          <a:effectLst/>
                          <a:latin typeface="Comic Sans MS"/>
                          <a:ea typeface="Times New Roman"/>
                        </a:rPr>
                        <a:t>“Sharing” via Intranet (N+F)</a:t>
                      </a:r>
                      <a:endParaRPr lang="en-US" sz="1200" b="0" dirty="0">
                        <a:solidFill>
                          <a:srgbClr val="000018"/>
                        </a:solidFill>
                        <a:effectLst/>
                        <a:latin typeface="Times New Roman"/>
                        <a:ea typeface="Times New Roman"/>
                      </a:endParaRPr>
                    </a:p>
                  </a:txBody>
                  <a:tcPr marL="68580" marR="68580" marT="0" marB="0">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4">
                  <a:txBody>
                    <a:bodyPr/>
                    <a:lstStyle/>
                    <a:p>
                      <a:pPr marL="533400" marR="0" lvl="0" indent="-53340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Sec Sport</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4">
                  <a:txBody>
                    <a:bodyPr/>
                    <a:lstStyle/>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EC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2160240">
                <a:tc vMerge="1">
                  <a:txBody>
                    <a:bodyPr/>
                    <a:lstStyle/>
                    <a:p>
                      <a:endParaRPr lang="en-US"/>
                    </a:p>
                  </a:txBody>
                  <a:tcPr/>
                </a:tc>
                <a:tc vMerge="1">
                  <a:txBody>
                    <a:bodyPr/>
                    <a:lstStyle/>
                    <a:p>
                      <a:endParaRPr lang="en-US"/>
                    </a:p>
                  </a:txBody>
                  <a:tcPr/>
                </a:tc>
                <a:tc>
                  <a:txBody>
                    <a:bodyPr/>
                    <a:lstStyle/>
                    <a:p>
                      <a:pPr>
                        <a:spcAft>
                          <a:spcPts val="0"/>
                        </a:spcAft>
                      </a:pPr>
                      <a:r>
                        <a:rPr lang="fr-BE" sz="1200" b="0" dirty="0" smtClean="0">
                          <a:solidFill>
                            <a:srgbClr val="000018"/>
                          </a:solidFill>
                          <a:effectLst/>
                          <a:latin typeface="Comic Sans MS"/>
                          <a:ea typeface="Times New Roman"/>
                        </a:rPr>
                        <a:t>2.Communication de </a:t>
                      </a:r>
                      <a:r>
                        <a:rPr lang="fr-BE" sz="1200" b="0" dirty="0">
                          <a:solidFill>
                            <a:srgbClr val="000018"/>
                          </a:solidFill>
                          <a:effectLst/>
                          <a:latin typeface="Comic Sans MS"/>
                          <a:ea typeface="Times New Roman"/>
                        </a:rPr>
                        <a:t>la SPS “Sécurité pendant les activités sportives” et des mesures de prévention visant à limiter les accidents de sport pendant les recyclages du Pers PT&amp;S et pendant les réunions du Sport (Pers, Infra, Mat, …)</a:t>
                      </a:r>
                      <a:endParaRPr lang="en-US" sz="1200" b="0" dirty="0">
                        <a:solidFill>
                          <a:srgbClr val="000018"/>
                        </a:solidFill>
                        <a:effectLst/>
                        <a:latin typeface="Times New Roman"/>
                        <a:ea typeface="Times New Roman"/>
                      </a:endParaRPr>
                    </a:p>
                  </a:txBody>
                  <a:tcPr marL="68580" marR="68580" marT="0" marB="0">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a:spcAft>
                          <a:spcPts val="0"/>
                        </a:spcAft>
                      </a:pPr>
                      <a:r>
                        <a:rPr lang="fr-BE" sz="1200" b="0" dirty="0">
                          <a:solidFill>
                            <a:srgbClr val="000018"/>
                          </a:solidFill>
                          <a:effectLst/>
                          <a:latin typeface="Comic Sans MS"/>
                          <a:ea typeface="Times New Roman"/>
                        </a:rPr>
                        <a:t>IRMEP</a:t>
                      </a:r>
                      <a:endParaRPr lang="en-US" sz="1200" b="0" dirty="0">
                        <a:solidFill>
                          <a:srgbClr val="000018"/>
                        </a:solidFill>
                        <a:effectLst/>
                        <a:latin typeface="Times New Roman"/>
                        <a:ea typeface="Times New Roman"/>
                      </a:endParaRPr>
                    </a:p>
                  </a:txBody>
                  <a:tcPr marL="68580" marR="68580" marT="0" marB="0">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2"/>
                  </a:ext>
                </a:extLst>
              </a:tr>
              <a:tr h="936104">
                <a:tc vMerge="1">
                  <a:txBody>
                    <a:bodyPr/>
                    <a:lstStyle/>
                    <a:p>
                      <a:endParaRPr lang="en-US"/>
                    </a:p>
                  </a:txBody>
                  <a:tcPr/>
                </a:tc>
                <a:tc vMerge="1">
                  <a:txBody>
                    <a:bodyPr/>
                    <a:lstStyle/>
                    <a:p>
                      <a:endParaRPr lang="en-US"/>
                    </a:p>
                  </a:txBody>
                  <a:tcPr/>
                </a:tc>
                <a:tc>
                  <a:txBody>
                    <a:bodyPr/>
                    <a:lstStyle/>
                    <a:p>
                      <a:pPr>
                        <a:spcAft>
                          <a:spcPts val="0"/>
                        </a:spcAft>
                      </a:pPr>
                      <a:r>
                        <a:rPr lang="fr-BE" sz="1200" b="0" dirty="0" smtClean="0">
                          <a:solidFill>
                            <a:srgbClr val="000018"/>
                          </a:solidFill>
                          <a:effectLst/>
                          <a:latin typeface="Comic Sans MS"/>
                          <a:ea typeface="Times New Roman"/>
                        </a:rPr>
                        <a:t>3. Exécution </a:t>
                      </a:r>
                      <a:r>
                        <a:rPr lang="fr-BE" sz="1200" b="0" dirty="0">
                          <a:solidFill>
                            <a:srgbClr val="000018"/>
                          </a:solidFill>
                          <a:effectLst/>
                          <a:latin typeface="Comic Sans MS"/>
                          <a:ea typeface="Times New Roman"/>
                        </a:rPr>
                        <a:t>du plan de prévention « mort subite »</a:t>
                      </a:r>
                      <a:endParaRPr lang="en-US" sz="1200" b="0" dirty="0">
                        <a:solidFill>
                          <a:srgbClr val="000018"/>
                        </a:solidFill>
                        <a:effectLst/>
                        <a:latin typeface="Times New Roman"/>
                        <a:ea typeface="Times New Roman"/>
                      </a:endParaRPr>
                    </a:p>
                  </a:txBody>
                  <a:tcPr marL="68580" marR="68580" marT="0" marB="0">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a:spcAft>
                          <a:spcPts val="0"/>
                        </a:spcAft>
                      </a:pPr>
                      <a:r>
                        <a:rPr lang="fr-BE" sz="1200" b="0" dirty="0">
                          <a:solidFill>
                            <a:srgbClr val="000018"/>
                          </a:solidFill>
                          <a:effectLst/>
                          <a:latin typeface="Comic Sans MS"/>
                          <a:ea typeface="Times New Roman"/>
                        </a:rPr>
                        <a:t>Screening Med Sport, AMT, </a:t>
                      </a:r>
                      <a:r>
                        <a:rPr lang="fr-BE" sz="1200" b="0" dirty="0" err="1">
                          <a:solidFill>
                            <a:srgbClr val="000018"/>
                          </a:solidFill>
                          <a:effectLst/>
                          <a:latin typeface="Comic Sans MS"/>
                          <a:ea typeface="Times New Roman"/>
                        </a:rPr>
                        <a:t>Sp</a:t>
                      </a:r>
                      <a:r>
                        <a:rPr lang="fr-BE" sz="1200" b="0" dirty="0">
                          <a:solidFill>
                            <a:srgbClr val="000018"/>
                          </a:solidFill>
                          <a:effectLst/>
                          <a:latin typeface="Comic Sans MS"/>
                          <a:ea typeface="Times New Roman"/>
                        </a:rPr>
                        <a:t> Med, </a:t>
                      </a:r>
                      <a:r>
                        <a:rPr lang="fr-BE" sz="1200" b="0" dirty="0" err="1">
                          <a:solidFill>
                            <a:srgbClr val="000018"/>
                          </a:solidFill>
                          <a:effectLst/>
                          <a:latin typeface="Comic Sans MS"/>
                          <a:ea typeface="Times New Roman"/>
                        </a:rPr>
                        <a:t>Org</a:t>
                      </a:r>
                      <a:r>
                        <a:rPr lang="fr-BE" sz="1200" b="0" dirty="0">
                          <a:solidFill>
                            <a:srgbClr val="000018"/>
                          </a:solidFill>
                          <a:effectLst/>
                          <a:latin typeface="Comic Sans MS"/>
                          <a:ea typeface="Times New Roman"/>
                        </a:rPr>
                        <a:t> des activités sportives, DAE, moyens d’</a:t>
                      </a:r>
                      <a:r>
                        <a:rPr lang="fr-BE" sz="1200" b="0" dirty="0" err="1">
                          <a:solidFill>
                            <a:srgbClr val="000018"/>
                          </a:solidFill>
                          <a:effectLst/>
                          <a:latin typeface="Comic Sans MS"/>
                          <a:ea typeface="Times New Roman"/>
                        </a:rPr>
                        <a:t>Evac</a:t>
                      </a:r>
                      <a:r>
                        <a:rPr lang="fr-BE" sz="1200" b="0" dirty="0">
                          <a:solidFill>
                            <a:srgbClr val="000018"/>
                          </a:solidFill>
                          <a:effectLst/>
                          <a:latin typeface="Comic Sans MS"/>
                          <a:ea typeface="Times New Roman"/>
                        </a:rPr>
                        <a:t> Med, …</a:t>
                      </a:r>
                      <a:endParaRPr lang="en-US" sz="1200" b="0" dirty="0">
                        <a:solidFill>
                          <a:srgbClr val="000018"/>
                        </a:solidFill>
                        <a:effectLst/>
                        <a:latin typeface="Times New Roman"/>
                        <a:ea typeface="Times New Roman"/>
                      </a:endParaRPr>
                    </a:p>
                  </a:txBody>
                  <a:tcPr marL="68580" marR="68580" marT="0" marB="0">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3"/>
                  </a:ext>
                </a:extLst>
              </a:tr>
              <a:tr h="544322">
                <a:tc vMerge="1">
                  <a:txBody>
                    <a:bodyPr/>
                    <a:lstStyle/>
                    <a:p>
                      <a:endParaRPr lang="en-US"/>
                    </a:p>
                  </a:txBody>
                  <a:tcPr/>
                </a:tc>
                <a:tc vMerge="1">
                  <a:txBody>
                    <a:bodyPr/>
                    <a:lstStyle/>
                    <a:p>
                      <a:endParaRPr lang="en-US"/>
                    </a:p>
                  </a:txBody>
                  <a:tcPr/>
                </a:tc>
                <a:tc>
                  <a:txBody>
                    <a:bodyPr/>
                    <a:lstStyle/>
                    <a:p>
                      <a:pPr>
                        <a:spcAft>
                          <a:spcPts val="0"/>
                        </a:spcAft>
                      </a:pPr>
                      <a:r>
                        <a:rPr lang="fr-BE" sz="1200" b="0" dirty="0" smtClean="0">
                          <a:solidFill>
                            <a:srgbClr val="000018"/>
                          </a:solidFill>
                          <a:effectLst/>
                          <a:latin typeface="Comic Sans MS"/>
                          <a:ea typeface="Times New Roman"/>
                        </a:rPr>
                        <a:t>4.Optimalisation </a:t>
                      </a:r>
                      <a:r>
                        <a:rPr lang="fr-BE" sz="1200" b="0" dirty="0">
                          <a:solidFill>
                            <a:srgbClr val="000018"/>
                          </a:solidFill>
                          <a:effectLst/>
                          <a:latin typeface="Comic Sans MS"/>
                          <a:ea typeface="Times New Roman"/>
                        </a:rPr>
                        <a:t>de l’accompagnement médico-sportif</a:t>
                      </a:r>
                      <a:endParaRPr lang="en-US" sz="1200" b="0" dirty="0">
                        <a:solidFill>
                          <a:srgbClr val="000018"/>
                        </a:solidFill>
                        <a:effectLst/>
                        <a:latin typeface="Times New Roman"/>
                        <a:ea typeface="Times New Roman"/>
                      </a:endParaRPr>
                    </a:p>
                  </a:txBody>
                  <a:tcPr marL="68580" marR="68580" marT="0" marB="0">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a:spcAft>
                          <a:spcPts val="0"/>
                        </a:spcAft>
                      </a:pPr>
                      <a:r>
                        <a:rPr lang="fr-BE" sz="1200" b="0" dirty="0" err="1">
                          <a:solidFill>
                            <a:srgbClr val="000018"/>
                          </a:solidFill>
                          <a:effectLst/>
                          <a:latin typeface="Comic Sans MS"/>
                          <a:ea typeface="Times New Roman"/>
                        </a:rPr>
                        <a:t>MeNuFit</a:t>
                      </a:r>
                      <a:r>
                        <a:rPr lang="fr-BE" sz="1200" b="0" dirty="0">
                          <a:solidFill>
                            <a:srgbClr val="000018"/>
                          </a:solidFill>
                          <a:effectLst/>
                          <a:latin typeface="Comic Sans MS"/>
                          <a:ea typeface="Times New Roman"/>
                        </a:rPr>
                        <a:t>, AMT, MC, PTI …</a:t>
                      </a:r>
                      <a:endParaRPr lang="en-US" sz="1200" b="0" dirty="0">
                        <a:solidFill>
                          <a:srgbClr val="000018"/>
                        </a:solidFill>
                        <a:effectLst/>
                        <a:latin typeface="Times New Roman"/>
                        <a:ea typeface="Times New Roman"/>
                      </a:endParaRPr>
                    </a:p>
                  </a:txBody>
                  <a:tcPr marL="68580" marR="68580" marT="0" marB="0">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4"/>
                  </a:ext>
                </a:extLst>
              </a:tr>
            </a:tbl>
          </a:graphicData>
        </a:graphic>
      </p:graphicFrame>
      <p:sp>
        <p:nvSpPr>
          <p:cNvPr id="26656" name="Text Box 63"/>
          <p:cNvSpPr txBox="1">
            <a:spLocks noChangeArrowheads="1"/>
          </p:cNvSpPr>
          <p:nvPr/>
        </p:nvSpPr>
        <p:spPr bwMode="auto">
          <a:xfrm>
            <a:off x="6084888" y="4724400"/>
            <a:ext cx="504825" cy="457200"/>
          </a:xfrm>
          <a:prstGeom prst="rect">
            <a:avLst/>
          </a:prstGeom>
          <a:noFill/>
          <a:ln w="9525">
            <a:noFill/>
            <a:miter lim="800000"/>
            <a:headEnd/>
            <a:tailEnd/>
          </a:ln>
        </p:spPr>
        <p:txBody>
          <a:bodyPr>
            <a:spAutoFit/>
          </a:bodyPr>
          <a:lstStyle/>
          <a:p>
            <a:pPr eaLnBrk="0" hangingPunct="0">
              <a:spcBef>
                <a:spcPct val="50000"/>
              </a:spcBef>
            </a:pPr>
            <a:endParaRPr lang="fr-BE" sz="2400">
              <a:sym typeface="Wingdings" pitchFamily="2" charset="2"/>
            </a:endParaRPr>
          </a:p>
        </p:txBody>
      </p:sp>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14</a:t>
            </a:fld>
            <a:endParaRPr lang="en-US"/>
          </a:p>
        </p:txBody>
      </p:sp>
    </p:spTree>
    <p:extLst>
      <p:ext uri="{BB962C8B-B14F-4D97-AF65-F5344CB8AC3E}">
        <p14:creationId xmlns:p14="http://schemas.microsoft.com/office/powerpoint/2010/main" val="95791253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3010" name="Rectangle 2"/>
          <p:cNvSpPr>
            <a:spLocks noGrp="1" noChangeArrowheads="1"/>
          </p:cNvSpPr>
          <p:nvPr>
            <p:ph type="ctrTitle"/>
          </p:nvPr>
        </p:nvSpPr>
        <p:spPr>
          <a:xfrm>
            <a:off x="457200" y="2176463"/>
            <a:ext cx="8229600" cy="1828800"/>
          </a:xfrm>
        </p:spPr>
        <p:txBody>
          <a:bodyPr/>
          <a:lstStyle/>
          <a:p>
            <a:pPr eaLnBrk="1" hangingPunct="1">
              <a:defRPr/>
            </a:pPr>
            <a:r>
              <a:rPr lang="fr-BE" u="sng" dirty="0" smtClean="0">
                <a:solidFill>
                  <a:srgbClr val="000018"/>
                </a:solidFill>
                <a:latin typeface="Comic Sans MS" pitchFamily="66" charset="0"/>
              </a:rPr>
              <a:t>Plan Local de Prévention</a:t>
            </a:r>
            <a:r>
              <a:rPr lang="fr-BE" sz="4400" u="sng" dirty="0" smtClean="0">
                <a:solidFill>
                  <a:srgbClr val="000018"/>
                </a:solidFill>
                <a:latin typeface="Comic Sans MS" pitchFamily="66" charset="0"/>
              </a:rPr>
              <a:t/>
            </a:r>
            <a:br>
              <a:rPr lang="fr-BE" sz="4400" u="sng" dirty="0" smtClean="0">
                <a:solidFill>
                  <a:srgbClr val="000018"/>
                </a:solidFill>
                <a:latin typeface="Comic Sans MS" pitchFamily="66" charset="0"/>
              </a:rPr>
            </a:br>
            <a:r>
              <a:rPr lang="fr-BE" sz="4400" u="sng" dirty="0" smtClean="0">
                <a:solidFill>
                  <a:srgbClr val="000018"/>
                </a:solidFill>
                <a:latin typeface="Comic Sans MS" pitchFamily="66" charset="0"/>
              </a:rPr>
              <a:t/>
            </a:r>
            <a:br>
              <a:rPr lang="fr-BE" sz="4400" u="sng" dirty="0" smtClean="0">
                <a:solidFill>
                  <a:srgbClr val="000018"/>
                </a:solidFill>
                <a:latin typeface="Comic Sans MS" pitchFamily="66" charset="0"/>
              </a:rPr>
            </a:br>
            <a:r>
              <a:rPr lang="fr-BE" sz="4400" dirty="0" smtClean="0">
                <a:solidFill>
                  <a:srgbClr val="000018"/>
                </a:solidFill>
                <a:latin typeface="Comic Sans MS" pitchFamily="66" charset="0"/>
              </a:rPr>
              <a:t>Volet B</a:t>
            </a:r>
            <a:endParaRPr lang="en-US" sz="4400" u="sng" dirty="0" smtClean="0">
              <a:solidFill>
                <a:srgbClr val="000018"/>
              </a:solidFill>
              <a:latin typeface="Comic Sans MS" pitchFamily="66"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31784" name="Group 40"/>
          <p:cNvGraphicFramePr>
            <a:graphicFrameLocks noGrp="1"/>
          </p:cNvGraphicFramePr>
          <p:nvPr>
            <p:extLst>
              <p:ext uri="{D42A27DB-BD31-4B8C-83A1-F6EECF244321}">
                <p14:modId xmlns:p14="http://schemas.microsoft.com/office/powerpoint/2010/main" val="790816389"/>
              </p:ext>
            </p:extLst>
          </p:nvPr>
        </p:nvGraphicFramePr>
        <p:xfrm>
          <a:off x="323850" y="260350"/>
          <a:ext cx="8589963" cy="5600195"/>
        </p:xfrm>
        <a:graphic>
          <a:graphicData uri="http://schemas.openxmlformats.org/drawingml/2006/table">
            <a:tbl>
              <a:tblPr/>
              <a:tblGrid>
                <a:gridCol w="2082800">
                  <a:extLst>
                    <a:ext uri="{9D8B030D-6E8A-4147-A177-3AD203B41FA5}">
                      <a16:colId xmlns:a16="http://schemas.microsoft.com/office/drawing/2014/main" val="20000"/>
                    </a:ext>
                  </a:extLst>
                </a:gridCol>
                <a:gridCol w="1373188">
                  <a:extLst>
                    <a:ext uri="{9D8B030D-6E8A-4147-A177-3AD203B41FA5}">
                      <a16:colId xmlns:a16="http://schemas.microsoft.com/office/drawing/2014/main" val="20001"/>
                    </a:ext>
                  </a:extLst>
                </a:gridCol>
                <a:gridCol w="1944687">
                  <a:extLst>
                    <a:ext uri="{9D8B030D-6E8A-4147-A177-3AD203B41FA5}">
                      <a16:colId xmlns:a16="http://schemas.microsoft.com/office/drawing/2014/main" val="20002"/>
                    </a:ext>
                  </a:extLst>
                </a:gridCol>
                <a:gridCol w="1439863">
                  <a:extLst>
                    <a:ext uri="{9D8B030D-6E8A-4147-A177-3AD203B41FA5}">
                      <a16:colId xmlns:a16="http://schemas.microsoft.com/office/drawing/2014/main" val="20003"/>
                    </a:ext>
                  </a:extLst>
                </a:gridCol>
                <a:gridCol w="1262062">
                  <a:extLst>
                    <a:ext uri="{9D8B030D-6E8A-4147-A177-3AD203B41FA5}">
                      <a16:colId xmlns:a16="http://schemas.microsoft.com/office/drawing/2014/main" val="20004"/>
                    </a:ext>
                  </a:extLst>
                </a:gridCol>
                <a:gridCol w="487363">
                  <a:extLst>
                    <a:ext uri="{9D8B030D-6E8A-4147-A177-3AD203B41FA5}">
                      <a16:colId xmlns:a16="http://schemas.microsoft.com/office/drawing/2014/main" val="20005"/>
                    </a:ext>
                  </a:extLst>
                </a:gridCol>
              </a:tblGrid>
              <a:tr h="930275">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18"/>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Objectif</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Activités / Missions</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Responsables</a:t>
                      </a:r>
                      <a:endParaRPr kumimoji="0" lang="en-US" sz="1200" b="1" i="0" u="none" strike="noStrike" cap="none" normalizeH="0" baseline="0" dirty="0" smtClean="0">
                        <a:ln>
                          <a:noFill/>
                        </a:ln>
                        <a:solidFill>
                          <a:srgbClr val="000018"/>
                        </a:solidFill>
                        <a:effectLst/>
                        <a:latin typeface="Comic Sans MS" pitchFamily="66" charset="0"/>
                        <a:cs typeface="Arial"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Status </a:t>
                      </a:r>
                      <a:endParaRPr kumimoji="0" lang="en-US" sz="1200" b="0" i="0" u="none" strike="noStrike" cap="none" normalizeH="0" baseline="0" dirty="0" smtClean="0">
                        <a:ln>
                          <a:noFill/>
                        </a:ln>
                        <a:solidFill>
                          <a:srgbClr val="000018"/>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79851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18"/>
                          </a:solidFill>
                          <a:effectLst/>
                          <a:latin typeface="Comic Sans MS" pitchFamily="66" charset="0"/>
                          <a:cs typeface="Arial" charset="0"/>
                        </a:rPr>
                        <a:t>Campagne d’affichage</a:t>
                      </a:r>
                      <a:endParaRPr kumimoji="0" lang="en-US" sz="1200" b="0" i="0" u="none" strike="noStrike" cap="none" normalizeH="0" baseline="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rPr>
                        <a:t>Information des </a:t>
                      </a:r>
                      <a:r>
                        <a:rPr kumimoji="0" lang="en-US" sz="1200" b="0" i="0" u="none" strike="noStrike" cap="none" normalizeH="0" baseline="0" dirty="0" err="1" smtClean="0">
                          <a:ln>
                            <a:noFill/>
                          </a:ln>
                          <a:solidFill>
                            <a:srgbClr val="000018"/>
                          </a:solidFill>
                          <a:effectLst/>
                          <a:latin typeface="Comic Sans MS" pitchFamily="66" charset="0"/>
                        </a:rPr>
                        <a:t>travailleurs</a:t>
                      </a:r>
                      <a:endParaRPr kumimoji="0" lang="en-US"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err="1" smtClean="0">
                          <a:ln>
                            <a:noFill/>
                          </a:ln>
                          <a:solidFill>
                            <a:srgbClr val="000018"/>
                          </a:solidFill>
                          <a:effectLst/>
                          <a:latin typeface="Comic Sans MS" pitchFamily="66" charset="0"/>
                          <a:cs typeface="Arial" charset="0"/>
                        </a:rPr>
                        <a:t>Renouvellement</a:t>
                      </a:r>
                      <a:r>
                        <a:rPr kumimoji="0" lang="en-US" sz="1200" b="0" i="0" u="none" strike="noStrike" cap="none" normalizeH="0" baseline="0" dirty="0" smtClean="0">
                          <a:ln>
                            <a:noFill/>
                          </a:ln>
                          <a:solidFill>
                            <a:srgbClr val="000018"/>
                          </a:solidFill>
                          <a:effectLst/>
                          <a:latin typeface="Comic Sans MS" pitchFamily="66" charset="0"/>
                          <a:cs typeface="Arial" charset="0"/>
                        </a:rPr>
                        <a:t> </a:t>
                      </a:r>
                      <a:r>
                        <a:rPr kumimoji="0" lang="en-US" sz="1200" b="0" i="0" u="none" strike="noStrike" cap="none" normalizeH="0" baseline="0" dirty="0" err="1" smtClean="0">
                          <a:ln>
                            <a:noFill/>
                          </a:ln>
                          <a:solidFill>
                            <a:srgbClr val="000018"/>
                          </a:solidFill>
                          <a:effectLst/>
                          <a:latin typeface="Comic Sans MS" pitchFamily="66" charset="0"/>
                          <a:cs typeface="Arial" charset="0"/>
                        </a:rPr>
                        <a:t>périodique</a:t>
                      </a:r>
                      <a:endParaRPr kumimoji="0" lang="en-US"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18"/>
                        </a:solidFill>
                        <a:effectLst/>
                        <a:latin typeface="Comic Sans MS" pitchFamily="66" charset="0"/>
                        <a:cs typeface="Arial"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cs typeface="Arial" charset="0"/>
                        </a:rPr>
                        <a:t>03 </a:t>
                      </a:r>
                      <a:r>
                        <a:rPr kumimoji="0" lang="en-US" sz="1200" b="0" i="0" u="none" strike="noStrike" cap="none" normalizeH="0" baseline="0" dirty="0" err="1" smtClean="0">
                          <a:ln>
                            <a:noFill/>
                          </a:ln>
                          <a:solidFill>
                            <a:srgbClr val="000018"/>
                          </a:solidFill>
                          <a:effectLst/>
                          <a:latin typeface="Comic Sans MS" pitchFamily="66" charset="0"/>
                          <a:cs typeface="Arial" charset="0"/>
                        </a:rPr>
                        <a:t>panneaux</a:t>
                      </a:r>
                      <a:r>
                        <a:rPr kumimoji="0" lang="en-US" sz="1200" b="0" i="0" u="none" strike="noStrike" cap="none" normalizeH="0" baseline="0" dirty="0" smtClean="0">
                          <a:ln>
                            <a:noFill/>
                          </a:ln>
                          <a:solidFill>
                            <a:srgbClr val="000018"/>
                          </a:solidFill>
                          <a:effectLst/>
                          <a:latin typeface="Comic Sans MS" pitchFamily="66" charset="0"/>
                          <a:cs typeface="Arial" charset="0"/>
                        </a:rPr>
                        <a:t> </a:t>
                      </a:r>
                      <a:r>
                        <a:rPr kumimoji="0" lang="en-US" sz="1200" b="0" i="0" u="none" strike="noStrike" cap="none" normalizeH="0" baseline="0" dirty="0" err="1" smtClean="0">
                          <a:ln>
                            <a:noFill/>
                          </a:ln>
                          <a:solidFill>
                            <a:srgbClr val="000018"/>
                          </a:solidFill>
                          <a:effectLst/>
                          <a:latin typeface="Comic Sans MS" pitchFamily="66" charset="0"/>
                          <a:cs typeface="Arial" charset="0"/>
                        </a:rPr>
                        <a:t>d’affichage</a:t>
                      </a:r>
                      <a:endParaRPr kumimoji="0" lang="en-US"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cs typeface="Arial" charset="0"/>
                        </a:rPr>
                        <a:t>Ass </a:t>
                      </a:r>
                      <a:r>
                        <a:rPr kumimoji="0" lang="en-US" sz="1200" b="0" i="0" u="none" strike="noStrike" cap="none" normalizeH="0" baseline="0" dirty="0" err="1" smtClean="0">
                          <a:ln>
                            <a:noFill/>
                          </a:ln>
                          <a:solidFill>
                            <a:srgbClr val="000018"/>
                          </a:solidFill>
                          <a:effectLst/>
                          <a:latin typeface="Comic Sans MS" pitchFamily="66" charset="0"/>
                          <a:cs typeface="Arial" charset="0"/>
                        </a:rPr>
                        <a:t>Prev</a:t>
                      </a:r>
                      <a:endParaRPr kumimoji="0" lang="en-US"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cs typeface="Arial"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rPr>
                        <a:t>EC</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65881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Visite annuelle des lieux de travail </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Conformément aux prescrits légaux, chaque lieu de travail doit faire l’objet d’une visite annuelle</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200" b="0" i="0" u="none" strike="noStrike" cap="none" normalizeH="0" baseline="0" dirty="0" smtClean="0">
                          <a:ln>
                            <a:noFill/>
                          </a:ln>
                          <a:solidFill>
                            <a:srgbClr val="000018"/>
                          </a:solidFill>
                          <a:effectLst/>
                          <a:latin typeface="Comic Sans MS" pitchFamily="66" charset="0"/>
                        </a:rPr>
                        <a:t> F54  - Le 04 </a:t>
                      </a:r>
                      <a:r>
                        <a:rPr kumimoji="0" lang="fr-BE" sz="1200" b="0" i="0" u="none" strike="noStrike" cap="none" normalizeH="0" baseline="0" dirty="0" err="1" smtClean="0">
                          <a:ln>
                            <a:noFill/>
                          </a:ln>
                          <a:solidFill>
                            <a:srgbClr val="000018"/>
                          </a:solidFill>
                          <a:effectLst/>
                          <a:latin typeface="Comic Sans MS" pitchFamily="66" charset="0"/>
                        </a:rPr>
                        <a:t>Avr</a:t>
                      </a:r>
                      <a:r>
                        <a:rPr kumimoji="0" lang="fr-BE" sz="1200" b="0" i="0" u="none" strike="noStrike" cap="none" normalizeH="0" baseline="0" dirty="0" smtClean="0">
                          <a:ln>
                            <a:noFill/>
                          </a:ln>
                          <a:solidFill>
                            <a:srgbClr val="000018"/>
                          </a:solidFill>
                          <a:effectLst/>
                          <a:latin typeface="Comic Sans MS" pitchFamily="66" charset="0"/>
                        </a:rPr>
                        <a:t> 18</a:t>
                      </a:r>
                    </a:p>
                    <a:p>
                      <a:pPr marL="0" marR="0" lvl="0" indent="0" algn="l" defTabSz="914400" rtl="0" eaLnBrk="1" fontAlgn="b" latinLnBrk="0" hangingPunct="1">
                        <a:lnSpc>
                          <a:spcPct val="100000"/>
                        </a:lnSpc>
                        <a:spcBef>
                          <a:spcPct val="0"/>
                        </a:spcBef>
                        <a:spcAft>
                          <a:spcPct val="0"/>
                        </a:spcAft>
                        <a:buClrTx/>
                        <a:buSzTx/>
                        <a:buFontTx/>
                        <a:buNone/>
                        <a:tabLst/>
                        <a:defRPr/>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defRPr/>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defRPr/>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defRPr/>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200" b="0" i="0" u="none" strike="noStrike" cap="none" normalizeH="0" baseline="0" dirty="0" smtClean="0">
                          <a:ln>
                            <a:noFill/>
                          </a:ln>
                          <a:solidFill>
                            <a:srgbClr val="FF0000"/>
                          </a:solidFill>
                          <a:effectLst/>
                          <a:latin typeface="Comic Sans MS" pitchFamily="66" charset="0"/>
                        </a:rPr>
                        <a:t>F44 – 4é trimestre 18</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VLT</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Rapports</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err="1" smtClean="0">
                          <a:ln>
                            <a:noFill/>
                          </a:ln>
                          <a:solidFill>
                            <a:srgbClr val="000018"/>
                          </a:solidFill>
                          <a:effectLst/>
                          <a:latin typeface="Comic Sans MS" pitchFamily="66" charset="0"/>
                        </a:rPr>
                        <a:t>Comd</a:t>
                      </a:r>
                      <a:r>
                        <a:rPr kumimoji="0" lang="fr-BE" sz="1200" b="0" i="0" u="none" strike="noStrike" cap="none" normalizeH="0" baseline="0" dirty="0" smtClean="0">
                          <a:ln>
                            <a:noFill/>
                          </a:ln>
                          <a:solidFill>
                            <a:srgbClr val="000018"/>
                          </a:solidFill>
                          <a:effectLst/>
                          <a:latin typeface="Comic Sans MS" pitchFamily="66" charset="0"/>
                        </a:rPr>
                        <a:t> </a:t>
                      </a:r>
                      <a:r>
                        <a:rPr kumimoji="0" lang="fr-BE" sz="1200" b="0" i="0" u="none" strike="noStrike" cap="none" normalizeH="0" baseline="0" dirty="0" err="1" smtClean="0">
                          <a:ln>
                            <a:noFill/>
                          </a:ln>
                          <a:solidFill>
                            <a:srgbClr val="000018"/>
                          </a:solidFill>
                          <a:effectLst/>
                          <a:latin typeface="Comic Sans MS" pitchFamily="66" charset="0"/>
                        </a:rPr>
                        <a:t>Sqn</a:t>
                      </a:r>
                      <a:r>
                        <a:rPr kumimoji="0" lang="fr-BE" sz="1200" b="0" i="0" u="none" strike="noStrike" cap="none" normalizeH="0" baseline="0" dirty="0" smtClean="0">
                          <a:ln>
                            <a:noFill/>
                          </a:ln>
                          <a:solidFill>
                            <a:srgbClr val="000018"/>
                          </a:solidFill>
                          <a:effectLst/>
                          <a:latin typeface="Comic Sans MS" pitchFamily="66" charset="0"/>
                        </a:rPr>
                        <a:t> </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CCB, SLPPT, </a:t>
                      </a:r>
                      <a:r>
                        <a:rPr kumimoji="0" lang="fr-BE" sz="1200" b="0" i="0" u="none" strike="noStrike" cap="none" normalizeH="0" baseline="0" dirty="0" err="1" smtClean="0">
                          <a:ln>
                            <a:noFill/>
                          </a:ln>
                          <a:solidFill>
                            <a:srgbClr val="000018"/>
                          </a:solidFill>
                          <a:effectLst/>
                          <a:latin typeface="Comic Sans MS" pitchFamily="66" charset="0"/>
                        </a:rPr>
                        <a:t>Cel</a:t>
                      </a:r>
                      <a:r>
                        <a:rPr kumimoji="0" lang="fr-BE" sz="1200" b="0" i="0" u="none" strike="noStrike" cap="none" normalizeH="0" baseline="0" dirty="0" smtClean="0">
                          <a:ln>
                            <a:noFill/>
                          </a:ln>
                          <a:solidFill>
                            <a:srgbClr val="000018"/>
                          </a:solidFill>
                          <a:effectLst/>
                          <a:latin typeface="Comic Sans MS" pitchFamily="66" charset="0"/>
                        </a:rPr>
                        <a:t> </a:t>
                      </a:r>
                      <a:r>
                        <a:rPr kumimoji="0" lang="fr-BE" sz="1200" b="0" i="0" u="none" strike="noStrike" cap="none" normalizeH="0" baseline="0" dirty="0" smtClean="0">
                          <a:ln>
                            <a:noFill/>
                          </a:ln>
                          <a:solidFill>
                            <a:srgbClr val="000018"/>
                          </a:solidFill>
                          <a:effectLst/>
                          <a:latin typeface="Comic Sans MS" pitchFamily="66" charset="0"/>
                        </a:rPr>
                        <a:t>AMT</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rPr>
                        <a:t>T</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R</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13823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Suivi de la réalisation des contrôles réglementaires par un Service Externe de Contrôle Technique (SECT)</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err="1" smtClean="0">
                          <a:ln>
                            <a:noFill/>
                          </a:ln>
                          <a:solidFill>
                            <a:srgbClr val="000018"/>
                          </a:solidFill>
                          <a:effectLst/>
                          <a:latin typeface="Comic Sans MS" pitchFamily="66" charset="0"/>
                        </a:rPr>
                        <a:t>Veiller</a:t>
                      </a:r>
                      <a:r>
                        <a:rPr kumimoji="0" lang="en-US" sz="1200" b="0" i="0" u="none" strike="noStrike" cap="none" normalizeH="0" baseline="0" dirty="0" smtClean="0">
                          <a:ln>
                            <a:noFill/>
                          </a:ln>
                          <a:solidFill>
                            <a:srgbClr val="000018"/>
                          </a:solidFill>
                          <a:effectLst/>
                          <a:latin typeface="Comic Sans MS" pitchFamily="66" charset="0"/>
                        </a:rPr>
                        <a:t> à </a:t>
                      </a:r>
                      <a:r>
                        <a:rPr kumimoji="0" lang="en-US" sz="1200" b="0" i="0" u="none" strike="noStrike" cap="none" normalizeH="0" baseline="0" dirty="0" err="1" smtClean="0">
                          <a:ln>
                            <a:noFill/>
                          </a:ln>
                          <a:solidFill>
                            <a:srgbClr val="000018"/>
                          </a:solidFill>
                          <a:effectLst/>
                          <a:latin typeface="Comic Sans MS" pitchFamily="66" charset="0"/>
                        </a:rPr>
                        <a:t>garantir</a:t>
                      </a:r>
                      <a:r>
                        <a:rPr kumimoji="0" lang="en-US" sz="1200" b="0" i="0" u="none" strike="noStrike" cap="none" normalizeH="0" baseline="0" dirty="0" smtClean="0">
                          <a:ln>
                            <a:noFill/>
                          </a:ln>
                          <a:solidFill>
                            <a:srgbClr val="000018"/>
                          </a:solidFill>
                          <a:effectLst/>
                          <a:latin typeface="Comic Sans MS" pitchFamily="66" charset="0"/>
                        </a:rPr>
                        <a:t> le </a:t>
                      </a:r>
                      <a:r>
                        <a:rPr kumimoji="0" lang="en-US" sz="1200" b="0" i="0" u="none" strike="noStrike" cap="none" normalizeH="0" baseline="0" dirty="0" err="1" smtClean="0">
                          <a:ln>
                            <a:noFill/>
                          </a:ln>
                          <a:solidFill>
                            <a:srgbClr val="000018"/>
                          </a:solidFill>
                          <a:effectLst/>
                          <a:latin typeface="Comic Sans MS" pitchFamily="66" charset="0"/>
                        </a:rPr>
                        <a:t>contrôle</a:t>
                      </a:r>
                      <a:r>
                        <a:rPr kumimoji="0" lang="en-US" sz="1200" b="0" i="0" u="none" strike="noStrike" cap="none" normalizeH="0" baseline="0" dirty="0" smtClean="0">
                          <a:ln>
                            <a:noFill/>
                          </a:ln>
                          <a:solidFill>
                            <a:srgbClr val="000018"/>
                          </a:solidFill>
                          <a:effectLst/>
                          <a:latin typeface="Comic Sans MS" pitchFamily="66" charset="0"/>
                        </a:rPr>
                        <a:t> de tout le </a:t>
                      </a:r>
                      <a:r>
                        <a:rPr kumimoji="0" lang="en-US" sz="1200" b="0" i="0" u="none" strike="noStrike" cap="none" normalizeH="0" baseline="0" dirty="0" err="1" smtClean="0">
                          <a:ln>
                            <a:noFill/>
                          </a:ln>
                          <a:solidFill>
                            <a:srgbClr val="000018"/>
                          </a:solidFill>
                          <a:effectLst/>
                          <a:latin typeface="Comic Sans MS" pitchFamily="66" charset="0"/>
                        </a:rPr>
                        <a:t>matériel</a:t>
                      </a:r>
                      <a:r>
                        <a:rPr kumimoji="0" lang="en-US" sz="1200" b="0" i="0" u="none" strike="noStrike" cap="none" normalizeH="0" baseline="0" dirty="0" smtClean="0">
                          <a:ln>
                            <a:noFill/>
                          </a:ln>
                          <a:solidFill>
                            <a:srgbClr val="000018"/>
                          </a:solidFill>
                          <a:effectLst/>
                          <a:latin typeface="Comic Sans MS" pitchFamily="66" charset="0"/>
                        </a:rPr>
                        <a:t> </a:t>
                      </a:r>
                      <a:r>
                        <a:rPr kumimoji="0" lang="en-US" sz="1200" b="0" i="0" u="none" strike="noStrike" cap="none" normalizeH="0" baseline="0" dirty="0" err="1" smtClean="0">
                          <a:ln>
                            <a:noFill/>
                          </a:ln>
                          <a:solidFill>
                            <a:srgbClr val="000018"/>
                          </a:solidFill>
                          <a:effectLst/>
                          <a:latin typeface="Comic Sans MS" pitchFamily="66" charset="0"/>
                        </a:rPr>
                        <a:t>concerné</a:t>
                      </a:r>
                      <a:endParaRPr kumimoji="0" lang="en-US"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cs typeface="Arial" charset="0"/>
                        </a:rPr>
                        <a:t>3 </a:t>
                      </a:r>
                      <a:r>
                        <a:rPr kumimoji="0" lang="en-US" sz="1200" b="0" i="0" u="none" strike="noStrike" cap="none" normalizeH="0" baseline="0" dirty="0" err="1" smtClean="0">
                          <a:ln>
                            <a:noFill/>
                          </a:ln>
                          <a:solidFill>
                            <a:srgbClr val="000018"/>
                          </a:solidFill>
                          <a:effectLst/>
                          <a:latin typeface="Comic Sans MS" pitchFamily="66" charset="0"/>
                          <a:cs typeface="Arial" charset="0"/>
                        </a:rPr>
                        <a:t>contrôles</a:t>
                      </a:r>
                      <a:r>
                        <a:rPr kumimoji="0" lang="en-US" sz="1200" b="0" i="0" u="none" strike="noStrike" cap="none" normalizeH="0" baseline="0" dirty="0" smtClean="0">
                          <a:ln>
                            <a:noFill/>
                          </a:ln>
                          <a:solidFill>
                            <a:srgbClr val="000018"/>
                          </a:solidFill>
                          <a:effectLst/>
                          <a:latin typeface="Comic Sans MS" pitchFamily="66" charset="0"/>
                          <a:cs typeface="Arial" charset="0"/>
                        </a:rPr>
                        <a:t> trim. (</a:t>
                      </a:r>
                      <a:r>
                        <a:rPr kumimoji="0" lang="en-US" sz="1200" b="0" i="0" u="none" strike="noStrike" cap="none" normalizeH="0" baseline="0" dirty="0" err="1" smtClean="0">
                          <a:ln>
                            <a:noFill/>
                          </a:ln>
                          <a:solidFill>
                            <a:srgbClr val="000018"/>
                          </a:solidFill>
                          <a:effectLst/>
                          <a:latin typeface="Comic Sans MS" pitchFamily="66" charset="0"/>
                          <a:cs typeface="Arial" charset="0"/>
                        </a:rPr>
                        <a:t>durée</a:t>
                      </a:r>
                      <a:r>
                        <a:rPr kumimoji="0" lang="en-US" sz="1200" b="0" i="0" u="none" strike="noStrike" cap="none" normalizeH="0" baseline="0" dirty="0" smtClean="0">
                          <a:ln>
                            <a:noFill/>
                          </a:ln>
                          <a:solidFill>
                            <a:srgbClr val="000018"/>
                          </a:solidFill>
                          <a:effectLst/>
                          <a:latin typeface="Comic Sans MS" pitchFamily="66" charset="0"/>
                          <a:cs typeface="Arial" charset="0"/>
                        </a:rPr>
                        <a:t> = 5 </a:t>
                      </a:r>
                      <a:r>
                        <a:rPr kumimoji="0" lang="en-US" sz="1200" b="0" i="0" u="none" strike="noStrike" cap="none" normalizeH="0" baseline="0" dirty="0" err="1" smtClean="0">
                          <a:ln>
                            <a:noFill/>
                          </a:ln>
                          <a:solidFill>
                            <a:srgbClr val="000018"/>
                          </a:solidFill>
                          <a:effectLst/>
                          <a:latin typeface="Comic Sans MS" pitchFamily="66" charset="0"/>
                          <a:cs typeface="Arial" charset="0"/>
                        </a:rPr>
                        <a:t>jours</a:t>
                      </a:r>
                      <a:r>
                        <a:rPr kumimoji="0" lang="en-US" sz="1200" b="0" i="0" u="none" strike="noStrike" cap="none" normalizeH="0" baseline="0" dirty="0" smtClean="0">
                          <a:ln>
                            <a:noFill/>
                          </a:ln>
                          <a:solidFill>
                            <a:srgbClr val="000018"/>
                          </a:solidFill>
                          <a:effectLst/>
                          <a:latin typeface="Comic Sans MS" pitchFamily="66" charset="0"/>
                          <a:cs typeface="Arial" charset="0"/>
                        </a:rPr>
                        <a:t>) +</a:t>
                      </a: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cs typeface="Arial" charset="0"/>
                        </a:rPr>
                        <a:t>1 </a:t>
                      </a:r>
                      <a:r>
                        <a:rPr kumimoji="0" lang="en-US" sz="1200" b="0" i="0" u="none" strike="noStrike" cap="none" normalizeH="0" baseline="0" dirty="0" err="1" smtClean="0">
                          <a:ln>
                            <a:noFill/>
                          </a:ln>
                          <a:solidFill>
                            <a:srgbClr val="000018"/>
                          </a:solidFill>
                          <a:effectLst/>
                          <a:latin typeface="Comic Sans MS" pitchFamily="66" charset="0"/>
                          <a:cs typeface="Arial" charset="0"/>
                        </a:rPr>
                        <a:t>contrôle</a:t>
                      </a:r>
                      <a:r>
                        <a:rPr kumimoji="0" lang="en-US" sz="1200" b="0" i="0" u="none" strike="noStrike" cap="none" normalizeH="0" baseline="0" dirty="0" smtClean="0">
                          <a:ln>
                            <a:noFill/>
                          </a:ln>
                          <a:solidFill>
                            <a:srgbClr val="000018"/>
                          </a:solidFill>
                          <a:effectLst/>
                          <a:latin typeface="Comic Sans MS" pitchFamily="66" charset="0"/>
                          <a:cs typeface="Arial" charset="0"/>
                        </a:rPr>
                        <a:t> </a:t>
                      </a:r>
                      <a:r>
                        <a:rPr kumimoji="0" lang="en-US" sz="1200" b="0" i="0" u="none" strike="noStrike" cap="none" normalizeH="0" baseline="0" dirty="0" err="1" smtClean="0">
                          <a:ln>
                            <a:noFill/>
                          </a:ln>
                          <a:solidFill>
                            <a:srgbClr val="000018"/>
                          </a:solidFill>
                          <a:effectLst/>
                          <a:latin typeface="Comic Sans MS" pitchFamily="66" charset="0"/>
                          <a:cs typeface="Arial" charset="0"/>
                        </a:rPr>
                        <a:t>annuel</a:t>
                      </a:r>
                      <a:r>
                        <a:rPr kumimoji="0" lang="en-US" sz="1200" b="0" i="0" u="none" strike="noStrike" cap="none" normalizeH="0" baseline="0" dirty="0" smtClean="0">
                          <a:ln>
                            <a:noFill/>
                          </a:ln>
                          <a:solidFill>
                            <a:srgbClr val="000018"/>
                          </a:solidFill>
                          <a:effectLst/>
                          <a:latin typeface="Comic Sans MS" pitchFamily="66" charset="0"/>
                          <a:cs typeface="Arial" charset="0"/>
                        </a:rPr>
                        <a:t> (</a:t>
                      </a:r>
                      <a:r>
                        <a:rPr kumimoji="0" lang="en-US" sz="1200" b="0" i="0" u="none" strike="noStrike" cap="none" normalizeH="0" baseline="0" dirty="0" err="1" smtClean="0">
                          <a:ln>
                            <a:noFill/>
                          </a:ln>
                          <a:solidFill>
                            <a:srgbClr val="000018"/>
                          </a:solidFill>
                          <a:effectLst/>
                          <a:latin typeface="Comic Sans MS" pitchFamily="66" charset="0"/>
                          <a:cs typeface="Arial" charset="0"/>
                        </a:rPr>
                        <a:t>durée</a:t>
                      </a:r>
                      <a:r>
                        <a:rPr kumimoji="0" lang="en-US" sz="1200" b="0" i="0" u="none" strike="noStrike" cap="none" normalizeH="0" baseline="0" dirty="0" smtClean="0">
                          <a:ln>
                            <a:noFill/>
                          </a:ln>
                          <a:solidFill>
                            <a:srgbClr val="000018"/>
                          </a:solidFill>
                          <a:effectLst/>
                          <a:latin typeface="Comic Sans MS" pitchFamily="66" charset="0"/>
                          <a:cs typeface="Arial" charset="0"/>
                        </a:rPr>
                        <a:t> = 7 </a:t>
                      </a:r>
                      <a:r>
                        <a:rPr kumimoji="0" lang="en-US" sz="1200" b="0" i="0" u="none" strike="noStrike" cap="none" normalizeH="0" baseline="0" dirty="0" err="1" smtClean="0">
                          <a:ln>
                            <a:noFill/>
                          </a:ln>
                          <a:solidFill>
                            <a:srgbClr val="000018"/>
                          </a:solidFill>
                          <a:effectLst/>
                          <a:latin typeface="Comic Sans MS" pitchFamily="66" charset="0"/>
                          <a:cs typeface="Arial" charset="0"/>
                        </a:rPr>
                        <a:t>jours</a:t>
                      </a:r>
                      <a:r>
                        <a:rPr kumimoji="0" lang="en-US" sz="1200" b="0" i="0" u="none" strike="noStrike" cap="none" normalizeH="0" baseline="0" dirty="0" smtClean="0">
                          <a:ln>
                            <a:noFill/>
                          </a:ln>
                          <a:solidFill>
                            <a:srgbClr val="000018"/>
                          </a:solidFill>
                          <a:effectLst/>
                          <a:latin typeface="Comic Sans MS" pitchFamily="66" charset="0"/>
                          <a:cs typeface="Arial" charset="0"/>
                        </a:rPr>
                        <a:t>) +</a:t>
                      </a: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cs typeface="Arial" charset="0"/>
                        </a:rPr>
                        <a:t>Les </a:t>
                      </a:r>
                      <a:r>
                        <a:rPr kumimoji="0" lang="en-US" sz="1200" b="0" i="0" u="none" strike="noStrike" cap="none" normalizeH="0" baseline="0" dirty="0" err="1" smtClean="0">
                          <a:ln>
                            <a:noFill/>
                          </a:ln>
                          <a:solidFill>
                            <a:srgbClr val="000018"/>
                          </a:solidFill>
                          <a:effectLst/>
                          <a:latin typeface="Comic Sans MS" pitchFamily="66" charset="0"/>
                          <a:cs typeface="Arial" charset="0"/>
                        </a:rPr>
                        <a:t>mises</a:t>
                      </a:r>
                      <a:r>
                        <a:rPr kumimoji="0" lang="en-US" sz="1200" b="0" i="0" u="none" strike="noStrike" cap="none" normalizeH="0" baseline="0" dirty="0" smtClean="0">
                          <a:ln>
                            <a:noFill/>
                          </a:ln>
                          <a:solidFill>
                            <a:srgbClr val="000018"/>
                          </a:solidFill>
                          <a:effectLst/>
                          <a:latin typeface="Comic Sans MS" pitchFamily="66" charset="0"/>
                          <a:cs typeface="Arial" charset="0"/>
                        </a:rPr>
                        <a:t> et remises en service</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cs typeface="Arial" charset="0"/>
                        </a:rPr>
                        <a:t>Compte-rendu annuel disponible dans le rapport annuel SLPPT</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cs typeface="Arial" charset="0"/>
                        </a:rPr>
                        <a:t>Rapports </a:t>
                      </a:r>
                      <a:r>
                        <a:rPr kumimoji="0" lang="fr-BE" sz="1200" b="0" i="0" u="none" strike="noStrike" cap="none" normalizeH="0" baseline="0" dirty="0" err="1" smtClean="0">
                          <a:ln>
                            <a:noFill/>
                          </a:ln>
                          <a:solidFill>
                            <a:srgbClr val="000018"/>
                          </a:solidFill>
                          <a:effectLst/>
                          <a:latin typeface="Comic Sans MS" pitchFamily="66" charset="0"/>
                          <a:cs typeface="Arial" charset="0"/>
                        </a:rPr>
                        <a:t>Trim</a:t>
                      </a:r>
                      <a:endParaRPr kumimoji="0" lang="fr-BE"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cs typeface="Arial" charset="0"/>
                        </a:rPr>
                        <a:t>2W Tac – 80 UAV MCU Namur</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cs typeface="Arial" charset="0"/>
                        </a:rPr>
                        <a:t>SABCA – SONACA</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cs typeface="Arial" charset="0"/>
                        </a:rPr>
                        <a:t>Rapport annuel 2017</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Adjt MÜLLER</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err="1" smtClean="0">
                          <a:ln>
                            <a:noFill/>
                          </a:ln>
                          <a:solidFill>
                            <a:srgbClr val="000018"/>
                          </a:solidFill>
                          <a:effectLst/>
                          <a:latin typeface="Comic Sans MS" pitchFamily="66" charset="0"/>
                        </a:rPr>
                        <a:t>Sqn</a:t>
                      </a:r>
                      <a:r>
                        <a:rPr kumimoji="0" lang="fr-BE" sz="1200" b="0" i="0" u="none" strike="noStrike" cap="none" normalizeH="0" baseline="0" dirty="0" smtClean="0">
                          <a:ln>
                            <a:noFill/>
                          </a:ln>
                          <a:solidFill>
                            <a:srgbClr val="000018"/>
                          </a:solidFill>
                          <a:effectLst/>
                          <a:latin typeface="Comic Sans MS" pitchFamily="66" charset="0"/>
                        </a:rPr>
                        <a:t> Maint</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FF0000"/>
                          </a:solidFill>
                          <a:effectLst/>
                          <a:latin typeface="Comic Sans MS" pitchFamily="66" charset="0"/>
                        </a:rPr>
                        <a:t>T</a:t>
                      </a:r>
                      <a:endParaRPr kumimoji="0" lang="en-US" sz="1200" b="0" i="0" u="none" strike="noStrike" cap="none" normalizeH="0" baseline="0" dirty="0" smtClean="0">
                        <a:ln>
                          <a:noFill/>
                        </a:ln>
                        <a:solidFill>
                          <a:srgbClr val="FF0000"/>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16</a:t>
            </a:fld>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2047613925"/>
              </p:ext>
            </p:extLst>
          </p:nvPr>
        </p:nvGraphicFramePr>
        <p:xfrm>
          <a:off x="395536" y="620688"/>
          <a:ext cx="8496948" cy="4631168"/>
        </p:xfrm>
        <a:graphic>
          <a:graphicData uri="http://schemas.openxmlformats.org/drawingml/2006/table">
            <a:tbl>
              <a:tblPr firstRow="1" bandRow="1">
                <a:tableStyleId>{ED083AE6-46FA-4A59-8FB0-9F97EB10719F}</a:tableStyleId>
              </a:tblPr>
              <a:tblGrid>
                <a:gridCol w="1416158">
                  <a:extLst>
                    <a:ext uri="{9D8B030D-6E8A-4147-A177-3AD203B41FA5}">
                      <a16:colId xmlns:a16="http://schemas.microsoft.com/office/drawing/2014/main" val="20000"/>
                    </a:ext>
                  </a:extLst>
                </a:gridCol>
                <a:gridCol w="1416158">
                  <a:extLst>
                    <a:ext uri="{9D8B030D-6E8A-4147-A177-3AD203B41FA5}">
                      <a16:colId xmlns:a16="http://schemas.microsoft.com/office/drawing/2014/main" val="20001"/>
                    </a:ext>
                  </a:extLst>
                </a:gridCol>
                <a:gridCol w="1560174">
                  <a:extLst>
                    <a:ext uri="{9D8B030D-6E8A-4147-A177-3AD203B41FA5}">
                      <a16:colId xmlns:a16="http://schemas.microsoft.com/office/drawing/2014/main" val="20002"/>
                    </a:ext>
                  </a:extLst>
                </a:gridCol>
                <a:gridCol w="2160240">
                  <a:extLst>
                    <a:ext uri="{9D8B030D-6E8A-4147-A177-3AD203B41FA5}">
                      <a16:colId xmlns:a16="http://schemas.microsoft.com/office/drawing/2014/main" val="20003"/>
                    </a:ext>
                  </a:extLst>
                </a:gridCol>
                <a:gridCol w="1368152">
                  <a:extLst>
                    <a:ext uri="{9D8B030D-6E8A-4147-A177-3AD203B41FA5}">
                      <a16:colId xmlns:a16="http://schemas.microsoft.com/office/drawing/2014/main" val="20004"/>
                    </a:ext>
                  </a:extLst>
                </a:gridCol>
                <a:gridCol w="576066">
                  <a:extLst>
                    <a:ext uri="{9D8B030D-6E8A-4147-A177-3AD203B41FA5}">
                      <a16:colId xmlns:a16="http://schemas.microsoft.com/office/drawing/2014/main" val="20005"/>
                    </a:ext>
                  </a:extLst>
                </a:gridCol>
              </a:tblGrid>
              <a:tr h="1152128">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18"/>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Objectif</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Activités</a:t>
                      </a:r>
                      <a:r>
                        <a:rPr kumimoji="0" lang="en-US" sz="1200" b="1" i="0" u="none" strike="noStrike" cap="none" normalizeH="0" baseline="0" dirty="0" smtClean="0">
                          <a:ln>
                            <a:noFill/>
                          </a:ln>
                          <a:solidFill>
                            <a:srgbClr val="000018"/>
                          </a:solidFill>
                          <a:effectLst/>
                          <a:latin typeface="Comic Sans MS" pitchFamily="66" charset="0"/>
                          <a:cs typeface="Arial" charset="0"/>
                        </a:rPr>
                        <a:t> / Missions</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Moyens</a:t>
                      </a:r>
                      <a:r>
                        <a:rPr kumimoji="0" lang="en-US" sz="1200" b="1" i="0" u="none" strike="noStrike" cap="none" normalizeH="0" baseline="0" dirty="0" smtClean="0">
                          <a:ln>
                            <a:noFill/>
                          </a:ln>
                          <a:solidFill>
                            <a:srgbClr val="000018"/>
                          </a:solidFill>
                          <a:effectLst/>
                          <a:latin typeface="Comic Sans MS" pitchFamily="66" charset="0"/>
                          <a:cs typeface="Arial" charset="0"/>
                        </a:rPr>
                        <a:t> (</a:t>
                      </a:r>
                      <a:r>
                        <a:rPr kumimoji="0" lang="en-US" sz="1200" b="1" i="0" u="none" strike="noStrike" cap="none" normalizeH="0" baseline="0" dirty="0" err="1" smtClean="0">
                          <a:ln>
                            <a:noFill/>
                          </a:ln>
                          <a:solidFill>
                            <a:srgbClr val="000018"/>
                          </a:solidFill>
                          <a:effectLst/>
                          <a:latin typeface="Comic Sans MS" pitchFamily="66" charset="0"/>
                          <a:cs typeface="Arial" charset="0"/>
                        </a:rPr>
                        <a:t>matériel</a:t>
                      </a:r>
                      <a:r>
                        <a:rPr kumimoji="0" lang="en-US" sz="1200" b="1" i="0" u="none" strike="noStrike" cap="none" normalizeH="0" baseline="0" dirty="0" smtClean="0">
                          <a:ln>
                            <a:noFill/>
                          </a:ln>
                          <a:solidFill>
                            <a:srgbClr val="000018"/>
                          </a:solidFill>
                          <a:effectLst/>
                          <a:latin typeface="Comic Sans MS" pitchFamily="66" charset="0"/>
                          <a:cs typeface="Arial" charset="0"/>
                        </a:rPr>
                        <a:t>, personnel, financier)</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Responsables</a:t>
                      </a:r>
                      <a:endParaRPr kumimoji="0" lang="en-US" sz="1200" b="1" i="0" u="none" strike="noStrike" cap="none" normalizeH="0" baseline="0" dirty="0" smtClean="0">
                        <a:ln>
                          <a:noFill/>
                        </a:ln>
                        <a:solidFill>
                          <a:srgbClr val="000018"/>
                        </a:solidFill>
                        <a:effectLst/>
                        <a:latin typeface="Comic Sans MS" pitchFamily="66" charset="0"/>
                        <a:cs typeface="Arial" charset="0"/>
                      </a:endParaRPr>
                    </a:p>
                  </a:txBody>
                  <a:tcPr anchor="ctr" horzOverflow="overflow"/>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1"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cap="none" normalizeH="0" baseline="0" dirty="0" err="1" smtClean="0">
                          <a:ln>
                            <a:noFill/>
                          </a:ln>
                          <a:solidFill>
                            <a:srgbClr val="000018"/>
                          </a:solidFill>
                          <a:effectLst/>
                          <a:latin typeface="Comic Sans MS" pitchFamily="66" charset="0"/>
                          <a:cs typeface="Arial" charset="0"/>
                        </a:rPr>
                        <a:t>Sta</a:t>
                      </a:r>
                      <a:endParaRPr kumimoji="0" lang="en-US" sz="1200" b="1"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cap="none" normalizeH="0" baseline="0" dirty="0" err="1" smtClean="0">
                          <a:ln>
                            <a:noFill/>
                          </a:ln>
                          <a:solidFill>
                            <a:srgbClr val="000018"/>
                          </a:solidFill>
                          <a:effectLst/>
                          <a:latin typeface="Comic Sans MS" pitchFamily="66" charset="0"/>
                          <a:cs typeface="Arial" charset="0"/>
                        </a:rPr>
                        <a:t>tus</a:t>
                      </a:r>
                      <a:r>
                        <a:rPr kumimoji="0" lang="en-US" sz="1800" b="1" i="0" u="none" strike="noStrike" cap="none" normalizeH="0" baseline="0" dirty="0" smtClean="0">
                          <a:ln>
                            <a:noFill/>
                          </a:ln>
                          <a:solidFill>
                            <a:srgbClr val="000018"/>
                          </a:solidFill>
                          <a:effectLst/>
                          <a:latin typeface="Comic Sans MS" pitchFamily="66" charset="0"/>
                          <a:cs typeface="Arial" charset="0"/>
                        </a:rPr>
                        <a:t> </a:t>
                      </a:r>
                      <a:endParaRPr kumimoji="0" lang="en-US" sz="1800" b="0" i="0" u="none" strike="noStrike" cap="none" normalizeH="0" baseline="0" dirty="0" smtClean="0">
                        <a:ln>
                          <a:noFill/>
                        </a:ln>
                        <a:solidFill>
                          <a:srgbClr val="000018"/>
                        </a:solidFill>
                        <a:effectLst/>
                        <a:latin typeface="Comic Sans MS" pitchFamily="66" charset="0"/>
                      </a:endParaRPr>
                    </a:p>
                  </a:txBody>
                  <a:tcPr/>
                </a:tc>
                <a:extLst>
                  <a:ext uri="{0D108BD9-81ED-4DB2-BD59-A6C34878D82A}">
                    <a16:rowId xmlns:a16="http://schemas.microsoft.com/office/drawing/2014/main" val="10000"/>
                  </a:ext>
                </a:extLst>
              </a:tr>
              <a:tr h="153017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Gestion des produits dangereux</a:t>
                      </a:r>
                      <a:endParaRPr kumimoji="0" lang="en-US"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Sécurité du personnel et des installations</a:t>
                      </a:r>
                      <a:endParaRPr kumimoji="0" lang="en-US"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1. Dresser l’inventaire des produits dangereux</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2. Collecter et mettre à jour les fiches MSDS</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3. Assurer un stockage approprié</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4. Déterminer EPI, EPC, mesures de réaction en cas de contact</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Chrome6 Mat GSE</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1, LH</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2. LH</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3. LH</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4. LH</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sym typeface="Zapf Dingbats"/>
                        </a:rPr>
                        <a:t>T</a:t>
                      </a:r>
                      <a:endParaRPr kumimoji="0" lang="en-US" sz="1200" b="0" i="0" u="none" strike="noStrike" kern="1200" cap="none" normalizeH="0" baseline="0" dirty="0" smtClean="0">
                        <a:ln>
                          <a:noFill/>
                        </a:ln>
                        <a:solidFill>
                          <a:srgbClr val="000018"/>
                        </a:solidFill>
                        <a:effectLst/>
                        <a:latin typeface="Comic Sans MS" pitchFamily="66" charset="0"/>
                        <a:ea typeface="+mn-ea"/>
                        <a:cs typeface="+mn-cs"/>
                        <a:sym typeface="Zapf Dingbat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sym typeface="Zapf Dingbat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sym typeface="Zapf Dingbat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sym typeface="Zapf Dingbat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sym typeface="Zapf Dingbats"/>
                        </a:rPr>
                        <a:t>T</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sym typeface="Zapf Dingbat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sym typeface="Zapf Dingbat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sym typeface="Zapf Dingbats"/>
                        </a:rPr>
                        <a:t>T</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sym typeface="Zapf Dingbat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sym typeface="Zapf Dingbat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sym typeface="Zapf Dingbats"/>
                        </a:rPr>
                        <a:t>T</a:t>
                      </a:r>
                    </a:p>
                  </a:txBody>
                  <a:tcPr marL="90000" marR="90000" marT="46800" marB="46800" horzOverflow="overflow"/>
                </a:tc>
                <a:extLst>
                  <a:ext uri="{0D108BD9-81ED-4DB2-BD59-A6C34878D82A}">
                    <a16:rowId xmlns:a16="http://schemas.microsoft.com/office/drawing/2014/main" val="10001"/>
                  </a:ext>
                </a:extLst>
              </a:tr>
              <a:tr h="112364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Problèmes liés à l’alcool</a:t>
                      </a:r>
                      <a:endParaRPr kumimoji="0" lang="en-US"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kern="1200" cap="none" normalizeH="0" baseline="0" dirty="0" err="1" smtClean="0">
                          <a:ln>
                            <a:noFill/>
                          </a:ln>
                          <a:solidFill>
                            <a:srgbClr val="000018"/>
                          </a:solidFill>
                          <a:effectLst/>
                          <a:latin typeface="Comic Sans MS" pitchFamily="66" charset="0"/>
                          <a:ea typeface="+mn-ea"/>
                          <a:cs typeface="+mn-cs"/>
                        </a:rPr>
                        <a:t>Mettre</a:t>
                      </a:r>
                      <a:r>
                        <a:rPr kumimoji="0" lang="en-US" sz="1200" b="0" i="0" u="none" strike="noStrike" kern="1200" cap="none" normalizeH="0" baseline="0" dirty="0" smtClean="0">
                          <a:ln>
                            <a:noFill/>
                          </a:ln>
                          <a:solidFill>
                            <a:srgbClr val="000018"/>
                          </a:solidFill>
                          <a:effectLst/>
                          <a:latin typeface="Comic Sans MS" pitchFamily="66" charset="0"/>
                          <a:ea typeface="+mn-ea"/>
                          <a:cs typeface="+mn-cs"/>
                        </a:rPr>
                        <a:t> en place </a:t>
                      </a:r>
                      <a:r>
                        <a:rPr kumimoji="0" lang="en-US" sz="1200" b="0" i="0" u="none" strike="noStrike" kern="1200" cap="none" normalizeH="0" baseline="0" dirty="0" err="1" smtClean="0">
                          <a:ln>
                            <a:noFill/>
                          </a:ln>
                          <a:solidFill>
                            <a:srgbClr val="000018"/>
                          </a:solidFill>
                          <a:effectLst/>
                          <a:latin typeface="Comic Sans MS" pitchFamily="66" charset="0"/>
                          <a:ea typeface="+mn-ea"/>
                          <a:cs typeface="+mn-cs"/>
                        </a:rPr>
                        <a:t>une</a:t>
                      </a:r>
                      <a:r>
                        <a:rPr kumimoji="0" lang="en-US" sz="1200" b="0" i="0" u="none" strike="noStrike" kern="1200" cap="none" normalizeH="0" baseline="0" dirty="0" smtClean="0">
                          <a:ln>
                            <a:noFill/>
                          </a:ln>
                          <a:solidFill>
                            <a:srgbClr val="000018"/>
                          </a:solidFill>
                          <a:effectLst/>
                          <a:latin typeface="Comic Sans MS" pitchFamily="66" charset="0"/>
                          <a:ea typeface="+mn-ea"/>
                          <a:cs typeface="+mn-cs"/>
                        </a:rPr>
                        <a:t> structure de </a:t>
                      </a:r>
                      <a:r>
                        <a:rPr kumimoji="0" lang="en-US" sz="1200" b="0" i="0" u="none" strike="noStrike" kern="1200" cap="none" normalizeH="0" baseline="0" dirty="0" err="1" smtClean="0">
                          <a:ln>
                            <a:noFill/>
                          </a:ln>
                          <a:solidFill>
                            <a:srgbClr val="000018"/>
                          </a:solidFill>
                          <a:effectLst/>
                          <a:latin typeface="Comic Sans MS" pitchFamily="66" charset="0"/>
                          <a:ea typeface="+mn-ea"/>
                          <a:cs typeface="+mn-cs"/>
                        </a:rPr>
                        <a:t>prévention</a:t>
                      </a:r>
                      <a:r>
                        <a:rPr kumimoji="0" lang="en-US" sz="1200" b="0" i="0" u="none" strike="noStrike" kern="1200" cap="none" normalizeH="0" baseline="0" dirty="0" smtClean="0">
                          <a:ln>
                            <a:noFill/>
                          </a:ln>
                          <a:solidFill>
                            <a:srgbClr val="000018"/>
                          </a:solidFill>
                          <a:effectLst/>
                          <a:latin typeface="Comic Sans MS" pitchFamily="66" charset="0"/>
                          <a:ea typeface="+mn-ea"/>
                          <a:cs typeface="+mn-cs"/>
                        </a:rPr>
                        <a:t> relative aux </a:t>
                      </a:r>
                      <a:r>
                        <a:rPr kumimoji="0" lang="en-US" sz="1200" b="0" i="0" u="none" strike="noStrike" kern="1200" cap="none" normalizeH="0" baseline="0" dirty="0" err="1" smtClean="0">
                          <a:ln>
                            <a:noFill/>
                          </a:ln>
                          <a:solidFill>
                            <a:srgbClr val="000018"/>
                          </a:solidFill>
                          <a:effectLst/>
                          <a:latin typeface="Comic Sans MS" pitchFamily="66" charset="0"/>
                          <a:ea typeface="+mn-ea"/>
                          <a:cs typeface="+mn-cs"/>
                        </a:rPr>
                        <a:t>problèmes</a:t>
                      </a:r>
                      <a:r>
                        <a:rPr kumimoji="0" lang="en-US" sz="1200" b="0" i="0" u="none" strike="noStrike" kern="1200" cap="none" normalizeH="0" baseline="0" dirty="0" smtClean="0">
                          <a:ln>
                            <a:noFill/>
                          </a:ln>
                          <a:solidFill>
                            <a:srgbClr val="000018"/>
                          </a:solidFill>
                          <a:effectLst/>
                          <a:latin typeface="Comic Sans MS" pitchFamily="66" charset="0"/>
                          <a:ea typeface="+mn-ea"/>
                          <a:cs typeface="+mn-cs"/>
                        </a:rPr>
                        <a:t> </a:t>
                      </a:r>
                      <a:r>
                        <a:rPr kumimoji="0" lang="en-US" sz="1200" b="0" i="0" u="none" strike="noStrike" kern="1200" cap="none" normalizeH="0" baseline="0" dirty="0" err="1" smtClean="0">
                          <a:ln>
                            <a:noFill/>
                          </a:ln>
                          <a:solidFill>
                            <a:srgbClr val="000018"/>
                          </a:solidFill>
                          <a:effectLst/>
                          <a:latin typeface="Comic Sans MS" pitchFamily="66" charset="0"/>
                          <a:ea typeface="+mn-ea"/>
                          <a:cs typeface="+mn-cs"/>
                        </a:rPr>
                        <a:t>d’alcool</a:t>
                      </a:r>
                      <a:endParaRPr kumimoji="0" lang="en-US"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Coordination entre la LH et la </a:t>
                      </a: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Cel</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ADDICT</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Briefing</a:t>
                      </a:r>
                      <a:endParaRPr kumimoji="0" lang="en-US"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Briefing Sh Pt 80 UAV</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Cel</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ADDICT</a:t>
                      </a:r>
                      <a:endParaRPr kumimoji="0" lang="en-US"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LH</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Comd</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a:t>
                      </a: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Esc</a:t>
                      </a: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Cel</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AMT</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sym typeface="Zapf Dingbats"/>
                        </a:rPr>
                        <a:t>T</a:t>
                      </a:r>
                      <a:endParaRPr kumimoji="0" lang="en-US" sz="1200" b="0" i="0" u="none" strike="noStrike" kern="1200" cap="none" normalizeH="0" baseline="0" dirty="0" smtClean="0">
                        <a:ln>
                          <a:noFill/>
                        </a:ln>
                        <a:solidFill>
                          <a:srgbClr val="000018"/>
                        </a:solidFill>
                        <a:effectLst/>
                        <a:latin typeface="Comic Sans MS" pitchFamily="66" charset="0"/>
                        <a:ea typeface="+mn-ea"/>
                        <a:cs typeface="+mn-cs"/>
                        <a:sym typeface="Zapf Dingbats"/>
                      </a:endParaRPr>
                    </a:p>
                  </a:txBody>
                  <a:tcPr marL="90000" marR="90000" marT="46800" marB="46800" horzOverflow="overflow"/>
                </a:tc>
                <a:extLst>
                  <a:ext uri="{0D108BD9-81ED-4DB2-BD59-A6C34878D82A}">
                    <a16:rowId xmlns:a16="http://schemas.microsoft.com/office/drawing/2014/main" val="10002"/>
                  </a:ext>
                </a:extLst>
              </a:tr>
            </a:tbl>
          </a:graphicData>
        </a:graphic>
      </p:graphicFrame>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17</a:t>
            </a:fld>
            <a:endParaRPr lang="en-US"/>
          </a:p>
        </p:txBody>
      </p:sp>
    </p:spTree>
    <p:extLst>
      <p:ext uri="{BB962C8B-B14F-4D97-AF65-F5344CB8AC3E}">
        <p14:creationId xmlns:p14="http://schemas.microsoft.com/office/powerpoint/2010/main" val="416759356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18</a:t>
            </a:fld>
            <a:endParaRPr lang="en-US"/>
          </a:p>
        </p:txBody>
      </p:sp>
      <p:graphicFrame>
        <p:nvGraphicFramePr>
          <p:cNvPr id="3" name="Table 2"/>
          <p:cNvGraphicFramePr>
            <a:graphicFrameLocks noGrp="1"/>
          </p:cNvGraphicFramePr>
          <p:nvPr>
            <p:extLst>
              <p:ext uri="{D42A27DB-BD31-4B8C-83A1-F6EECF244321}">
                <p14:modId xmlns:p14="http://schemas.microsoft.com/office/powerpoint/2010/main" val="857597796"/>
              </p:ext>
            </p:extLst>
          </p:nvPr>
        </p:nvGraphicFramePr>
        <p:xfrm>
          <a:off x="251520" y="-72763"/>
          <a:ext cx="8424936" cy="6861870"/>
        </p:xfrm>
        <a:graphic>
          <a:graphicData uri="http://schemas.openxmlformats.org/drawingml/2006/table">
            <a:tbl>
              <a:tblPr firstRow="1" bandRow="1">
                <a:tableStyleId>{ED083AE6-46FA-4A59-8FB0-9F97EB10719F}</a:tableStyleId>
              </a:tblPr>
              <a:tblGrid>
                <a:gridCol w="1404156">
                  <a:extLst>
                    <a:ext uri="{9D8B030D-6E8A-4147-A177-3AD203B41FA5}">
                      <a16:colId xmlns:a16="http://schemas.microsoft.com/office/drawing/2014/main" val="20000"/>
                    </a:ext>
                  </a:extLst>
                </a:gridCol>
                <a:gridCol w="1404156">
                  <a:extLst>
                    <a:ext uri="{9D8B030D-6E8A-4147-A177-3AD203B41FA5}">
                      <a16:colId xmlns:a16="http://schemas.microsoft.com/office/drawing/2014/main" val="20001"/>
                    </a:ext>
                  </a:extLst>
                </a:gridCol>
                <a:gridCol w="1404156">
                  <a:extLst>
                    <a:ext uri="{9D8B030D-6E8A-4147-A177-3AD203B41FA5}">
                      <a16:colId xmlns:a16="http://schemas.microsoft.com/office/drawing/2014/main" val="20002"/>
                    </a:ext>
                  </a:extLst>
                </a:gridCol>
                <a:gridCol w="2268252">
                  <a:extLst>
                    <a:ext uri="{9D8B030D-6E8A-4147-A177-3AD203B41FA5}">
                      <a16:colId xmlns:a16="http://schemas.microsoft.com/office/drawing/2014/main" val="20003"/>
                    </a:ext>
                  </a:extLst>
                </a:gridCol>
                <a:gridCol w="1440160">
                  <a:extLst>
                    <a:ext uri="{9D8B030D-6E8A-4147-A177-3AD203B41FA5}">
                      <a16:colId xmlns:a16="http://schemas.microsoft.com/office/drawing/2014/main" val="20004"/>
                    </a:ext>
                  </a:extLst>
                </a:gridCol>
                <a:gridCol w="504056">
                  <a:extLst>
                    <a:ext uri="{9D8B030D-6E8A-4147-A177-3AD203B41FA5}">
                      <a16:colId xmlns:a16="http://schemas.microsoft.com/office/drawing/2014/main" val="20005"/>
                    </a:ext>
                  </a:extLst>
                </a:gridCol>
              </a:tblGrid>
              <a:tr h="822510">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18"/>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Objectif</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Activités</a:t>
                      </a:r>
                      <a:r>
                        <a:rPr kumimoji="0" lang="en-US" sz="1200" b="1" i="0" u="none" strike="noStrike" cap="none" normalizeH="0" baseline="0" dirty="0" smtClean="0">
                          <a:ln>
                            <a:noFill/>
                          </a:ln>
                          <a:solidFill>
                            <a:srgbClr val="000018"/>
                          </a:solidFill>
                          <a:effectLst/>
                          <a:latin typeface="Comic Sans MS" pitchFamily="66" charset="0"/>
                          <a:cs typeface="Arial" charset="0"/>
                        </a:rPr>
                        <a:t> / Missions</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Moyens</a:t>
                      </a:r>
                      <a:r>
                        <a:rPr kumimoji="0" lang="en-US" sz="1200" b="1" i="0" u="none" strike="noStrike" cap="none" normalizeH="0" baseline="0" dirty="0" smtClean="0">
                          <a:ln>
                            <a:noFill/>
                          </a:ln>
                          <a:solidFill>
                            <a:srgbClr val="000018"/>
                          </a:solidFill>
                          <a:effectLst/>
                          <a:latin typeface="Comic Sans MS" pitchFamily="66" charset="0"/>
                          <a:cs typeface="Arial" charset="0"/>
                        </a:rPr>
                        <a:t> (</a:t>
                      </a:r>
                      <a:r>
                        <a:rPr kumimoji="0" lang="en-US" sz="1200" b="1" i="0" u="none" strike="noStrike" cap="none" normalizeH="0" baseline="0" dirty="0" err="1" smtClean="0">
                          <a:ln>
                            <a:noFill/>
                          </a:ln>
                          <a:solidFill>
                            <a:srgbClr val="000018"/>
                          </a:solidFill>
                          <a:effectLst/>
                          <a:latin typeface="Comic Sans MS" pitchFamily="66" charset="0"/>
                          <a:cs typeface="Arial" charset="0"/>
                        </a:rPr>
                        <a:t>matériel</a:t>
                      </a:r>
                      <a:r>
                        <a:rPr kumimoji="0" lang="en-US" sz="1200" b="1" i="0" u="none" strike="noStrike" cap="none" normalizeH="0" baseline="0" dirty="0" smtClean="0">
                          <a:ln>
                            <a:noFill/>
                          </a:ln>
                          <a:solidFill>
                            <a:srgbClr val="000018"/>
                          </a:solidFill>
                          <a:effectLst/>
                          <a:latin typeface="Comic Sans MS" pitchFamily="66" charset="0"/>
                          <a:cs typeface="Arial" charset="0"/>
                        </a:rPr>
                        <a:t>, personnel, financier)</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Responsables</a:t>
                      </a:r>
                      <a:endParaRPr kumimoji="0" lang="en-US" sz="1200" b="1" i="0" u="none" strike="noStrike" cap="none" normalizeH="0" baseline="0" dirty="0" smtClean="0">
                        <a:ln>
                          <a:noFill/>
                        </a:ln>
                        <a:solidFill>
                          <a:srgbClr val="000018"/>
                        </a:solidFill>
                        <a:effectLst/>
                        <a:latin typeface="Comic Sans MS" pitchFamily="66" charset="0"/>
                        <a:cs typeface="Arial" charset="0"/>
                      </a:endParaRPr>
                    </a:p>
                  </a:txBody>
                  <a:tcPr anchor="ctr" horzOverflow="overflow"/>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1"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cap="none" normalizeH="0" baseline="0" dirty="0" err="1" smtClean="0">
                          <a:ln>
                            <a:noFill/>
                          </a:ln>
                          <a:solidFill>
                            <a:srgbClr val="000018"/>
                          </a:solidFill>
                          <a:effectLst/>
                          <a:latin typeface="Comic Sans MS" pitchFamily="66" charset="0"/>
                          <a:cs typeface="Arial" charset="0"/>
                        </a:rPr>
                        <a:t>Sta</a:t>
                      </a:r>
                      <a:endParaRPr kumimoji="0" lang="en-US" sz="1200" b="1"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cap="none" normalizeH="0" baseline="0" dirty="0" err="1" smtClean="0">
                          <a:ln>
                            <a:noFill/>
                          </a:ln>
                          <a:solidFill>
                            <a:srgbClr val="000018"/>
                          </a:solidFill>
                          <a:effectLst/>
                          <a:latin typeface="Comic Sans MS" pitchFamily="66" charset="0"/>
                          <a:cs typeface="Arial" charset="0"/>
                        </a:rPr>
                        <a:t>tus</a:t>
                      </a:r>
                      <a:r>
                        <a:rPr kumimoji="0" lang="en-US" sz="1800" b="1" i="0" u="none" strike="noStrike" cap="none" normalizeH="0" baseline="0" dirty="0" smtClean="0">
                          <a:ln>
                            <a:noFill/>
                          </a:ln>
                          <a:solidFill>
                            <a:srgbClr val="000018"/>
                          </a:solidFill>
                          <a:effectLst/>
                          <a:latin typeface="Comic Sans MS" pitchFamily="66" charset="0"/>
                          <a:cs typeface="Arial" charset="0"/>
                        </a:rPr>
                        <a:t> </a:t>
                      </a:r>
                      <a:endParaRPr kumimoji="0" lang="en-US" sz="1800" b="0" i="0" u="none" strike="noStrike" cap="none" normalizeH="0" baseline="0" dirty="0" smtClean="0">
                        <a:ln>
                          <a:noFill/>
                        </a:ln>
                        <a:solidFill>
                          <a:srgbClr val="000018"/>
                        </a:solidFill>
                        <a:effectLst/>
                        <a:latin typeface="Comic Sans MS" pitchFamily="66" charset="0"/>
                      </a:endParaRPr>
                    </a:p>
                  </a:txBody>
                  <a:tcPr/>
                </a:tc>
                <a:extLst>
                  <a:ext uri="{0D108BD9-81ED-4DB2-BD59-A6C34878D82A}">
                    <a16:rowId xmlns:a16="http://schemas.microsoft.com/office/drawing/2014/main" val="10000"/>
                  </a:ext>
                </a:extLst>
              </a:tr>
              <a:tr h="1507824">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Mise en œuvre de la politique de réalisation des inspections réglementaires</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err="1" smtClean="0">
                          <a:ln>
                            <a:noFill/>
                          </a:ln>
                          <a:solidFill>
                            <a:srgbClr val="000018"/>
                          </a:solidFill>
                          <a:effectLst/>
                          <a:latin typeface="Comic Sans MS" pitchFamily="66" charset="0"/>
                          <a:cs typeface="Arial" charset="0"/>
                        </a:rPr>
                        <a:t>Garantir</a:t>
                      </a:r>
                      <a:r>
                        <a:rPr kumimoji="0" lang="en-US" sz="1200" b="0" i="0" u="none" strike="noStrike" cap="none" normalizeH="0" baseline="0" dirty="0" smtClean="0">
                          <a:ln>
                            <a:noFill/>
                          </a:ln>
                          <a:solidFill>
                            <a:srgbClr val="000018"/>
                          </a:solidFill>
                          <a:effectLst/>
                          <a:latin typeface="Comic Sans MS" pitchFamily="66" charset="0"/>
                          <a:cs typeface="Arial" charset="0"/>
                        </a:rPr>
                        <a:t> la </a:t>
                      </a:r>
                      <a:r>
                        <a:rPr kumimoji="0" lang="en-US" sz="1200" b="0" i="0" u="none" strike="noStrike" cap="none" normalizeH="0" baseline="0" dirty="0" err="1" smtClean="0">
                          <a:ln>
                            <a:noFill/>
                          </a:ln>
                          <a:solidFill>
                            <a:srgbClr val="000018"/>
                          </a:solidFill>
                          <a:effectLst/>
                          <a:latin typeface="Comic Sans MS" pitchFamily="66" charset="0"/>
                          <a:cs typeface="Arial" charset="0"/>
                        </a:rPr>
                        <a:t>sécurité</a:t>
                      </a:r>
                      <a:r>
                        <a:rPr kumimoji="0" lang="en-US" sz="1200" b="0" i="0" u="none" strike="noStrike" cap="none" normalizeH="0" baseline="0" dirty="0" smtClean="0">
                          <a:ln>
                            <a:noFill/>
                          </a:ln>
                          <a:solidFill>
                            <a:srgbClr val="000018"/>
                          </a:solidFill>
                          <a:effectLst/>
                          <a:latin typeface="Comic Sans MS" pitchFamily="66" charset="0"/>
                          <a:cs typeface="Arial" charset="0"/>
                        </a:rPr>
                        <a:t> </a:t>
                      </a:r>
                      <a:r>
                        <a:rPr kumimoji="0" lang="en-US" sz="1200" b="0" i="0" u="none" strike="noStrike" cap="none" normalizeH="0" baseline="0" dirty="0" err="1" smtClean="0">
                          <a:ln>
                            <a:noFill/>
                          </a:ln>
                          <a:solidFill>
                            <a:srgbClr val="000018"/>
                          </a:solidFill>
                          <a:effectLst/>
                          <a:latin typeface="Comic Sans MS" pitchFamily="66" charset="0"/>
                          <a:cs typeface="Arial" charset="0"/>
                        </a:rPr>
                        <a:t>d’emploi</a:t>
                      </a:r>
                      <a:r>
                        <a:rPr kumimoji="0" lang="en-US" sz="1200" b="0" i="0" u="none" strike="noStrike" cap="none" normalizeH="0" baseline="0" dirty="0" smtClean="0">
                          <a:ln>
                            <a:noFill/>
                          </a:ln>
                          <a:solidFill>
                            <a:srgbClr val="000018"/>
                          </a:solidFill>
                          <a:effectLst/>
                          <a:latin typeface="Comic Sans MS" pitchFamily="66" charset="0"/>
                          <a:cs typeface="Arial" charset="0"/>
                        </a:rPr>
                        <a:t> du </a:t>
                      </a:r>
                      <a:r>
                        <a:rPr kumimoji="0" lang="en-US" sz="1200" b="0" i="0" u="none" strike="noStrike" cap="none" normalizeH="0" baseline="0" dirty="0" err="1" smtClean="0">
                          <a:ln>
                            <a:noFill/>
                          </a:ln>
                          <a:solidFill>
                            <a:srgbClr val="000018"/>
                          </a:solidFill>
                          <a:effectLst/>
                          <a:latin typeface="Comic Sans MS" pitchFamily="66" charset="0"/>
                          <a:cs typeface="Arial" charset="0"/>
                        </a:rPr>
                        <a:t>matériel</a:t>
                      </a:r>
                      <a:r>
                        <a:rPr kumimoji="0" lang="en-US" sz="1200" b="0" i="0" u="none" strike="noStrike" cap="none" normalizeH="0" baseline="0" dirty="0" smtClean="0">
                          <a:ln>
                            <a:noFill/>
                          </a:ln>
                          <a:solidFill>
                            <a:srgbClr val="000018"/>
                          </a:solidFill>
                          <a:effectLst/>
                          <a:latin typeface="Comic Sans MS" pitchFamily="66" charset="0"/>
                          <a:cs typeface="Arial" charset="0"/>
                        </a:rPr>
                        <a:t> </a:t>
                      </a:r>
                      <a:r>
                        <a:rPr kumimoji="0" lang="en-US" sz="1200" b="0" i="0" u="none" strike="noStrike" cap="none" normalizeH="0" baseline="0" dirty="0" err="1" smtClean="0">
                          <a:ln>
                            <a:noFill/>
                          </a:ln>
                          <a:solidFill>
                            <a:srgbClr val="000018"/>
                          </a:solidFill>
                          <a:effectLst/>
                          <a:latin typeface="Comic Sans MS" pitchFamily="66" charset="0"/>
                          <a:cs typeface="Arial" charset="0"/>
                        </a:rPr>
                        <a:t>concerné</a:t>
                      </a:r>
                      <a:r>
                        <a:rPr kumimoji="0" lang="en-US" sz="1200" b="0" i="0" u="none" strike="noStrike" cap="none" normalizeH="0" baseline="0" dirty="0" smtClean="0">
                          <a:ln>
                            <a:noFill/>
                          </a:ln>
                          <a:solidFill>
                            <a:srgbClr val="000018"/>
                          </a:solidFill>
                          <a:effectLst/>
                          <a:latin typeface="Comic Sans MS" pitchFamily="66" charset="0"/>
                          <a:cs typeface="Arial" charset="0"/>
                        </a:rPr>
                        <a:t> </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cs typeface="Arial" charset="0"/>
                        </a:rPr>
                        <a:t>1.Réalisation d’un inventaire</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cs typeface="Arial" charset="0"/>
                        </a:rPr>
                        <a:t>2.Inspection</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cs typeface="Arial" charset="0"/>
                        </a:rPr>
                        <a:t>3.Réalisation des mises en service</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cs typeface="Arial" charset="0"/>
                        </a:rPr>
                        <a:t>IED</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cs typeface="Arial" charset="0"/>
                        </a:rPr>
                        <a:t>Inspection Engins Dangereux</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Adjt MULLER (</a:t>
                      </a:r>
                      <a:r>
                        <a:rPr kumimoji="0" lang="fr-BE" sz="1200" b="0" i="0" u="none" strike="noStrike" cap="none" normalizeH="0" baseline="0" dirty="0" err="1" smtClean="0">
                          <a:ln>
                            <a:noFill/>
                          </a:ln>
                          <a:solidFill>
                            <a:srgbClr val="000018"/>
                          </a:solidFill>
                          <a:effectLst/>
                          <a:latin typeface="Comic Sans MS" pitchFamily="66" charset="0"/>
                        </a:rPr>
                        <a:t>Sqn</a:t>
                      </a:r>
                      <a:r>
                        <a:rPr kumimoji="0" lang="fr-BE" sz="1200" b="0" i="0" u="none" strike="noStrike" cap="none" normalizeH="0" baseline="0" dirty="0" smtClean="0">
                          <a:ln>
                            <a:noFill/>
                          </a:ln>
                          <a:solidFill>
                            <a:srgbClr val="000018"/>
                          </a:solidFill>
                          <a:effectLst/>
                          <a:latin typeface="Comic Sans MS" pitchFamily="66" charset="0"/>
                        </a:rPr>
                        <a:t> Maint)</a:t>
                      </a:r>
                      <a:endParaRPr kumimoji="0" lang="en-US"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en-US" sz="1200" b="0" i="0" u="none" strike="noStrike" kern="1200" cap="none" normalizeH="0" baseline="0" dirty="0" smtClean="0">
                          <a:ln>
                            <a:noFill/>
                          </a:ln>
                          <a:solidFill>
                            <a:srgbClr val="000018"/>
                          </a:solidFill>
                          <a:effectLst/>
                          <a:latin typeface="Comic Sans MS" pitchFamily="66" charset="0"/>
                          <a:ea typeface="+mn-ea"/>
                          <a:cs typeface="+mn-cs"/>
                          <a:sym typeface="Zapf Dingbats"/>
                        </a:rPr>
                        <a:t>T</a:t>
                      </a:r>
                    </a:p>
                    <a:p>
                      <a:pPr marL="0" marR="0" lvl="0" indent="0" algn="l" defTabSz="914400" rtl="0" eaLnBrk="1" fontAlgn="b" latinLnBrk="0" hangingPunct="1">
                        <a:lnSpc>
                          <a:spcPct val="100000"/>
                        </a:lnSpc>
                        <a:spcBef>
                          <a:spcPct val="0"/>
                        </a:spcBef>
                        <a:spcAft>
                          <a:spcPct val="0"/>
                        </a:spcAft>
                        <a:buClrTx/>
                        <a:buSzTx/>
                        <a:buFontTx/>
                        <a:buNone/>
                        <a:tabLst/>
                        <a:defRPr/>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sym typeface="Zapf Dingbats"/>
                      </a:endParaRPr>
                    </a:p>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200" b="0" i="0" u="none" strike="noStrike" kern="1200" cap="none" normalizeH="0" baseline="0" dirty="0" smtClean="0">
                          <a:ln>
                            <a:noFill/>
                          </a:ln>
                          <a:solidFill>
                            <a:srgbClr val="FF0000"/>
                          </a:solidFill>
                          <a:effectLst/>
                          <a:latin typeface="Comic Sans MS" pitchFamily="66" charset="0"/>
                          <a:ea typeface="+mn-ea"/>
                          <a:cs typeface="+mn-cs"/>
                          <a:sym typeface="Zapf Dingbats"/>
                        </a:rPr>
                        <a:t>T</a:t>
                      </a:r>
                      <a:endParaRPr kumimoji="0" lang="fr-BE" sz="1200" b="0" i="0" u="none" strike="noStrike" kern="1200" cap="none" normalizeH="0" baseline="0" dirty="0" smtClean="0">
                        <a:ln>
                          <a:noFill/>
                        </a:ln>
                        <a:solidFill>
                          <a:srgbClr val="FF0000"/>
                        </a:solidFill>
                        <a:effectLst/>
                        <a:latin typeface="Comic Sans MS" pitchFamily="66" charset="0"/>
                        <a:ea typeface="+mn-ea"/>
                        <a:cs typeface="+mn-cs"/>
                        <a:sym typeface="Zapf Dingbats"/>
                      </a:endParaRPr>
                    </a:p>
                    <a:p>
                      <a:pPr marL="0" marR="0" lvl="0" indent="0" algn="l" defTabSz="914400" rtl="0" eaLnBrk="1" fontAlgn="b" latinLnBrk="0" hangingPunct="1">
                        <a:lnSpc>
                          <a:spcPct val="100000"/>
                        </a:lnSpc>
                        <a:spcBef>
                          <a:spcPct val="0"/>
                        </a:spcBef>
                        <a:spcAft>
                          <a:spcPct val="0"/>
                        </a:spcAft>
                        <a:buClrTx/>
                        <a:buSzTx/>
                        <a:buFontTx/>
                        <a:buNone/>
                        <a:tabLst/>
                        <a:defRPr/>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sym typeface="Zapf Dingbats"/>
                      </a:endParaRPr>
                    </a:p>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200" b="0" i="0" u="none" strike="noStrike" kern="1200" cap="none" normalizeH="0" baseline="0" dirty="0" smtClean="0">
                          <a:ln>
                            <a:noFill/>
                          </a:ln>
                          <a:solidFill>
                            <a:srgbClr val="000018"/>
                          </a:solidFill>
                          <a:effectLst/>
                          <a:latin typeface="Comic Sans MS" pitchFamily="66" charset="0"/>
                          <a:ea typeface="+mn-ea"/>
                          <a:cs typeface="+mn-cs"/>
                          <a:sym typeface="Zapf Dingbats"/>
                        </a:rPr>
                        <a:t>T</a:t>
                      </a:r>
                      <a:endParaRPr kumimoji="0" lang="en-US" sz="1200" b="0" i="0" u="none" strike="noStrike" kern="1200" cap="none" normalizeH="0" baseline="0" dirty="0" smtClean="0">
                        <a:ln>
                          <a:noFill/>
                        </a:ln>
                        <a:solidFill>
                          <a:srgbClr val="000018"/>
                        </a:solidFill>
                        <a:effectLst/>
                        <a:latin typeface="Comic Sans MS" pitchFamily="66" charset="0"/>
                        <a:ea typeface="+mn-ea"/>
                        <a:cs typeface="+mn-cs"/>
                        <a:sym typeface="Zapf Dingbats"/>
                      </a:endParaRPr>
                    </a:p>
                    <a:p>
                      <a:pPr marL="0" marR="0" lvl="0" indent="0" algn="l" defTabSz="914400" rtl="0" eaLnBrk="1" fontAlgn="b" latinLnBrk="0" hangingPunct="1">
                        <a:lnSpc>
                          <a:spcPct val="100000"/>
                        </a:lnSpc>
                        <a:spcBef>
                          <a:spcPct val="0"/>
                        </a:spcBef>
                        <a:spcAft>
                          <a:spcPct val="0"/>
                        </a:spcAft>
                        <a:buClrTx/>
                        <a:buSzTx/>
                        <a:buFontTx/>
                        <a:buNone/>
                        <a:tabLst/>
                        <a:defRPr/>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sym typeface="Zapf Dingbats"/>
                      </a:endParaRPr>
                    </a:p>
                    <a:p>
                      <a:pPr marL="0" marR="0" lvl="0" indent="0" algn="l" defTabSz="914400" rtl="0" eaLnBrk="1" fontAlgn="b" latinLnBrk="0" hangingPunct="1">
                        <a:lnSpc>
                          <a:spcPct val="100000"/>
                        </a:lnSpc>
                        <a:spcBef>
                          <a:spcPct val="0"/>
                        </a:spcBef>
                        <a:spcAft>
                          <a:spcPct val="0"/>
                        </a:spcAft>
                        <a:buClrTx/>
                        <a:buSzTx/>
                        <a:buFontTx/>
                        <a:buNone/>
                        <a:tabLst/>
                        <a:defRPr/>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sym typeface="Zapf Dingbats"/>
                      </a:endParaRPr>
                    </a:p>
                    <a:p>
                      <a:pPr marL="0" marR="0" lvl="0" indent="0" algn="l" defTabSz="914400" rtl="0" eaLnBrk="1" fontAlgn="b" latinLnBrk="0" hangingPunct="1">
                        <a:lnSpc>
                          <a:spcPct val="100000"/>
                        </a:lnSpc>
                        <a:spcBef>
                          <a:spcPct val="0"/>
                        </a:spcBef>
                        <a:spcAft>
                          <a:spcPct val="0"/>
                        </a:spcAft>
                        <a:buClrTx/>
                        <a:buSzTx/>
                        <a:buFontTx/>
                        <a:buNone/>
                        <a:tabLst/>
                        <a:defRPr/>
                      </a:pPr>
                      <a:endParaRPr kumimoji="0" lang="en-US" sz="1200" b="0" i="0" u="none" strike="noStrike" kern="1200" cap="none" normalizeH="0" baseline="0" dirty="0" smtClean="0">
                        <a:ln>
                          <a:noFill/>
                        </a:ln>
                        <a:solidFill>
                          <a:srgbClr val="000018"/>
                        </a:solidFill>
                        <a:effectLst/>
                        <a:latin typeface="Comic Sans MS" pitchFamily="66" charset="0"/>
                        <a:ea typeface="+mn-ea"/>
                        <a:cs typeface="+mn-cs"/>
                        <a:sym typeface="Zapf Dingbats"/>
                      </a:endParaRPr>
                    </a:p>
                  </a:txBody>
                  <a:tcPr marL="90000" marR="90000" marT="46800" marB="46800" horzOverflow="overflow"/>
                </a:tc>
                <a:extLst>
                  <a:ext uri="{0D108BD9-81ED-4DB2-BD59-A6C34878D82A}">
                    <a16:rowId xmlns:a16="http://schemas.microsoft.com/office/drawing/2014/main" val="10001"/>
                  </a:ext>
                </a:extLst>
              </a:tr>
              <a:tr h="4342141">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Prévention anti-feu domestique</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Assurer la réactivité du personnel face à un incendie</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AutoNum type="arabicPeriod"/>
                        <a:tabLst/>
                      </a:pPr>
                      <a:r>
                        <a:rPr kumimoji="0" lang="fr-BE" sz="1200" b="0" i="0" u="none" strike="noStrike" cap="none" normalizeH="0" baseline="0" dirty="0" smtClean="0">
                          <a:ln>
                            <a:noFill/>
                          </a:ln>
                          <a:solidFill>
                            <a:srgbClr val="000018"/>
                          </a:solidFill>
                          <a:effectLst/>
                          <a:latin typeface="Comic Sans MS" pitchFamily="66" charset="0"/>
                        </a:rPr>
                        <a:t> Répartition des responsabilités</a:t>
                      </a:r>
                    </a:p>
                    <a:p>
                      <a:pPr marL="0" marR="0" lvl="0" indent="0" algn="l" defTabSz="914400" rtl="0" eaLnBrk="1" fontAlgn="b" latinLnBrk="0" hangingPunct="1">
                        <a:lnSpc>
                          <a:spcPct val="100000"/>
                        </a:lnSpc>
                        <a:spcBef>
                          <a:spcPct val="0"/>
                        </a:spcBef>
                        <a:spcAft>
                          <a:spcPct val="0"/>
                        </a:spcAft>
                        <a:buClrTx/>
                        <a:buSzTx/>
                        <a:buFontTx/>
                        <a:buAutoNum type="arabicPeriod"/>
                        <a:tabLst/>
                      </a:pPr>
                      <a:r>
                        <a:rPr kumimoji="0" lang="fr-BE" sz="1200" b="0" i="0" u="none" strike="noStrike" cap="none" normalizeH="0" baseline="0" dirty="0" smtClean="0">
                          <a:ln>
                            <a:noFill/>
                          </a:ln>
                          <a:solidFill>
                            <a:srgbClr val="000018"/>
                          </a:solidFill>
                          <a:effectLst/>
                          <a:latin typeface="Comic Sans MS" pitchFamily="66" charset="0"/>
                        </a:rPr>
                        <a:t> Mise à jour des dossiers conformément à la directive locale</a:t>
                      </a:r>
                    </a:p>
                    <a:p>
                      <a:pPr marL="0" marR="0" lvl="0" indent="0" algn="l" defTabSz="914400" rtl="0" eaLnBrk="1" fontAlgn="b" latinLnBrk="0" hangingPunct="1">
                        <a:lnSpc>
                          <a:spcPct val="100000"/>
                        </a:lnSpc>
                        <a:spcBef>
                          <a:spcPct val="0"/>
                        </a:spcBef>
                        <a:spcAft>
                          <a:spcPct val="0"/>
                        </a:spcAft>
                        <a:buClrTx/>
                        <a:buSzTx/>
                        <a:buFontTx/>
                        <a:buAutoNum type="arabicPeriod"/>
                        <a:tabLst/>
                      </a:pPr>
                      <a:r>
                        <a:rPr kumimoji="0" lang="fr-BE" sz="1200" b="0" i="0" u="none" strike="noStrike" cap="none" normalizeH="0" baseline="0" dirty="0" smtClean="0">
                          <a:ln>
                            <a:noFill/>
                          </a:ln>
                          <a:solidFill>
                            <a:srgbClr val="000018"/>
                          </a:solidFill>
                          <a:effectLst/>
                          <a:latin typeface="Comic Sans MS" pitchFamily="66" charset="0"/>
                        </a:rPr>
                        <a:t> Visite approfondie des lieux de travail  </a:t>
                      </a:r>
                    </a:p>
                    <a:p>
                      <a:pPr marL="0" marR="0" lvl="0" indent="0" algn="l" defTabSz="914400" rtl="0" eaLnBrk="1" fontAlgn="b" latinLnBrk="0" hangingPunct="1">
                        <a:lnSpc>
                          <a:spcPct val="100000"/>
                        </a:lnSpc>
                        <a:spcBef>
                          <a:spcPct val="0"/>
                        </a:spcBef>
                        <a:spcAft>
                          <a:spcPct val="0"/>
                        </a:spcAft>
                        <a:buClrTx/>
                        <a:buSzTx/>
                        <a:buFontTx/>
                        <a:buAutoNum type="arabicPeriod"/>
                        <a:tabLst/>
                      </a:pPr>
                      <a:r>
                        <a:rPr kumimoji="0" lang="fr-BE" sz="1200" b="0" i="0" u="none" strike="noStrike" cap="none" normalizeH="0" baseline="0" dirty="0" smtClean="0">
                          <a:ln>
                            <a:noFill/>
                          </a:ln>
                          <a:solidFill>
                            <a:srgbClr val="000018"/>
                          </a:solidFill>
                          <a:effectLst/>
                          <a:latin typeface="Comic Sans MS" pitchFamily="66" charset="0"/>
                        </a:rPr>
                        <a:t> Formations </a:t>
                      </a:r>
                      <a:r>
                        <a:rPr kumimoji="0" lang="fr-BE" sz="1200" b="0" i="0" u="none" strike="noStrike" cap="none" normalizeH="0" baseline="0" dirty="0" err="1" smtClean="0">
                          <a:ln>
                            <a:noFill/>
                          </a:ln>
                          <a:solidFill>
                            <a:srgbClr val="000018"/>
                          </a:solidFill>
                          <a:effectLst/>
                          <a:latin typeface="Comic Sans MS" pitchFamily="66" charset="0"/>
                        </a:rPr>
                        <a:t>Niv</a:t>
                      </a:r>
                      <a:r>
                        <a:rPr kumimoji="0" lang="fr-BE" sz="1200" b="0" i="0" u="none" strike="noStrike" cap="none" normalizeH="0" baseline="0" dirty="0" smtClean="0">
                          <a:ln>
                            <a:noFill/>
                          </a:ln>
                          <a:solidFill>
                            <a:srgbClr val="000018"/>
                          </a:solidFill>
                          <a:effectLst/>
                          <a:latin typeface="Comic Sans MS" pitchFamily="66" charset="0"/>
                        </a:rPr>
                        <a:t> 1</a:t>
                      </a:r>
                    </a:p>
                    <a:p>
                      <a:pPr marL="0" marR="0" lvl="0" indent="0" algn="l" defTabSz="914400" rtl="0" eaLnBrk="1" fontAlgn="b" latinLnBrk="0" hangingPunct="1">
                        <a:lnSpc>
                          <a:spcPct val="100000"/>
                        </a:lnSpc>
                        <a:spcBef>
                          <a:spcPct val="0"/>
                        </a:spcBef>
                        <a:spcAft>
                          <a:spcPct val="0"/>
                        </a:spcAft>
                        <a:buClrTx/>
                        <a:buSzTx/>
                        <a:buFontTx/>
                        <a:buAutoNum type="arabicPeriod"/>
                        <a:tabLst/>
                      </a:pPr>
                      <a:r>
                        <a:rPr kumimoji="0" lang="en-US" sz="1200" b="0" i="0" u="none" strike="noStrike" cap="none" normalizeH="0" baseline="0" dirty="0" smtClean="0">
                          <a:ln>
                            <a:noFill/>
                          </a:ln>
                          <a:solidFill>
                            <a:srgbClr val="000018"/>
                          </a:solidFill>
                          <a:effectLst/>
                          <a:latin typeface="Comic Sans MS" pitchFamily="66" charset="0"/>
                        </a:rPr>
                        <a:t> </a:t>
                      </a:r>
                      <a:r>
                        <a:rPr kumimoji="0" lang="en-US" sz="1200" b="0" i="0" u="none" strike="noStrike" cap="none" normalizeH="0" baseline="0" dirty="0" err="1" smtClean="0">
                          <a:ln>
                            <a:noFill/>
                          </a:ln>
                          <a:solidFill>
                            <a:srgbClr val="000018"/>
                          </a:solidFill>
                          <a:effectLst/>
                          <a:latin typeface="Comic Sans MS" pitchFamily="66" charset="0"/>
                        </a:rPr>
                        <a:t>Analyse</a:t>
                      </a:r>
                      <a:r>
                        <a:rPr kumimoji="0" lang="en-US" sz="1200" b="0" i="0" u="none" strike="noStrike" cap="none" normalizeH="0" baseline="0" dirty="0" smtClean="0">
                          <a:ln>
                            <a:noFill/>
                          </a:ln>
                          <a:solidFill>
                            <a:srgbClr val="000018"/>
                          </a:solidFill>
                          <a:effectLst/>
                          <a:latin typeface="Comic Sans MS" pitchFamily="66" charset="0"/>
                        </a:rPr>
                        <a:t> </a:t>
                      </a:r>
                      <a:r>
                        <a:rPr kumimoji="0" lang="en-US" sz="1200" b="0" i="0" u="none" strike="noStrike" cap="none" normalizeH="0" baseline="0" dirty="0" err="1" smtClean="0">
                          <a:ln>
                            <a:noFill/>
                          </a:ln>
                          <a:solidFill>
                            <a:srgbClr val="000018"/>
                          </a:solidFill>
                          <a:effectLst/>
                          <a:latin typeface="Comic Sans MS" pitchFamily="66" charset="0"/>
                        </a:rPr>
                        <a:t>Risques</a:t>
                      </a:r>
                      <a:r>
                        <a:rPr kumimoji="0" lang="en-US" sz="1200" b="0" i="0" u="none" strike="noStrike" cap="none" normalizeH="0" baseline="0" dirty="0" smtClean="0">
                          <a:ln>
                            <a:noFill/>
                          </a:ln>
                          <a:solidFill>
                            <a:srgbClr val="000018"/>
                          </a:solidFill>
                          <a:effectLst/>
                          <a:latin typeface="Comic Sans MS" pitchFamily="66" charset="0"/>
                        </a:rPr>
                        <a:t> </a:t>
                      </a:r>
                      <a:r>
                        <a:rPr kumimoji="0" lang="en-US" sz="1200" b="0" i="0" u="none" strike="noStrike" cap="none" normalizeH="0" baseline="0" dirty="0" err="1" smtClean="0">
                          <a:ln>
                            <a:noFill/>
                          </a:ln>
                          <a:solidFill>
                            <a:srgbClr val="000018"/>
                          </a:solidFill>
                          <a:effectLst/>
                          <a:latin typeface="Comic Sans MS" pitchFamily="66" charset="0"/>
                        </a:rPr>
                        <a:t>incendie</a:t>
                      </a:r>
                      <a:r>
                        <a:rPr kumimoji="0" lang="en-US" sz="1200" b="0" i="0" u="none" strike="noStrike" cap="none" normalizeH="0" baseline="0" dirty="0" smtClean="0">
                          <a:ln>
                            <a:noFill/>
                          </a:ln>
                          <a:solidFill>
                            <a:srgbClr val="000018"/>
                          </a:solidFill>
                          <a:effectLst/>
                          <a:latin typeface="Comic Sans MS" pitchFamily="66" charset="0"/>
                        </a:rPr>
                        <a:t> </a:t>
                      </a:r>
                    </a:p>
                    <a:p>
                      <a:pPr marL="0" marR="0" lvl="0" indent="0" algn="l" defTabSz="914400" rtl="0" eaLnBrk="1" fontAlgn="b" latinLnBrk="0" hangingPunct="1">
                        <a:lnSpc>
                          <a:spcPct val="100000"/>
                        </a:lnSpc>
                        <a:spcBef>
                          <a:spcPct val="0"/>
                        </a:spcBef>
                        <a:spcAft>
                          <a:spcPct val="0"/>
                        </a:spcAft>
                        <a:buClrTx/>
                        <a:buSzTx/>
                        <a:buFontTx/>
                        <a:buAutoNum type="arabicPeriod"/>
                        <a:tabLst/>
                      </a:pPr>
                      <a:r>
                        <a:rPr kumimoji="0" lang="en-US" sz="1200" b="0" i="0" u="none" strike="noStrike" cap="none" normalizeH="0" baseline="0" dirty="0" smtClean="0">
                          <a:ln>
                            <a:noFill/>
                          </a:ln>
                          <a:solidFill>
                            <a:srgbClr val="000018"/>
                          </a:solidFill>
                          <a:effectLst/>
                          <a:latin typeface="Comic Sans MS" pitchFamily="66" charset="0"/>
                        </a:rPr>
                        <a:t>Situation </a:t>
                      </a:r>
                      <a:r>
                        <a:rPr kumimoji="0" lang="en-US" sz="1200" b="0" i="0" u="none" strike="noStrike" cap="none" normalizeH="0" baseline="0" dirty="0" err="1" smtClean="0">
                          <a:ln>
                            <a:noFill/>
                          </a:ln>
                          <a:solidFill>
                            <a:srgbClr val="000018"/>
                          </a:solidFill>
                          <a:effectLst/>
                          <a:latin typeface="Comic Sans MS" pitchFamily="66" charset="0"/>
                        </a:rPr>
                        <a:t>extincteurs</a:t>
                      </a:r>
                      <a:r>
                        <a:rPr kumimoji="0" lang="en-US" sz="1200" b="0" i="0" u="none" strike="noStrike" cap="none" normalizeH="0" baseline="0" dirty="0" smtClean="0">
                          <a:ln>
                            <a:noFill/>
                          </a:ln>
                          <a:solidFill>
                            <a:srgbClr val="000018"/>
                          </a:solidFill>
                          <a:effectLst/>
                          <a:latin typeface="Comic Sans MS" pitchFamily="66" charset="0"/>
                        </a:rPr>
                        <a:t>  </a:t>
                      </a:r>
                    </a:p>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rPr>
                        <a:t>   2018</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7. Exercice incendie </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Coordinateur de prévention de l’incendie</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Dernière mise à jour : </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Jan 18</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FF0000"/>
                          </a:solidFill>
                          <a:effectLst/>
                          <a:latin typeface="Comic Sans MS" pitchFamily="66" charset="0"/>
                        </a:rPr>
                        <a:t>F44 : 4é trimesrte18 </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F54 : 4 </a:t>
                      </a:r>
                      <a:r>
                        <a:rPr kumimoji="0" lang="fr-BE" sz="1200" b="0" i="0" u="none" strike="noStrike" cap="none" normalizeH="0" baseline="0" dirty="0" err="1" smtClean="0">
                          <a:ln>
                            <a:noFill/>
                          </a:ln>
                          <a:solidFill>
                            <a:srgbClr val="000018"/>
                          </a:solidFill>
                          <a:effectLst/>
                          <a:latin typeface="Comic Sans MS" pitchFamily="66" charset="0"/>
                        </a:rPr>
                        <a:t>Avr</a:t>
                      </a:r>
                      <a:r>
                        <a:rPr kumimoji="0" lang="fr-BE" sz="1200" b="0" i="0" u="none" strike="noStrike" cap="none" normalizeH="0" baseline="0" dirty="0" smtClean="0">
                          <a:ln>
                            <a:noFill/>
                          </a:ln>
                          <a:solidFill>
                            <a:srgbClr val="000018"/>
                          </a:solidFill>
                          <a:effectLst/>
                          <a:latin typeface="Comic Sans MS" pitchFamily="66" charset="0"/>
                        </a:rPr>
                        <a:t> 18</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Formation  </a:t>
                      </a:r>
                      <a:r>
                        <a:rPr kumimoji="0" lang="fr-BE" sz="1200" b="0" i="0" u="none" strike="noStrike" cap="none" normalizeH="0" baseline="0" dirty="0" err="1" smtClean="0">
                          <a:ln>
                            <a:noFill/>
                          </a:ln>
                          <a:solidFill>
                            <a:srgbClr val="000018"/>
                          </a:solidFill>
                          <a:effectLst/>
                          <a:latin typeface="Comic Sans MS" pitchFamily="66" charset="0"/>
                        </a:rPr>
                        <a:t>Avr</a:t>
                      </a:r>
                      <a:r>
                        <a:rPr kumimoji="0" lang="fr-BE" sz="1200" b="0" i="0" u="none" strike="noStrike" cap="none" normalizeH="0" baseline="0" dirty="0" smtClean="0">
                          <a:ln>
                            <a:noFill/>
                          </a:ln>
                          <a:solidFill>
                            <a:srgbClr val="000018"/>
                          </a:solidFill>
                          <a:effectLst/>
                          <a:latin typeface="Comic Sans MS" pitchFamily="66" charset="0"/>
                        </a:rPr>
                        <a:t> 2018</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Contrôle 2018 et inventaires effectués</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F44 : 21 mars 18</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F54 : 14 mars 18</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1.Comd Gp/</a:t>
                      </a:r>
                      <a:r>
                        <a:rPr kumimoji="0" lang="fr-BE" sz="1200" b="0" i="0" u="none" strike="noStrike" cap="none" normalizeH="0" baseline="0" dirty="0" err="1" smtClean="0">
                          <a:ln>
                            <a:noFill/>
                          </a:ln>
                          <a:solidFill>
                            <a:srgbClr val="000018"/>
                          </a:solidFill>
                          <a:effectLst/>
                          <a:latin typeface="Comic Sans MS" pitchFamily="66" charset="0"/>
                        </a:rPr>
                        <a:t>Esc</a:t>
                      </a:r>
                      <a:r>
                        <a:rPr kumimoji="0" lang="fr-BE" sz="1200" b="0" i="0" u="none" strike="noStrike" cap="none" normalizeH="0" baseline="0" dirty="0" smtClean="0">
                          <a:ln>
                            <a:noFill/>
                          </a:ln>
                          <a:solidFill>
                            <a:srgbClr val="000018"/>
                          </a:solidFill>
                          <a:effectLst/>
                          <a:latin typeface="Comic Sans MS" pitchFamily="66" charset="0"/>
                        </a:rPr>
                        <a:t>/</a:t>
                      </a:r>
                      <a:r>
                        <a:rPr kumimoji="0" lang="fr-BE" sz="1200" b="0" i="0" u="none" strike="noStrike" cap="none" normalizeH="0" baseline="0" dirty="0" err="1" smtClean="0">
                          <a:ln>
                            <a:noFill/>
                          </a:ln>
                          <a:solidFill>
                            <a:srgbClr val="000018"/>
                          </a:solidFill>
                          <a:effectLst/>
                          <a:latin typeface="Comic Sans MS" pitchFamily="66" charset="0"/>
                        </a:rPr>
                        <a:t>Fl</a:t>
                      </a:r>
                      <a:endParaRPr kumimoji="0" lang="fr-BE" sz="1200" b="0" i="0" u="none" strike="noStrike" cap="none" normalizeH="0" baseline="0" dirty="0" smtClean="0">
                        <a:ln>
                          <a:noFill/>
                        </a:ln>
                        <a:solidFill>
                          <a:srgbClr val="000018"/>
                        </a:solidFill>
                        <a:effectLst/>
                        <a:latin typeface="Comic Sans MS" pitchFamily="66" charset="0"/>
                      </a:endParaRPr>
                    </a:p>
                    <a:p>
                      <a:pPr marL="228600" marR="0" lvl="0" indent="-228600" algn="l" defTabSz="914400" rtl="0" eaLnBrk="1" fontAlgn="b" latinLnBrk="0" hangingPunct="1">
                        <a:lnSpc>
                          <a:spcPct val="100000"/>
                        </a:lnSpc>
                        <a:spcBef>
                          <a:spcPct val="0"/>
                        </a:spcBef>
                        <a:spcAft>
                          <a:spcPct val="0"/>
                        </a:spcAft>
                        <a:buClrTx/>
                        <a:buSzTx/>
                        <a:buFont typeface="+mj-lt"/>
                        <a:buAutoNum type="arabicPeriod" startAt="2"/>
                        <a:tabLst/>
                      </a:pPr>
                      <a:r>
                        <a:rPr kumimoji="0" lang="fr-BE" sz="1200" b="0" i="0" u="none" strike="noStrike" cap="none" normalizeH="0" baseline="0" dirty="0" smtClean="0">
                          <a:ln>
                            <a:noFill/>
                          </a:ln>
                          <a:solidFill>
                            <a:srgbClr val="000018"/>
                          </a:solidFill>
                          <a:effectLst/>
                          <a:latin typeface="Comic Sans MS" pitchFamily="66" charset="0"/>
                        </a:rPr>
                        <a:t>Responsable anti feu </a:t>
                      </a:r>
                      <a:r>
                        <a:rPr kumimoji="0" lang="fr-BE" sz="1200" b="0" i="0" u="none" strike="noStrike" cap="none" normalizeH="0" baseline="0" dirty="0" err="1" smtClean="0">
                          <a:ln>
                            <a:noFill/>
                          </a:ln>
                          <a:solidFill>
                            <a:srgbClr val="000018"/>
                          </a:solidFill>
                          <a:effectLst/>
                          <a:latin typeface="Comic Sans MS" pitchFamily="66" charset="0"/>
                        </a:rPr>
                        <a:t>Esc</a:t>
                      </a:r>
                      <a:endParaRPr kumimoji="0" lang="fr-BE" sz="1200" b="0" i="0" u="none" strike="noStrike" cap="none" normalizeH="0" baseline="0" dirty="0" smtClean="0">
                        <a:ln>
                          <a:noFill/>
                        </a:ln>
                        <a:solidFill>
                          <a:srgbClr val="000018"/>
                        </a:solidFill>
                        <a:effectLst/>
                        <a:latin typeface="Comic Sans MS" pitchFamily="66" charset="0"/>
                      </a:endParaRPr>
                    </a:p>
                    <a:p>
                      <a:pPr marL="228600" marR="0" lvl="0" indent="-228600" algn="l" defTabSz="914400" rtl="0" eaLnBrk="1" fontAlgn="b" latinLnBrk="0" hangingPunct="1">
                        <a:lnSpc>
                          <a:spcPct val="100000"/>
                        </a:lnSpc>
                        <a:spcBef>
                          <a:spcPct val="0"/>
                        </a:spcBef>
                        <a:spcAft>
                          <a:spcPct val="0"/>
                        </a:spcAft>
                        <a:buClrTx/>
                        <a:buSzTx/>
                        <a:buFont typeface="+mj-lt"/>
                        <a:buAutoNum type="arabicPeriod" startAt="2"/>
                        <a:tabLst/>
                      </a:pPr>
                      <a:endParaRPr kumimoji="0" lang="fr-BE" sz="1200" b="0" i="0" u="none" strike="noStrike" cap="none" normalizeH="0" baseline="0" dirty="0" smtClean="0">
                        <a:ln>
                          <a:noFill/>
                        </a:ln>
                        <a:solidFill>
                          <a:srgbClr val="000018"/>
                        </a:solidFill>
                        <a:effectLst/>
                        <a:latin typeface="Comic Sans MS" pitchFamily="66" charset="0"/>
                      </a:endParaRPr>
                    </a:p>
                    <a:p>
                      <a:pPr marL="228600" marR="0" lvl="0" indent="-228600" algn="l" defTabSz="914400" rtl="0" eaLnBrk="1" fontAlgn="b" latinLnBrk="0" hangingPunct="1">
                        <a:lnSpc>
                          <a:spcPct val="100000"/>
                        </a:lnSpc>
                        <a:spcBef>
                          <a:spcPct val="0"/>
                        </a:spcBef>
                        <a:spcAft>
                          <a:spcPct val="0"/>
                        </a:spcAft>
                        <a:buClrTx/>
                        <a:buSzTx/>
                        <a:buFont typeface="+mj-lt"/>
                        <a:buAutoNum type="arabicPeriod" startAt="2"/>
                        <a:tabLst/>
                      </a:pPr>
                      <a:endParaRPr kumimoji="0" lang="fr-BE" sz="1200" b="0" i="0" u="none" strike="noStrike" cap="none" normalizeH="0" baseline="0" dirty="0" smtClean="0">
                        <a:ln>
                          <a:noFill/>
                        </a:ln>
                        <a:solidFill>
                          <a:srgbClr val="000018"/>
                        </a:solidFill>
                        <a:effectLst/>
                        <a:latin typeface="Comic Sans MS" pitchFamily="66" charset="0"/>
                      </a:endParaRPr>
                    </a:p>
                    <a:p>
                      <a:pPr marL="228600" marR="0" lvl="0" indent="-228600" algn="l" defTabSz="914400" rtl="0" eaLnBrk="1" fontAlgn="b" latinLnBrk="0" hangingPunct="1">
                        <a:lnSpc>
                          <a:spcPct val="100000"/>
                        </a:lnSpc>
                        <a:spcBef>
                          <a:spcPct val="0"/>
                        </a:spcBef>
                        <a:spcAft>
                          <a:spcPct val="0"/>
                        </a:spcAft>
                        <a:buClrTx/>
                        <a:buSzTx/>
                        <a:buFont typeface="+mj-lt"/>
                        <a:buAutoNum type="arabicPeriod" startAt="2"/>
                        <a:tabLst/>
                      </a:pPr>
                      <a:endParaRPr kumimoji="0" lang="fr-BE" sz="1200" b="0" i="0" u="none" strike="noStrike" cap="none" normalizeH="0" baseline="0" dirty="0" smtClean="0">
                        <a:ln>
                          <a:noFill/>
                        </a:ln>
                        <a:solidFill>
                          <a:srgbClr val="000018"/>
                        </a:solidFill>
                        <a:effectLst/>
                        <a:latin typeface="Comic Sans MS" pitchFamily="66" charset="0"/>
                      </a:endParaRPr>
                    </a:p>
                    <a:p>
                      <a:pPr marL="228600" marR="0" lvl="0" indent="-228600" algn="l" defTabSz="914400" rtl="0" eaLnBrk="1" fontAlgn="b" latinLnBrk="0" hangingPunct="1">
                        <a:lnSpc>
                          <a:spcPct val="100000"/>
                        </a:lnSpc>
                        <a:spcBef>
                          <a:spcPct val="0"/>
                        </a:spcBef>
                        <a:spcAft>
                          <a:spcPct val="0"/>
                        </a:spcAft>
                        <a:buClrTx/>
                        <a:buSzTx/>
                        <a:buFont typeface="+mj-lt"/>
                        <a:buAutoNum type="arabicPeriod" startAt="2"/>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3.Coord </a:t>
                      </a:r>
                      <a:r>
                        <a:rPr kumimoji="0" lang="fr-BE" sz="1200" b="0" i="0" u="none" strike="noStrike" cap="none" normalizeH="0" baseline="0" dirty="0" err="1" smtClean="0">
                          <a:ln>
                            <a:noFill/>
                          </a:ln>
                          <a:solidFill>
                            <a:srgbClr val="000018"/>
                          </a:solidFill>
                          <a:effectLst/>
                          <a:latin typeface="Comic Sans MS" pitchFamily="66" charset="0"/>
                        </a:rPr>
                        <a:t>prév</a:t>
                      </a:r>
                      <a:r>
                        <a:rPr kumimoji="0" lang="fr-BE" sz="1200" b="0" i="0" u="none" strike="noStrike" cap="none" normalizeH="0" baseline="0" dirty="0" smtClean="0">
                          <a:ln>
                            <a:noFill/>
                          </a:ln>
                          <a:solidFill>
                            <a:srgbClr val="000018"/>
                          </a:solidFill>
                          <a:effectLst/>
                          <a:latin typeface="Comic Sans MS" pitchFamily="66" charset="0"/>
                        </a:rPr>
                        <a:t> incendie/SLPPT</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4.Adjt Yves BERTRAND</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5. </a:t>
                      </a:r>
                      <a:r>
                        <a:rPr kumimoji="0" lang="fr-BE" sz="1200" b="0" i="0" u="none" strike="noStrike" cap="none" normalizeH="0" baseline="0" dirty="0" err="1" smtClean="0">
                          <a:ln>
                            <a:noFill/>
                          </a:ln>
                          <a:solidFill>
                            <a:srgbClr val="000018"/>
                          </a:solidFill>
                          <a:effectLst/>
                          <a:latin typeface="Comic Sans MS" pitchFamily="66" charset="0"/>
                        </a:rPr>
                        <a:t>Coord</a:t>
                      </a:r>
                      <a:r>
                        <a:rPr kumimoji="0" lang="fr-BE" sz="1200" b="0" i="0" u="none" strike="noStrike" cap="none" normalizeH="0" baseline="0" dirty="0" smtClean="0">
                          <a:ln>
                            <a:noFill/>
                          </a:ln>
                          <a:solidFill>
                            <a:srgbClr val="000018"/>
                          </a:solidFill>
                          <a:effectLst/>
                          <a:latin typeface="Comic Sans MS" pitchFamily="66" charset="0"/>
                        </a:rPr>
                        <a:t> </a:t>
                      </a:r>
                      <a:r>
                        <a:rPr kumimoji="0" lang="fr-BE" sz="1200" b="0" i="0" u="none" strike="noStrike" cap="none" normalizeH="0" baseline="0" dirty="0" err="1" smtClean="0">
                          <a:ln>
                            <a:noFill/>
                          </a:ln>
                          <a:solidFill>
                            <a:srgbClr val="000018"/>
                          </a:solidFill>
                          <a:effectLst/>
                          <a:latin typeface="Comic Sans MS" pitchFamily="66" charset="0"/>
                        </a:rPr>
                        <a:t>prév</a:t>
                      </a:r>
                      <a:r>
                        <a:rPr kumimoji="0" lang="fr-BE" sz="1200" b="0" i="0" u="none" strike="noStrike" cap="none" normalizeH="0" baseline="0" dirty="0" smtClean="0">
                          <a:ln>
                            <a:noFill/>
                          </a:ln>
                          <a:solidFill>
                            <a:srgbClr val="000018"/>
                          </a:solidFill>
                          <a:effectLst/>
                          <a:latin typeface="Comic Sans MS" pitchFamily="66" charset="0"/>
                        </a:rPr>
                        <a:t> incendie + Sec AFA</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6. CPI + SLPPT</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7. </a:t>
                      </a:r>
                      <a:r>
                        <a:rPr kumimoji="0" lang="fr-BE" sz="1200" b="0" i="0" u="none" strike="noStrike" cap="none" normalizeH="0" baseline="0" dirty="0" err="1" smtClean="0">
                          <a:ln>
                            <a:noFill/>
                          </a:ln>
                          <a:solidFill>
                            <a:srgbClr val="000018"/>
                          </a:solidFill>
                          <a:effectLst/>
                          <a:latin typeface="Comic Sans MS" pitchFamily="66" charset="0"/>
                        </a:rPr>
                        <a:t>Coord</a:t>
                      </a:r>
                      <a:r>
                        <a:rPr kumimoji="0" lang="fr-BE" sz="1200" b="0" i="0" u="none" strike="noStrike" cap="none" normalizeH="0" baseline="0" dirty="0" smtClean="0">
                          <a:ln>
                            <a:noFill/>
                          </a:ln>
                          <a:solidFill>
                            <a:srgbClr val="000018"/>
                          </a:solidFill>
                          <a:effectLst/>
                          <a:latin typeface="Comic Sans MS" pitchFamily="66" charset="0"/>
                        </a:rPr>
                        <a:t> </a:t>
                      </a:r>
                      <a:r>
                        <a:rPr kumimoji="0" lang="fr-BE" sz="1200" b="0" i="0" u="none" strike="noStrike" cap="none" normalizeH="0" baseline="0" dirty="0" err="1" smtClean="0">
                          <a:ln>
                            <a:noFill/>
                          </a:ln>
                          <a:solidFill>
                            <a:srgbClr val="000018"/>
                          </a:solidFill>
                          <a:effectLst/>
                          <a:latin typeface="Comic Sans MS" pitchFamily="66" charset="0"/>
                        </a:rPr>
                        <a:t>prev</a:t>
                      </a:r>
                      <a:r>
                        <a:rPr kumimoji="0" lang="fr-BE" sz="1200" b="0" i="0" u="none" strike="noStrike" cap="none" normalizeH="0" baseline="0" dirty="0" smtClean="0">
                          <a:ln>
                            <a:noFill/>
                          </a:ln>
                          <a:solidFill>
                            <a:srgbClr val="000018"/>
                          </a:solidFill>
                          <a:effectLst/>
                          <a:latin typeface="Comic Sans MS" pitchFamily="66" charset="0"/>
                        </a:rPr>
                        <a:t> incendie</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200" b="1" i="0" u="sng" strike="noStrike" kern="1200" cap="none" normalizeH="0" baseline="0" dirty="0" smtClean="0">
                          <a:ln>
                            <a:noFill/>
                          </a:ln>
                          <a:solidFill>
                            <a:srgbClr val="000018"/>
                          </a:solidFill>
                          <a:effectLst/>
                          <a:latin typeface="Comic Sans MS" pitchFamily="66" charset="0"/>
                          <a:ea typeface="+mn-ea"/>
                          <a:cs typeface="+mn-cs"/>
                          <a:sym typeface="Zapf Dingbats"/>
                        </a:rPr>
                        <a:t>T</a:t>
                      </a:r>
                      <a:endParaRPr kumimoji="0" lang="en-US" sz="1200" b="1" i="0" u="sng" strike="noStrike" kern="1200" cap="none" normalizeH="0" baseline="0" dirty="0" smtClean="0">
                        <a:ln>
                          <a:noFill/>
                        </a:ln>
                        <a:solidFill>
                          <a:srgbClr val="000018"/>
                        </a:solidFill>
                        <a:effectLst/>
                        <a:latin typeface="Comic Sans MS" pitchFamily="66" charset="0"/>
                        <a:ea typeface="+mn-ea"/>
                        <a:cs typeface="+mn-cs"/>
                        <a:sym typeface="Zapf Dingbats"/>
                      </a:endParaRPr>
                    </a:p>
                    <a:p>
                      <a:pPr marL="0" marR="0" lvl="0" indent="0" algn="l" defTabSz="914400" rtl="0" eaLnBrk="1" fontAlgn="b" latinLnBrk="0" hangingPunct="1">
                        <a:lnSpc>
                          <a:spcPct val="100000"/>
                        </a:lnSpc>
                        <a:spcBef>
                          <a:spcPct val="0"/>
                        </a:spcBef>
                        <a:spcAft>
                          <a:spcPct val="0"/>
                        </a:spcAft>
                        <a:buClrTx/>
                        <a:buSzTx/>
                        <a:buFontTx/>
                        <a:buNone/>
                        <a:tabLst/>
                        <a:defRPr/>
                      </a:pPr>
                      <a:endParaRPr kumimoji="0" lang="fr-BE" sz="1200" b="1" i="0" u="sng" strike="noStrike" kern="1200" cap="none" normalizeH="0" baseline="0" dirty="0" smtClean="0">
                        <a:ln>
                          <a:noFill/>
                        </a:ln>
                        <a:solidFill>
                          <a:srgbClr val="000018"/>
                        </a:solidFill>
                        <a:effectLst/>
                        <a:latin typeface="Comic Sans MS" pitchFamily="66" charset="0"/>
                        <a:ea typeface="+mn-ea"/>
                        <a:cs typeface="+mn-cs"/>
                        <a:sym typeface="Zapf Dingbats"/>
                      </a:endParaRPr>
                    </a:p>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200" b="1" i="0" u="sng" strike="noStrike" kern="1200" cap="none" normalizeH="0" baseline="0" dirty="0" smtClean="0">
                          <a:ln>
                            <a:noFill/>
                          </a:ln>
                          <a:solidFill>
                            <a:srgbClr val="000018"/>
                          </a:solidFill>
                          <a:effectLst/>
                          <a:latin typeface="Comic Sans MS" pitchFamily="66" charset="0"/>
                          <a:ea typeface="+mn-ea"/>
                          <a:cs typeface="+mn-cs"/>
                          <a:sym typeface="Zapf Dingbats"/>
                        </a:rPr>
                        <a:t>T</a:t>
                      </a:r>
                    </a:p>
                    <a:p>
                      <a:pPr marL="0" marR="0" lvl="0" indent="0" algn="l" defTabSz="914400" rtl="0" eaLnBrk="1" fontAlgn="b" latinLnBrk="0" hangingPunct="1">
                        <a:lnSpc>
                          <a:spcPct val="100000"/>
                        </a:lnSpc>
                        <a:spcBef>
                          <a:spcPct val="0"/>
                        </a:spcBef>
                        <a:spcAft>
                          <a:spcPct val="0"/>
                        </a:spcAft>
                        <a:buClrTx/>
                        <a:buSzTx/>
                        <a:buFontTx/>
                        <a:buNone/>
                        <a:tabLst/>
                        <a:defRPr/>
                      </a:pPr>
                      <a:endParaRPr kumimoji="0" lang="fr-BE" sz="1200" b="1" i="0" u="sng" strike="noStrike" kern="1200" cap="none" normalizeH="0" baseline="0" dirty="0" smtClean="0">
                        <a:ln>
                          <a:noFill/>
                        </a:ln>
                        <a:solidFill>
                          <a:srgbClr val="000018"/>
                        </a:solidFill>
                        <a:effectLst/>
                        <a:latin typeface="Comic Sans MS" pitchFamily="66" charset="0"/>
                        <a:ea typeface="+mn-ea"/>
                        <a:cs typeface="+mn-cs"/>
                        <a:sym typeface="Zapf Dingbats"/>
                      </a:endParaRPr>
                    </a:p>
                    <a:p>
                      <a:pPr marL="0" marR="0" lvl="0" indent="0" algn="l" defTabSz="914400" rtl="0" eaLnBrk="1" fontAlgn="b" latinLnBrk="0" hangingPunct="1">
                        <a:lnSpc>
                          <a:spcPct val="100000"/>
                        </a:lnSpc>
                        <a:spcBef>
                          <a:spcPct val="0"/>
                        </a:spcBef>
                        <a:spcAft>
                          <a:spcPct val="0"/>
                        </a:spcAft>
                        <a:buClrTx/>
                        <a:buSzTx/>
                        <a:buFontTx/>
                        <a:buNone/>
                        <a:tabLst/>
                        <a:defRPr/>
                      </a:pPr>
                      <a:endParaRPr kumimoji="0" lang="fr-BE" sz="1200" b="1" i="0" u="sng" strike="noStrike" kern="1200" cap="none" normalizeH="0" baseline="0" dirty="0" smtClean="0">
                        <a:ln>
                          <a:noFill/>
                        </a:ln>
                        <a:solidFill>
                          <a:srgbClr val="000018"/>
                        </a:solidFill>
                        <a:effectLst/>
                        <a:latin typeface="Comic Sans MS" pitchFamily="66" charset="0"/>
                        <a:ea typeface="+mn-ea"/>
                        <a:cs typeface="+mn-cs"/>
                        <a:sym typeface="Zapf Dingbats"/>
                      </a:endParaRPr>
                    </a:p>
                    <a:p>
                      <a:pPr marL="0" marR="0" lvl="0" indent="0" algn="l" defTabSz="914400" rtl="0" eaLnBrk="1" fontAlgn="b" latinLnBrk="0" hangingPunct="1">
                        <a:lnSpc>
                          <a:spcPct val="100000"/>
                        </a:lnSpc>
                        <a:spcBef>
                          <a:spcPct val="0"/>
                        </a:spcBef>
                        <a:spcAft>
                          <a:spcPct val="0"/>
                        </a:spcAft>
                        <a:buClrTx/>
                        <a:buSzTx/>
                        <a:buFontTx/>
                        <a:buNone/>
                        <a:tabLst/>
                        <a:defRPr/>
                      </a:pPr>
                      <a:endParaRPr kumimoji="0" lang="fr-BE" sz="1200" b="1" i="0" u="sng" strike="noStrike" kern="1200" cap="none" normalizeH="0" baseline="0" dirty="0" smtClean="0">
                        <a:ln>
                          <a:noFill/>
                        </a:ln>
                        <a:solidFill>
                          <a:srgbClr val="000018"/>
                        </a:solidFill>
                        <a:effectLst/>
                        <a:latin typeface="Comic Sans MS" pitchFamily="66" charset="0"/>
                        <a:ea typeface="+mn-ea"/>
                        <a:cs typeface="+mn-cs"/>
                        <a:sym typeface="Zapf Dingbats"/>
                      </a:endParaRPr>
                    </a:p>
                    <a:p>
                      <a:pPr marL="0" marR="0" lvl="0" indent="0" algn="l" defTabSz="914400" rtl="0" eaLnBrk="1" fontAlgn="b" latinLnBrk="0" hangingPunct="1">
                        <a:lnSpc>
                          <a:spcPct val="100000"/>
                        </a:lnSpc>
                        <a:spcBef>
                          <a:spcPct val="0"/>
                        </a:spcBef>
                        <a:spcAft>
                          <a:spcPct val="0"/>
                        </a:spcAft>
                        <a:buClrTx/>
                        <a:buSzTx/>
                        <a:buFontTx/>
                        <a:buNone/>
                        <a:tabLst/>
                        <a:defRPr/>
                      </a:pPr>
                      <a:endParaRPr kumimoji="0" lang="fr-BE" sz="1200" b="1" i="0" u="sng" strike="noStrike" kern="1200" cap="none" normalizeH="0" baseline="0" dirty="0" smtClean="0">
                        <a:ln>
                          <a:noFill/>
                        </a:ln>
                        <a:solidFill>
                          <a:srgbClr val="000018"/>
                        </a:solidFill>
                        <a:effectLst/>
                        <a:latin typeface="Comic Sans MS" pitchFamily="66" charset="0"/>
                        <a:ea typeface="+mn-ea"/>
                        <a:cs typeface="+mn-cs"/>
                        <a:sym typeface="Zapf Dingbats"/>
                      </a:endParaRPr>
                    </a:p>
                    <a:p>
                      <a:pPr marL="0" marR="0" lvl="0" indent="0" algn="l" defTabSz="914400" rtl="0" eaLnBrk="1" fontAlgn="b" latinLnBrk="0" hangingPunct="1">
                        <a:lnSpc>
                          <a:spcPct val="100000"/>
                        </a:lnSpc>
                        <a:spcBef>
                          <a:spcPct val="0"/>
                        </a:spcBef>
                        <a:spcAft>
                          <a:spcPct val="0"/>
                        </a:spcAft>
                        <a:buClrTx/>
                        <a:buSzTx/>
                        <a:buFontTx/>
                        <a:buNone/>
                        <a:tabLst/>
                        <a:defRPr/>
                      </a:pPr>
                      <a:endParaRPr kumimoji="0" lang="fr-BE" sz="1200" b="1" i="0" u="sng" strike="noStrike" kern="1200" cap="none" normalizeH="0" baseline="0" dirty="0" smtClean="0">
                        <a:ln>
                          <a:noFill/>
                        </a:ln>
                        <a:solidFill>
                          <a:srgbClr val="000018"/>
                        </a:solidFill>
                        <a:effectLst/>
                        <a:latin typeface="Comic Sans MS" pitchFamily="66" charset="0"/>
                        <a:ea typeface="+mn-ea"/>
                        <a:cs typeface="+mn-cs"/>
                        <a:sym typeface="Zapf Dingbats"/>
                      </a:endParaRPr>
                    </a:p>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200" b="1" i="0" u="sng" strike="noStrike" kern="1200" cap="none" normalizeH="0" baseline="0" dirty="0" smtClean="0">
                          <a:ln>
                            <a:noFill/>
                          </a:ln>
                          <a:solidFill>
                            <a:srgbClr val="000018"/>
                          </a:solidFill>
                          <a:effectLst/>
                          <a:latin typeface="Comic Sans MS" pitchFamily="66" charset="0"/>
                          <a:ea typeface="+mn-ea"/>
                          <a:cs typeface="+mn-cs"/>
                          <a:sym typeface="Zapf Dingbats"/>
                        </a:rPr>
                        <a:t>EC</a:t>
                      </a:r>
                    </a:p>
                    <a:p>
                      <a:pPr marL="0" marR="0" lvl="0" indent="0" algn="l" defTabSz="914400" rtl="0" eaLnBrk="1" fontAlgn="b" latinLnBrk="0" hangingPunct="1">
                        <a:lnSpc>
                          <a:spcPct val="100000"/>
                        </a:lnSpc>
                        <a:spcBef>
                          <a:spcPct val="0"/>
                        </a:spcBef>
                        <a:spcAft>
                          <a:spcPct val="0"/>
                        </a:spcAft>
                        <a:buClrTx/>
                        <a:buSzTx/>
                        <a:buFontTx/>
                        <a:buNone/>
                        <a:tabLst/>
                        <a:defRPr/>
                      </a:pPr>
                      <a:endParaRPr kumimoji="0" lang="fr-BE" sz="1200" b="1" i="0" u="sng" strike="noStrike" kern="1200" cap="none" normalizeH="0" baseline="0" dirty="0" smtClean="0">
                        <a:ln>
                          <a:noFill/>
                        </a:ln>
                        <a:solidFill>
                          <a:srgbClr val="000018"/>
                        </a:solidFill>
                        <a:effectLst/>
                        <a:latin typeface="Comic Sans MS" pitchFamily="66" charset="0"/>
                        <a:ea typeface="+mn-ea"/>
                        <a:cs typeface="+mn-cs"/>
                        <a:sym typeface="Zapf Dingbats"/>
                      </a:endParaRPr>
                    </a:p>
                    <a:p>
                      <a:pPr marL="0" marR="0" lvl="0" indent="0" algn="l" defTabSz="914400" rtl="0" eaLnBrk="1" fontAlgn="b" latinLnBrk="0" hangingPunct="1">
                        <a:lnSpc>
                          <a:spcPct val="100000"/>
                        </a:lnSpc>
                        <a:spcBef>
                          <a:spcPct val="0"/>
                        </a:spcBef>
                        <a:spcAft>
                          <a:spcPct val="0"/>
                        </a:spcAft>
                        <a:buClrTx/>
                        <a:buSzTx/>
                        <a:buFontTx/>
                        <a:buNone/>
                        <a:tabLst/>
                        <a:defRPr/>
                      </a:pPr>
                      <a:endParaRPr kumimoji="0" lang="fr-BE" sz="1200" b="1" i="0" u="sng" strike="noStrike" kern="1200" cap="none" normalizeH="0" baseline="0" dirty="0" smtClean="0">
                        <a:ln>
                          <a:noFill/>
                        </a:ln>
                        <a:solidFill>
                          <a:srgbClr val="000018"/>
                        </a:solidFill>
                        <a:effectLst/>
                        <a:latin typeface="Comic Sans MS" pitchFamily="66" charset="0"/>
                        <a:ea typeface="+mn-ea"/>
                        <a:cs typeface="+mn-cs"/>
                        <a:sym typeface="Zapf Dingbats"/>
                      </a:endParaRPr>
                    </a:p>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200" b="1" i="0" u="sng" strike="noStrike" kern="1200" cap="none" normalizeH="0" baseline="0" dirty="0" smtClean="0">
                          <a:ln>
                            <a:noFill/>
                          </a:ln>
                          <a:solidFill>
                            <a:srgbClr val="000018"/>
                          </a:solidFill>
                          <a:effectLst/>
                          <a:latin typeface="Comic Sans MS" pitchFamily="66" charset="0"/>
                          <a:ea typeface="+mn-ea"/>
                          <a:cs typeface="+mn-cs"/>
                          <a:sym typeface="Zapf Dingbats"/>
                        </a:rPr>
                        <a:t>T</a:t>
                      </a:r>
                    </a:p>
                    <a:p>
                      <a:pPr marL="0" marR="0" lvl="0" indent="0" algn="l" defTabSz="914400" rtl="0" eaLnBrk="1" fontAlgn="b" latinLnBrk="0" hangingPunct="1">
                        <a:lnSpc>
                          <a:spcPct val="100000"/>
                        </a:lnSpc>
                        <a:spcBef>
                          <a:spcPct val="0"/>
                        </a:spcBef>
                        <a:spcAft>
                          <a:spcPct val="0"/>
                        </a:spcAft>
                        <a:buClrTx/>
                        <a:buSzTx/>
                        <a:buFontTx/>
                        <a:buNone/>
                        <a:tabLst/>
                        <a:defRPr/>
                      </a:pPr>
                      <a:endParaRPr kumimoji="0" lang="fr-BE" sz="1200" b="1" i="0" u="sng" strike="noStrike" kern="1200" cap="none" normalizeH="0" baseline="0" dirty="0" smtClean="0">
                        <a:ln>
                          <a:noFill/>
                        </a:ln>
                        <a:solidFill>
                          <a:srgbClr val="000018"/>
                        </a:solidFill>
                        <a:effectLst/>
                        <a:latin typeface="Comic Sans MS" pitchFamily="66" charset="0"/>
                        <a:ea typeface="+mn-ea"/>
                        <a:cs typeface="+mn-cs"/>
                        <a:sym typeface="Zapf Dingbats"/>
                      </a:endParaRPr>
                    </a:p>
                    <a:p>
                      <a:pPr marL="0" marR="0" lvl="0" indent="0" algn="l" defTabSz="914400" rtl="0" eaLnBrk="1" fontAlgn="b" latinLnBrk="0" hangingPunct="1">
                        <a:lnSpc>
                          <a:spcPct val="100000"/>
                        </a:lnSpc>
                        <a:spcBef>
                          <a:spcPct val="0"/>
                        </a:spcBef>
                        <a:spcAft>
                          <a:spcPct val="0"/>
                        </a:spcAft>
                        <a:buClrTx/>
                        <a:buSzTx/>
                        <a:buFontTx/>
                        <a:buNone/>
                        <a:tabLst/>
                        <a:defRPr/>
                      </a:pPr>
                      <a:endParaRPr kumimoji="0" lang="fr-BE" sz="1200" b="1" i="0" u="sng" strike="noStrike" kern="1200" cap="none" normalizeH="0" baseline="0" dirty="0" smtClean="0">
                        <a:ln>
                          <a:noFill/>
                        </a:ln>
                        <a:solidFill>
                          <a:srgbClr val="000018"/>
                        </a:solidFill>
                        <a:effectLst/>
                        <a:latin typeface="Comic Sans MS" pitchFamily="66" charset="0"/>
                        <a:ea typeface="+mn-ea"/>
                        <a:cs typeface="+mn-cs"/>
                        <a:sym typeface="Zapf Dingbats"/>
                      </a:endParaRPr>
                    </a:p>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200" b="1" i="0" u="sng" strike="noStrike" kern="1200" cap="none" normalizeH="0" baseline="0" dirty="0" smtClean="0">
                          <a:ln>
                            <a:noFill/>
                          </a:ln>
                          <a:solidFill>
                            <a:srgbClr val="000018"/>
                          </a:solidFill>
                          <a:effectLst/>
                          <a:latin typeface="Comic Sans MS" pitchFamily="66" charset="0"/>
                          <a:ea typeface="+mn-ea"/>
                          <a:cs typeface="+mn-cs"/>
                          <a:sym typeface="Zapf Dingbats"/>
                        </a:rPr>
                        <a:t>T</a:t>
                      </a:r>
                    </a:p>
                    <a:p>
                      <a:pPr marL="0" marR="0" lvl="0" indent="0" algn="l" defTabSz="914400" rtl="0" eaLnBrk="1" fontAlgn="b" latinLnBrk="0" hangingPunct="1">
                        <a:lnSpc>
                          <a:spcPct val="100000"/>
                        </a:lnSpc>
                        <a:spcBef>
                          <a:spcPct val="0"/>
                        </a:spcBef>
                        <a:spcAft>
                          <a:spcPct val="0"/>
                        </a:spcAft>
                        <a:buClrTx/>
                        <a:buSzTx/>
                        <a:buFontTx/>
                        <a:buNone/>
                        <a:tabLst/>
                        <a:defRPr/>
                      </a:pPr>
                      <a:endParaRPr kumimoji="0" lang="fr-BE" sz="1200" b="1" i="0" u="sng" strike="noStrike" kern="1200" cap="none" normalizeH="0" baseline="0" dirty="0" smtClean="0">
                        <a:ln>
                          <a:noFill/>
                        </a:ln>
                        <a:solidFill>
                          <a:srgbClr val="000018"/>
                        </a:solidFill>
                        <a:effectLst/>
                        <a:latin typeface="Comic Sans MS" pitchFamily="66" charset="0"/>
                        <a:ea typeface="+mn-ea"/>
                        <a:cs typeface="+mn-cs"/>
                        <a:sym typeface="Zapf Dingbats"/>
                      </a:endParaRPr>
                    </a:p>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200" b="1" i="0" u="sng" strike="noStrike" kern="1200" cap="none" normalizeH="0" baseline="0" dirty="0" smtClean="0">
                          <a:ln>
                            <a:noFill/>
                          </a:ln>
                          <a:solidFill>
                            <a:srgbClr val="000018"/>
                          </a:solidFill>
                          <a:effectLst/>
                          <a:latin typeface="Comic Sans MS" pitchFamily="66" charset="0"/>
                          <a:ea typeface="+mn-ea"/>
                          <a:cs typeface="+mn-cs"/>
                          <a:sym typeface="Zapf Dingbats"/>
                        </a:rPr>
                        <a:t>T</a:t>
                      </a:r>
                    </a:p>
                    <a:p>
                      <a:pPr marL="0" marR="0" lvl="0" indent="0" algn="l" defTabSz="914400" rtl="0" eaLnBrk="1" fontAlgn="b" latinLnBrk="0" hangingPunct="1">
                        <a:lnSpc>
                          <a:spcPct val="100000"/>
                        </a:lnSpc>
                        <a:spcBef>
                          <a:spcPct val="0"/>
                        </a:spcBef>
                        <a:spcAft>
                          <a:spcPct val="0"/>
                        </a:spcAft>
                        <a:buClrTx/>
                        <a:buSzTx/>
                        <a:buFontTx/>
                        <a:buNone/>
                        <a:tabLst/>
                        <a:defRPr/>
                      </a:pPr>
                      <a:endParaRPr kumimoji="0" lang="fr-BE" sz="1200" b="1" i="0" u="sng" strike="noStrike" kern="1200" cap="none" normalizeH="0" baseline="0" dirty="0" smtClean="0">
                        <a:ln>
                          <a:noFill/>
                        </a:ln>
                        <a:solidFill>
                          <a:srgbClr val="000018"/>
                        </a:solidFill>
                        <a:effectLst/>
                        <a:latin typeface="Comic Sans MS" pitchFamily="66" charset="0"/>
                        <a:ea typeface="+mn-ea"/>
                        <a:cs typeface="+mn-cs"/>
                        <a:sym typeface="Zapf Dingbats"/>
                      </a:endParaRPr>
                    </a:p>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200" b="1" i="0" u="none" strike="noStrike" kern="1200" cap="none" normalizeH="0" baseline="0" dirty="0" smtClean="0">
                          <a:ln>
                            <a:noFill/>
                          </a:ln>
                          <a:solidFill>
                            <a:srgbClr val="000018"/>
                          </a:solidFill>
                          <a:effectLst/>
                          <a:latin typeface="Comic Sans MS" pitchFamily="66" charset="0"/>
                          <a:ea typeface="+mn-ea"/>
                          <a:cs typeface="+mn-cs"/>
                          <a:sym typeface="Zapf Dingbats"/>
                        </a:rPr>
                        <a:t>T</a:t>
                      </a:r>
                      <a:endParaRPr kumimoji="0" lang="en-US" sz="1200" b="1" i="0" u="none" strike="noStrike" kern="1200" cap="none" normalizeH="0" baseline="0" dirty="0" smtClean="0">
                        <a:ln>
                          <a:noFill/>
                        </a:ln>
                        <a:solidFill>
                          <a:srgbClr val="000018"/>
                        </a:solidFill>
                        <a:effectLst/>
                        <a:latin typeface="Comic Sans MS" pitchFamily="66" charset="0"/>
                        <a:ea typeface="+mn-ea"/>
                        <a:cs typeface="+mn-cs"/>
                        <a:sym typeface="Zapf Dingbats"/>
                      </a:endParaRPr>
                    </a:p>
                  </a:txBody>
                  <a:tcPr marL="90000" marR="90000" marT="46800" marB="46800" horzOverflow="overflow"/>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27368566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19</a:t>
            </a:fld>
            <a:endParaRPr lang="en-US"/>
          </a:p>
        </p:txBody>
      </p:sp>
      <p:graphicFrame>
        <p:nvGraphicFramePr>
          <p:cNvPr id="3" name="Table 2"/>
          <p:cNvGraphicFramePr>
            <a:graphicFrameLocks noGrp="1"/>
          </p:cNvGraphicFramePr>
          <p:nvPr>
            <p:extLst>
              <p:ext uri="{D42A27DB-BD31-4B8C-83A1-F6EECF244321}">
                <p14:modId xmlns:p14="http://schemas.microsoft.com/office/powerpoint/2010/main" val="758501780"/>
              </p:ext>
            </p:extLst>
          </p:nvPr>
        </p:nvGraphicFramePr>
        <p:xfrm>
          <a:off x="323528" y="404664"/>
          <a:ext cx="8640960" cy="5767453"/>
        </p:xfrm>
        <a:graphic>
          <a:graphicData uri="http://schemas.openxmlformats.org/drawingml/2006/table">
            <a:tbl>
              <a:tblPr firstRow="1" bandRow="1">
                <a:tableStyleId>{ED083AE6-46FA-4A59-8FB0-9F97EB10719F}</a:tableStyleId>
              </a:tblPr>
              <a:tblGrid>
                <a:gridCol w="1440160">
                  <a:extLst>
                    <a:ext uri="{9D8B030D-6E8A-4147-A177-3AD203B41FA5}">
                      <a16:colId xmlns:a16="http://schemas.microsoft.com/office/drawing/2014/main" val="20000"/>
                    </a:ext>
                  </a:extLst>
                </a:gridCol>
                <a:gridCol w="1296142">
                  <a:extLst>
                    <a:ext uri="{9D8B030D-6E8A-4147-A177-3AD203B41FA5}">
                      <a16:colId xmlns:a16="http://schemas.microsoft.com/office/drawing/2014/main" val="20001"/>
                    </a:ext>
                  </a:extLst>
                </a:gridCol>
                <a:gridCol w="1872208">
                  <a:extLst>
                    <a:ext uri="{9D8B030D-6E8A-4147-A177-3AD203B41FA5}">
                      <a16:colId xmlns:a16="http://schemas.microsoft.com/office/drawing/2014/main" val="20002"/>
                    </a:ext>
                  </a:extLst>
                </a:gridCol>
                <a:gridCol w="2016224">
                  <a:extLst>
                    <a:ext uri="{9D8B030D-6E8A-4147-A177-3AD203B41FA5}">
                      <a16:colId xmlns:a16="http://schemas.microsoft.com/office/drawing/2014/main" val="20003"/>
                    </a:ext>
                  </a:extLst>
                </a:gridCol>
                <a:gridCol w="1512168">
                  <a:extLst>
                    <a:ext uri="{9D8B030D-6E8A-4147-A177-3AD203B41FA5}">
                      <a16:colId xmlns:a16="http://schemas.microsoft.com/office/drawing/2014/main" val="20004"/>
                    </a:ext>
                  </a:extLst>
                </a:gridCol>
                <a:gridCol w="504058">
                  <a:extLst>
                    <a:ext uri="{9D8B030D-6E8A-4147-A177-3AD203B41FA5}">
                      <a16:colId xmlns:a16="http://schemas.microsoft.com/office/drawing/2014/main" val="20005"/>
                    </a:ext>
                  </a:extLst>
                </a:gridCol>
              </a:tblGrid>
              <a:tr h="1440160">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18"/>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Objectif</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Activités</a:t>
                      </a:r>
                      <a:r>
                        <a:rPr kumimoji="0" lang="en-US" sz="1200" b="1" i="0" u="none" strike="noStrike" cap="none" normalizeH="0" baseline="0" dirty="0" smtClean="0">
                          <a:ln>
                            <a:noFill/>
                          </a:ln>
                          <a:solidFill>
                            <a:srgbClr val="000018"/>
                          </a:solidFill>
                          <a:effectLst/>
                          <a:latin typeface="Comic Sans MS" pitchFamily="66" charset="0"/>
                          <a:cs typeface="Arial" charset="0"/>
                        </a:rPr>
                        <a:t> / Missions</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Moyens</a:t>
                      </a:r>
                      <a:r>
                        <a:rPr kumimoji="0" lang="en-US" sz="1200" b="1" i="0" u="none" strike="noStrike" cap="none" normalizeH="0" baseline="0" dirty="0" smtClean="0">
                          <a:ln>
                            <a:noFill/>
                          </a:ln>
                          <a:solidFill>
                            <a:srgbClr val="000018"/>
                          </a:solidFill>
                          <a:effectLst/>
                          <a:latin typeface="Comic Sans MS" pitchFamily="66" charset="0"/>
                          <a:cs typeface="Arial" charset="0"/>
                        </a:rPr>
                        <a:t> (</a:t>
                      </a:r>
                      <a:r>
                        <a:rPr kumimoji="0" lang="en-US" sz="1200" b="1" i="0" u="none" strike="noStrike" cap="none" normalizeH="0" baseline="0" dirty="0" err="1" smtClean="0">
                          <a:ln>
                            <a:noFill/>
                          </a:ln>
                          <a:solidFill>
                            <a:srgbClr val="000018"/>
                          </a:solidFill>
                          <a:effectLst/>
                          <a:latin typeface="Comic Sans MS" pitchFamily="66" charset="0"/>
                          <a:cs typeface="Arial" charset="0"/>
                        </a:rPr>
                        <a:t>matériel</a:t>
                      </a:r>
                      <a:r>
                        <a:rPr kumimoji="0" lang="en-US" sz="1200" b="1" i="0" u="none" strike="noStrike" cap="none" normalizeH="0" baseline="0" dirty="0" smtClean="0">
                          <a:ln>
                            <a:noFill/>
                          </a:ln>
                          <a:solidFill>
                            <a:srgbClr val="000018"/>
                          </a:solidFill>
                          <a:effectLst/>
                          <a:latin typeface="Comic Sans MS" pitchFamily="66" charset="0"/>
                          <a:cs typeface="Arial" charset="0"/>
                        </a:rPr>
                        <a:t>, personnel, financier)</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Responsables</a:t>
                      </a:r>
                      <a:endParaRPr kumimoji="0" lang="en-US" sz="1200" b="1" i="0" u="none" strike="noStrike" cap="none" normalizeH="0" baseline="0" dirty="0" smtClean="0">
                        <a:ln>
                          <a:noFill/>
                        </a:ln>
                        <a:solidFill>
                          <a:srgbClr val="000018"/>
                        </a:solidFill>
                        <a:effectLst/>
                        <a:latin typeface="Comic Sans MS" pitchFamily="66" charset="0"/>
                        <a:cs typeface="Arial" charset="0"/>
                      </a:endParaRPr>
                    </a:p>
                  </a:txBody>
                  <a:tcPr anchor="ctr" horzOverflow="overflow"/>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1"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cap="none" normalizeH="0" baseline="0" dirty="0" smtClean="0">
                          <a:ln>
                            <a:noFill/>
                          </a:ln>
                          <a:solidFill>
                            <a:srgbClr val="000018"/>
                          </a:solidFill>
                          <a:effectLst/>
                          <a:latin typeface="Comic Sans MS" pitchFamily="66" charset="0"/>
                          <a:cs typeface="Arial" charset="0"/>
                        </a:rPr>
                        <a:t>Status</a:t>
                      </a:r>
                      <a:r>
                        <a:rPr kumimoji="0" lang="en-US" sz="1800" b="1" i="0" u="none" strike="noStrike" cap="none" normalizeH="0" baseline="0" dirty="0" smtClean="0">
                          <a:ln>
                            <a:noFill/>
                          </a:ln>
                          <a:solidFill>
                            <a:srgbClr val="000018"/>
                          </a:solidFill>
                          <a:effectLst/>
                          <a:latin typeface="Comic Sans MS" pitchFamily="66" charset="0"/>
                          <a:cs typeface="Arial" charset="0"/>
                        </a:rPr>
                        <a:t> </a:t>
                      </a:r>
                      <a:endParaRPr kumimoji="0" lang="en-US" sz="1800" b="0" i="0" u="none" strike="noStrike" cap="none" normalizeH="0" baseline="0" dirty="0" smtClean="0">
                        <a:ln>
                          <a:noFill/>
                        </a:ln>
                        <a:solidFill>
                          <a:srgbClr val="000018"/>
                        </a:solidFill>
                        <a:effectLst/>
                        <a:latin typeface="Comic Sans MS" pitchFamily="66" charset="0"/>
                      </a:endParaRPr>
                    </a:p>
                  </a:txBody>
                  <a:tcPr/>
                </a:tc>
                <a:extLst>
                  <a:ext uri="{0D108BD9-81ED-4DB2-BD59-A6C34878D82A}">
                    <a16:rowId xmlns:a16="http://schemas.microsoft.com/office/drawing/2014/main" val="10000"/>
                  </a:ext>
                </a:extLst>
              </a:tr>
              <a:tr h="1442431">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cs typeface="Arial" charset="0"/>
                        </a:rPr>
                        <a:t>09-WB-01 : Combattre la surcharge pondérale</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Sensibilisation de l’épidémie</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tc>
                <a:tc>
                  <a:txBody>
                    <a:bodyPr/>
                    <a:lstStyle/>
                    <a:p>
                      <a:pPr marL="228600" marR="0" lvl="0" indent="-228600" algn="l" defTabSz="914400" rtl="0" eaLnBrk="1" fontAlgn="b" latinLnBrk="0" hangingPunct="1">
                        <a:lnSpc>
                          <a:spcPct val="100000"/>
                        </a:lnSpc>
                        <a:spcBef>
                          <a:spcPct val="0"/>
                        </a:spcBef>
                        <a:spcAft>
                          <a:spcPct val="0"/>
                        </a:spcAft>
                        <a:buClrTx/>
                        <a:buSzTx/>
                        <a:buFontTx/>
                        <a:buAutoNum type="arabicPeriod"/>
                        <a:tabLst/>
                      </a:pPr>
                      <a:r>
                        <a:rPr kumimoji="0" lang="en-US" sz="1200" b="0" i="0" u="none" strike="noStrike" cap="none" normalizeH="0" baseline="0" dirty="0" err="1" smtClean="0">
                          <a:ln>
                            <a:noFill/>
                          </a:ln>
                          <a:solidFill>
                            <a:srgbClr val="000018"/>
                          </a:solidFill>
                          <a:effectLst/>
                          <a:latin typeface="Comic Sans MS" pitchFamily="66" charset="0"/>
                          <a:cs typeface="Arial" charset="0"/>
                        </a:rPr>
                        <a:t>Une</a:t>
                      </a:r>
                      <a:r>
                        <a:rPr kumimoji="0" lang="en-US" sz="1200" b="0" i="0" u="none" strike="noStrike" cap="none" normalizeH="0" baseline="0" dirty="0" smtClean="0">
                          <a:ln>
                            <a:noFill/>
                          </a:ln>
                          <a:solidFill>
                            <a:srgbClr val="000018"/>
                          </a:solidFill>
                          <a:effectLst/>
                          <a:latin typeface="Comic Sans MS" pitchFamily="66" charset="0"/>
                          <a:cs typeface="Arial" charset="0"/>
                        </a:rPr>
                        <a:t> </a:t>
                      </a:r>
                      <a:r>
                        <a:rPr kumimoji="0" lang="en-US" sz="1200" b="0" i="0" u="none" strike="noStrike" cap="none" normalizeH="0" baseline="0" dirty="0" err="1" smtClean="0">
                          <a:ln>
                            <a:noFill/>
                          </a:ln>
                          <a:solidFill>
                            <a:srgbClr val="000018"/>
                          </a:solidFill>
                          <a:effectLst/>
                          <a:latin typeface="Comic Sans MS" pitchFamily="66" charset="0"/>
                          <a:cs typeface="Arial" charset="0"/>
                        </a:rPr>
                        <a:t>prévention</a:t>
                      </a:r>
                      <a:r>
                        <a:rPr kumimoji="0" lang="en-US" sz="1200" b="0" i="0" u="none" strike="noStrike" cap="none" normalizeH="0" baseline="0" dirty="0" smtClean="0">
                          <a:ln>
                            <a:noFill/>
                          </a:ln>
                          <a:solidFill>
                            <a:srgbClr val="000018"/>
                          </a:solidFill>
                          <a:effectLst/>
                          <a:latin typeface="Comic Sans MS" pitchFamily="66" charset="0"/>
                          <a:cs typeface="Arial" charset="0"/>
                        </a:rPr>
                        <a:t> </a:t>
                      </a:r>
                      <a:r>
                        <a:rPr kumimoji="0" lang="en-US" sz="1200" b="0" i="0" u="none" strike="noStrike" cap="none" normalizeH="0" baseline="0" dirty="0" err="1" smtClean="0">
                          <a:ln>
                            <a:noFill/>
                          </a:ln>
                          <a:solidFill>
                            <a:srgbClr val="000018"/>
                          </a:solidFill>
                          <a:effectLst/>
                          <a:latin typeface="Comic Sans MS" pitchFamily="66" charset="0"/>
                          <a:cs typeface="Arial" charset="0"/>
                        </a:rPr>
                        <a:t>validée</a:t>
                      </a:r>
                      <a:r>
                        <a:rPr kumimoji="0" lang="en-US" sz="1200" b="0" i="0" u="none" strike="noStrike" cap="none" normalizeH="0" baseline="0" dirty="0" smtClean="0">
                          <a:ln>
                            <a:noFill/>
                          </a:ln>
                          <a:solidFill>
                            <a:srgbClr val="000018"/>
                          </a:solidFill>
                          <a:effectLst/>
                          <a:latin typeface="Comic Sans MS" pitchFamily="66" charset="0"/>
                          <a:cs typeface="Arial" charset="0"/>
                        </a:rPr>
                        <a:t> au </a:t>
                      </a:r>
                      <a:r>
                        <a:rPr kumimoji="0" lang="en-US" sz="1200" b="0" i="0" u="none" strike="noStrike" cap="none" normalizeH="0" baseline="0" dirty="0" err="1" smtClean="0">
                          <a:ln>
                            <a:noFill/>
                          </a:ln>
                          <a:solidFill>
                            <a:srgbClr val="000018"/>
                          </a:solidFill>
                          <a:effectLst/>
                          <a:latin typeface="Comic Sans MS" pitchFamily="66" charset="0"/>
                          <a:cs typeface="Arial" charset="0"/>
                        </a:rPr>
                        <a:t>niveau</a:t>
                      </a:r>
                      <a:r>
                        <a:rPr kumimoji="0" lang="en-US" sz="1200" b="0" i="0" u="none" strike="noStrike" cap="none" normalizeH="0" baseline="0" dirty="0" smtClean="0">
                          <a:ln>
                            <a:noFill/>
                          </a:ln>
                          <a:solidFill>
                            <a:srgbClr val="000018"/>
                          </a:solidFill>
                          <a:effectLst/>
                          <a:latin typeface="Comic Sans MS" pitchFamily="66" charset="0"/>
                          <a:cs typeface="Arial" charset="0"/>
                        </a:rPr>
                        <a:t> de la population</a:t>
                      </a:r>
                    </a:p>
                    <a:p>
                      <a:pPr marL="228600" marR="0" lvl="0" indent="-228600" algn="l" defTabSz="914400" rtl="0" eaLnBrk="1" fontAlgn="b" latinLnBrk="0" hangingPunct="1">
                        <a:lnSpc>
                          <a:spcPct val="100000"/>
                        </a:lnSpc>
                        <a:spcBef>
                          <a:spcPct val="0"/>
                        </a:spcBef>
                        <a:spcAft>
                          <a:spcPct val="0"/>
                        </a:spcAft>
                        <a:buClrTx/>
                        <a:buSzTx/>
                        <a:buFontTx/>
                        <a:buAutoNum type="arabicPeriod"/>
                        <a:tabLst/>
                      </a:pPr>
                      <a:r>
                        <a:rPr kumimoji="0" lang="fr-BE" sz="1200" b="0" i="0" u="none" strike="noStrike" cap="none" normalizeH="0" baseline="0" dirty="0" smtClean="0">
                          <a:ln>
                            <a:noFill/>
                          </a:ln>
                          <a:solidFill>
                            <a:srgbClr val="000018"/>
                          </a:solidFill>
                          <a:effectLst/>
                          <a:latin typeface="Comic Sans MS" pitchFamily="66" charset="0"/>
                          <a:cs typeface="Arial" charset="0"/>
                        </a:rPr>
                        <a:t>Une Info correcte</a:t>
                      </a:r>
                    </a:p>
                    <a:p>
                      <a:pPr marL="228600" marR="0" lvl="0" indent="-228600" algn="l" defTabSz="914400" rtl="0" eaLnBrk="1" fontAlgn="b" latinLnBrk="0" hangingPunct="1">
                        <a:lnSpc>
                          <a:spcPct val="100000"/>
                        </a:lnSpc>
                        <a:spcBef>
                          <a:spcPct val="0"/>
                        </a:spcBef>
                        <a:spcAft>
                          <a:spcPct val="0"/>
                        </a:spcAft>
                        <a:buClrTx/>
                        <a:buSzTx/>
                        <a:buFontTx/>
                        <a:buAutoNum type="arabicPeriod"/>
                        <a:tabLst/>
                      </a:pPr>
                      <a:r>
                        <a:rPr kumimoji="0" lang="fr-BE" sz="1200" b="0" i="0" u="none" strike="noStrike" cap="none" normalizeH="0" baseline="0" dirty="0" smtClean="0">
                          <a:ln>
                            <a:noFill/>
                          </a:ln>
                          <a:solidFill>
                            <a:srgbClr val="000018"/>
                          </a:solidFill>
                          <a:effectLst/>
                          <a:latin typeface="Comic Sans MS" pitchFamily="66" charset="0"/>
                          <a:cs typeface="Arial" charset="0"/>
                        </a:rPr>
                        <a:t>L’atteinte d’une perte de poids limitée</a:t>
                      </a:r>
                      <a:endParaRPr kumimoji="0" lang="en-US" sz="1200" b="0" i="0" u="none" strike="noStrike" cap="none" normalizeH="0" baseline="0" dirty="0" smtClean="0">
                        <a:ln>
                          <a:noFill/>
                        </a:ln>
                        <a:solidFill>
                          <a:srgbClr val="000018"/>
                        </a:solidFill>
                        <a:effectLst/>
                        <a:latin typeface="Comic Sans MS" pitchFamily="66" charset="0"/>
                        <a:cs typeface="Arial" charset="0"/>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cs typeface="Arial" charset="0"/>
                        </a:rPr>
                        <a:t>Briefing Sh Pt</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cs typeface="Arial" charset="0"/>
                        </a:rPr>
                        <a:t>Médecine du travail</a:t>
                      </a:r>
                      <a:endParaRPr kumimoji="0" lang="en-US"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18"/>
                        </a:solidFill>
                        <a:effectLst/>
                        <a:latin typeface="Comic Sans MS" pitchFamily="66" charset="0"/>
                        <a:cs typeface="Arial" charset="0"/>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cs typeface="Arial" charset="0"/>
                        </a:rPr>
                        <a:t>LH, Ass </a:t>
                      </a:r>
                      <a:r>
                        <a:rPr kumimoji="0" lang="en-US" sz="1200" b="0" i="0" u="none" strike="noStrike" cap="none" normalizeH="0" baseline="0" dirty="0" err="1" smtClean="0">
                          <a:ln>
                            <a:noFill/>
                          </a:ln>
                          <a:solidFill>
                            <a:srgbClr val="000018"/>
                          </a:solidFill>
                          <a:effectLst/>
                          <a:latin typeface="Comic Sans MS" pitchFamily="66" charset="0"/>
                          <a:cs typeface="Arial" charset="0"/>
                        </a:rPr>
                        <a:t>Prev</a:t>
                      </a:r>
                      <a:endParaRPr kumimoji="0" lang="en-US"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err="1" smtClean="0">
                          <a:ln>
                            <a:noFill/>
                          </a:ln>
                          <a:solidFill>
                            <a:srgbClr val="000018"/>
                          </a:solidFill>
                          <a:effectLst/>
                          <a:latin typeface="Comic Sans MS" pitchFamily="66" charset="0"/>
                          <a:cs typeface="+mn-cs"/>
                        </a:rPr>
                        <a:t>Cel</a:t>
                      </a:r>
                      <a:r>
                        <a:rPr kumimoji="0" lang="fr-BE" sz="1200" b="0" i="0" u="none" strike="noStrike" cap="none" normalizeH="0" baseline="0" dirty="0" smtClean="0">
                          <a:ln>
                            <a:noFill/>
                          </a:ln>
                          <a:solidFill>
                            <a:srgbClr val="000018"/>
                          </a:solidFill>
                          <a:effectLst/>
                          <a:latin typeface="Comic Sans MS" pitchFamily="66" charset="0"/>
                          <a:cs typeface="+mn-cs"/>
                        </a:rPr>
                        <a:t> AMT</a:t>
                      </a:r>
                      <a:endParaRPr kumimoji="0" lang="fr-BE" sz="1200" b="0" i="0" u="none" strike="noStrike" cap="none" normalizeH="0" baseline="0" dirty="0" smtClean="0">
                        <a:ln>
                          <a:noFill/>
                        </a:ln>
                        <a:solidFill>
                          <a:srgbClr val="000018"/>
                        </a:solidFill>
                        <a:effectLst/>
                        <a:latin typeface="Comic Sans MS" pitchFamily="66" charset="0"/>
                        <a:cs typeface="Arial" charset="0"/>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rPr>
                        <a:t>T</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tc>
                <a:extLst>
                  <a:ext uri="{0D108BD9-81ED-4DB2-BD59-A6C34878D82A}">
                    <a16:rowId xmlns:a16="http://schemas.microsoft.com/office/drawing/2014/main" val="10001"/>
                  </a:ext>
                </a:extLst>
              </a:tr>
              <a:tr h="1442431">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Politique en matière de violence, de harcèlement moral et sexuel sur le lieu de travail</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Prévention et information maximale pour éviter le harcèlement ou la violence</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 Publicité maximale, cours cadre, séances d’information, briefing aux nouveaux.</a:t>
                      </a:r>
                      <a:endParaRPr kumimoji="0" lang="fr-BE" sz="1200" b="0" i="0" u="none" strike="noStrike" cap="none" normalizeH="0" baseline="0" dirty="0" smtClean="0">
                        <a:ln>
                          <a:noFill/>
                        </a:ln>
                        <a:solidFill>
                          <a:srgbClr val="FF0000"/>
                        </a:solidFill>
                        <a:effectLst/>
                        <a:latin typeface="Comic Sans MS" pitchFamily="66" charset="0"/>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Info tableaux, rappels réguliers, affiches, brochures d’accueil.</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LH</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err="1" smtClean="0">
                          <a:ln>
                            <a:noFill/>
                          </a:ln>
                          <a:solidFill>
                            <a:srgbClr val="000018"/>
                          </a:solidFill>
                          <a:effectLst/>
                          <a:latin typeface="Comic Sans MS" pitchFamily="66" charset="0"/>
                        </a:rPr>
                        <a:t>Ass</a:t>
                      </a:r>
                      <a:r>
                        <a:rPr kumimoji="0" lang="fr-BE" sz="1200" b="0" i="0" u="none" strike="noStrike" cap="none" normalizeH="0" baseline="0" dirty="0" smtClean="0">
                          <a:ln>
                            <a:noFill/>
                          </a:ln>
                          <a:solidFill>
                            <a:srgbClr val="000018"/>
                          </a:solidFill>
                          <a:effectLst/>
                          <a:latin typeface="Comic Sans MS" pitchFamily="66" charset="0"/>
                        </a:rPr>
                        <a:t> </a:t>
                      </a:r>
                      <a:r>
                        <a:rPr kumimoji="0" lang="fr-BE" sz="1200" b="0" i="0" u="none" strike="noStrike" cap="none" normalizeH="0" baseline="0" dirty="0" err="1" smtClean="0">
                          <a:ln>
                            <a:noFill/>
                          </a:ln>
                          <a:solidFill>
                            <a:srgbClr val="000018"/>
                          </a:solidFill>
                          <a:effectLst/>
                          <a:latin typeface="Comic Sans MS" pitchFamily="66" charset="0"/>
                        </a:rPr>
                        <a:t>prev</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rPr>
                        <a:t>EC</a:t>
                      </a:r>
                    </a:p>
                  </a:txBody>
                  <a:tcPr marL="90000" marR="90000" marT="46800" marB="46800" horzOverflow="overflow"/>
                </a:tc>
                <a:extLst>
                  <a:ext uri="{0D108BD9-81ED-4DB2-BD59-A6C34878D82A}">
                    <a16:rowId xmlns:a16="http://schemas.microsoft.com/office/drawing/2014/main" val="10002"/>
                  </a:ext>
                </a:extLst>
              </a:tr>
              <a:tr h="1442431">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Accueil des nouveaux travailleurs</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rPr>
                        <a:t>Application des directives de la </a:t>
                      </a:r>
                      <a:r>
                        <a:rPr kumimoji="0" lang="en-US" sz="1200" b="0" i="0" u="none" strike="noStrike" cap="none" normalizeH="0" baseline="0" dirty="0" err="1" smtClean="0">
                          <a:ln>
                            <a:noFill/>
                          </a:ln>
                          <a:solidFill>
                            <a:srgbClr val="000018"/>
                          </a:solidFill>
                          <a:effectLst/>
                          <a:latin typeface="Comic Sans MS" pitchFamily="66" charset="0"/>
                        </a:rPr>
                        <a:t>défence</a:t>
                      </a:r>
                      <a:r>
                        <a:rPr kumimoji="0" lang="en-US" sz="1200" b="0" i="0" u="none" strike="noStrike" cap="none" normalizeH="0" baseline="0" dirty="0" smtClean="0">
                          <a:ln>
                            <a:noFill/>
                          </a:ln>
                          <a:solidFill>
                            <a:srgbClr val="000018"/>
                          </a:solidFill>
                          <a:effectLst/>
                          <a:latin typeface="Comic Sans MS" pitchFamily="66" charset="0"/>
                        </a:rPr>
                        <a:t> pour </a:t>
                      </a:r>
                      <a:r>
                        <a:rPr kumimoji="0" lang="en-US" sz="1200" b="0" i="0" u="none" strike="noStrike" cap="none" normalizeH="0" baseline="0" dirty="0" err="1" smtClean="0">
                          <a:ln>
                            <a:noFill/>
                          </a:ln>
                          <a:solidFill>
                            <a:srgbClr val="000018"/>
                          </a:solidFill>
                          <a:effectLst/>
                          <a:latin typeface="Comic Sans MS" pitchFamily="66" charset="0"/>
                        </a:rPr>
                        <a:t>l’accueil</a:t>
                      </a:r>
                      <a:r>
                        <a:rPr kumimoji="0" lang="en-US" sz="1200" b="0" i="0" u="none" strike="noStrike" cap="none" normalizeH="0" baseline="0" dirty="0" smtClean="0">
                          <a:ln>
                            <a:noFill/>
                          </a:ln>
                          <a:solidFill>
                            <a:srgbClr val="000018"/>
                          </a:solidFill>
                          <a:effectLst/>
                          <a:latin typeface="Comic Sans MS" pitchFamily="66" charset="0"/>
                        </a:rPr>
                        <a:t> des nouveaux </a:t>
                      </a:r>
                      <a:r>
                        <a:rPr kumimoji="0" lang="en-US" sz="1200" b="0" i="0" u="none" strike="noStrike" cap="none" normalizeH="0" baseline="0" dirty="0" err="1" smtClean="0">
                          <a:ln>
                            <a:noFill/>
                          </a:ln>
                          <a:solidFill>
                            <a:srgbClr val="000018"/>
                          </a:solidFill>
                          <a:effectLst/>
                          <a:latin typeface="Comic Sans MS" pitchFamily="66" charset="0"/>
                        </a:rPr>
                        <a:t>travailleurs</a:t>
                      </a:r>
                      <a:endParaRPr kumimoji="0" lang="en-US"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cs typeface="Arial" charset="0"/>
                        </a:rPr>
                        <a:t>Fourniture du dossier d’accueil et de son volet fonctionnel (fiches de poste de travail et fiches de fonction)</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cs typeface="Arial" charset="0"/>
                        </a:rPr>
                        <a:t>Fiches et brochure d’accueil</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cs typeface="Arial" charset="0"/>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LH</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err="1" smtClean="0">
                          <a:ln>
                            <a:noFill/>
                          </a:ln>
                          <a:solidFill>
                            <a:srgbClr val="000018"/>
                          </a:solidFill>
                          <a:effectLst/>
                          <a:latin typeface="Comic Sans MS" pitchFamily="66" charset="0"/>
                        </a:rPr>
                        <a:t>Ass</a:t>
                      </a:r>
                      <a:r>
                        <a:rPr kumimoji="0" lang="fr-BE" sz="1200" b="0" i="0" u="none" strike="noStrike" cap="none" normalizeH="0" baseline="0" dirty="0" smtClean="0">
                          <a:ln>
                            <a:noFill/>
                          </a:ln>
                          <a:solidFill>
                            <a:srgbClr val="000018"/>
                          </a:solidFill>
                          <a:effectLst/>
                          <a:latin typeface="Comic Sans MS" pitchFamily="66" charset="0"/>
                        </a:rPr>
                        <a:t> </a:t>
                      </a:r>
                      <a:r>
                        <a:rPr kumimoji="0" lang="fr-BE" sz="1200" b="0" i="0" u="none" strike="noStrike" cap="none" normalizeH="0" baseline="0" dirty="0" err="1" smtClean="0">
                          <a:ln>
                            <a:noFill/>
                          </a:ln>
                          <a:solidFill>
                            <a:srgbClr val="000018"/>
                          </a:solidFill>
                          <a:effectLst/>
                          <a:latin typeface="Comic Sans MS" pitchFamily="66" charset="0"/>
                        </a:rPr>
                        <a:t>Prev</a:t>
                      </a: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RSM</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err="1" smtClean="0">
                          <a:ln>
                            <a:noFill/>
                          </a:ln>
                          <a:solidFill>
                            <a:srgbClr val="000018"/>
                          </a:solidFill>
                          <a:effectLst/>
                          <a:latin typeface="Comic Sans MS" pitchFamily="66" charset="0"/>
                        </a:rPr>
                        <a:t>Cpl</a:t>
                      </a:r>
                      <a:r>
                        <a:rPr kumimoji="0" lang="fr-BE" sz="1200" b="0" i="0" u="none" strike="noStrike" cap="none" normalizeH="0" baseline="0" dirty="0" smtClean="0">
                          <a:ln>
                            <a:noFill/>
                          </a:ln>
                          <a:solidFill>
                            <a:srgbClr val="000018"/>
                          </a:solidFill>
                          <a:effectLst/>
                          <a:latin typeface="Comic Sans MS" pitchFamily="66" charset="0"/>
                        </a:rPr>
                        <a:t> de Corps</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IPR</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rPr>
                        <a:t>EC</a:t>
                      </a:r>
                    </a:p>
                  </a:txBody>
                  <a:tcPr marL="90000" marR="90000" marT="46800" marB="46800" horzOverflow="overflow"/>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39532376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6" name="Rectangle 2"/>
          <p:cNvSpPr>
            <a:spLocks noGrp="1" noChangeArrowheads="1"/>
          </p:cNvSpPr>
          <p:nvPr>
            <p:ph type="ctrTitle"/>
          </p:nvPr>
        </p:nvSpPr>
        <p:spPr>
          <a:xfrm>
            <a:off x="395536" y="2132856"/>
            <a:ext cx="8435280" cy="3744416"/>
          </a:xfrm>
        </p:spPr>
        <p:txBody>
          <a:bodyPr/>
          <a:lstStyle/>
          <a:p>
            <a:pPr eaLnBrk="1" hangingPunct="1">
              <a:defRPr/>
            </a:pPr>
            <a:r>
              <a:rPr lang="fr-BE" u="sng" dirty="0" smtClean="0">
                <a:solidFill>
                  <a:srgbClr val="000018"/>
                </a:solidFill>
                <a:latin typeface="Comic Sans MS" pitchFamily="66" charset="0"/>
              </a:rPr>
              <a:t>Plan Local de Prévention </a:t>
            </a:r>
            <a:r>
              <a:rPr lang="fr-BE" sz="4400" u="sng" dirty="0" smtClean="0">
                <a:solidFill>
                  <a:srgbClr val="000018"/>
                </a:solidFill>
                <a:latin typeface="Comic Sans MS" pitchFamily="66" charset="0"/>
              </a:rPr>
              <a:t/>
            </a:r>
            <a:br>
              <a:rPr lang="fr-BE" sz="4400" u="sng" dirty="0" smtClean="0">
                <a:solidFill>
                  <a:srgbClr val="000018"/>
                </a:solidFill>
                <a:latin typeface="Comic Sans MS" pitchFamily="66" charset="0"/>
              </a:rPr>
            </a:br>
            <a:r>
              <a:rPr lang="fr-BE" sz="4400" u="sng" dirty="0" smtClean="0">
                <a:solidFill>
                  <a:srgbClr val="000018"/>
                </a:solidFill>
                <a:latin typeface="Comic Sans MS" pitchFamily="66" charset="0"/>
              </a:rPr>
              <a:t/>
            </a:r>
            <a:br>
              <a:rPr lang="fr-BE" sz="4400" u="sng" dirty="0" smtClean="0">
                <a:solidFill>
                  <a:srgbClr val="000018"/>
                </a:solidFill>
                <a:latin typeface="Comic Sans MS" pitchFamily="66" charset="0"/>
              </a:rPr>
            </a:br>
            <a:r>
              <a:rPr lang="fr-BE" sz="4400" dirty="0" smtClean="0">
                <a:solidFill>
                  <a:srgbClr val="000018"/>
                </a:solidFill>
                <a:latin typeface="Comic Sans MS" pitchFamily="66" charset="0"/>
              </a:rPr>
              <a:t>Volet A</a:t>
            </a:r>
            <a:br>
              <a:rPr lang="fr-BE" sz="4400" dirty="0" smtClean="0">
                <a:solidFill>
                  <a:srgbClr val="000018"/>
                </a:solidFill>
                <a:latin typeface="Comic Sans MS" pitchFamily="66" charset="0"/>
              </a:rPr>
            </a:br>
            <a:r>
              <a:rPr lang="fr-BE" sz="4400" dirty="0" smtClean="0">
                <a:solidFill>
                  <a:srgbClr val="000018"/>
                </a:solidFill>
                <a:latin typeface="Comic Sans MS" pitchFamily="66" charset="0"/>
              </a:rPr>
              <a:t/>
            </a:r>
            <a:br>
              <a:rPr lang="fr-BE" sz="4400" dirty="0" smtClean="0">
                <a:solidFill>
                  <a:srgbClr val="000018"/>
                </a:solidFill>
                <a:latin typeface="Comic Sans MS" pitchFamily="66" charset="0"/>
              </a:rPr>
            </a:br>
            <a:r>
              <a:rPr lang="fr-BE" sz="2000" dirty="0" err="1">
                <a:solidFill>
                  <a:srgbClr val="000018"/>
                </a:solidFill>
                <a:latin typeface="Comic Sans MS" pitchFamily="66" charset="0"/>
              </a:rPr>
              <a:t>R</a:t>
            </a:r>
            <a:r>
              <a:rPr lang="fr-BE" sz="2000" dirty="0" err="1" smtClean="0">
                <a:solidFill>
                  <a:srgbClr val="000018"/>
                </a:solidFill>
                <a:latin typeface="Comic Sans MS" pitchFamily="66" charset="0"/>
              </a:rPr>
              <a:t>ef</a:t>
            </a:r>
            <a:r>
              <a:rPr lang="fr-BE" sz="2000" dirty="0" smtClean="0">
                <a:solidFill>
                  <a:srgbClr val="000018"/>
                </a:solidFill>
                <a:latin typeface="Comic Sans MS" pitchFamily="66" charset="0"/>
              </a:rPr>
              <a:t> : </a:t>
            </a:r>
            <a:r>
              <a:rPr lang="fr-FR" sz="2000" dirty="0">
                <a:solidFill>
                  <a:srgbClr val="000018"/>
                </a:solidFill>
                <a:latin typeface="Comic Sans MS" pitchFamily="66" charset="0"/>
              </a:rPr>
              <a:t>Plan global de prévention de la Défense</a:t>
            </a:r>
            <a:br>
              <a:rPr lang="fr-FR" sz="2000" dirty="0">
                <a:solidFill>
                  <a:srgbClr val="000018"/>
                </a:solidFill>
                <a:latin typeface="Comic Sans MS" pitchFamily="66" charset="0"/>
              </a:rPr>
            </a:br>
            <a:r>
              <a:rPr lang="fr-FR" sz="2000" dirty="0" smtClean="0">
                <a:solidFill>
                  <a:srgbClr val="000018"/>
                </a:solidFill>
                <a:latin typeface="Comic Sans MS" pitchFamily="66" charset="0"/>
              </a:rPr>
              <a:t>2018-2022</a:t>
            </a:r>
            <a:r>
              <a:rPr lang="fr-FR" sz="2000" dirty="0">
                <a:solidFill>
                  <a:srgbClr val="000018"/>
                </a:solidFill>
                <a:latin typeface="Comic Sans MS" pitchFamily="66" charset="0"/>
              </a:rPr>
              <a:t/>
            </a:r>
            <a:br>
              <a:rPr lang="fr-FR" sz="2000" dirty="0">
                <a:solidFill>
                  <a:srgbClr val="000018"/>
                </a:solidFill>
                <a:latin typeface="Comic Sans MS" pitchFamily="66" charset="0"/>
              </a:rPr>
            </a:br>
            <a:r>
              <a:rPr lang="fr-FR" sz="2000" dirty="0">
                <a:solidFill>
                  <a:srgbClr val="000018"/>
                </a:solidFill>
                <a:latin typeface="Comic Sans MS" pitchFamily="66" charset="0"/>
              </a:rPr>
              <a:t>Plan annuel d’actions </a:t>
            </a:r>
            <a:r>
              <a:rPr lang="fr-FR" sz="2000" dirty="0" smtClean="0">
                <a:solidFill>
                  <a:srgbClr val="000018"/>
                </a:solidFill>
                <a:latin typeface="Comic Sans MS" pitchFamily="66" charset="0"/>
              </a:rPr>
              <a:t>2018</a:t>
            </a:r>
            <a:br>
              <a:rPr lang="fr-FR" sz="2000" dirty="0" smtClean="0">
                <a:solidFill>
                  <a:srgbClr val="000018"/>
                </a:solidFill>
                <a:latin typeface="Comic Sans MS" pitchFamily="66" charset="0"/>
              </a:rPr>
            </a:br>
            <a:r>
              <a:rPr lang="fr-FR" sz="2000" dirty="0" smtClean="0">
                <a:solidFill>
                  <a:srgbClr val="000018"/>
                </a:solidFill>
                <a:latin typeface="Comic Sans MS" pitchFamily="66" charset="0"/>
              </a:rPr>
              <a:t>Sources : </a:t>
            </a:r>
            <a:r>
              <a:rPr lang="fr-FR" sz="2000" dirty="0" smtClean="0">
                <a:solidFill>
                  <a:srgbClr val="000018"/>
                </a:solidFill>
                <a:latin typeface="Comic Sans MS" pitchFamily="66" charset="0"/>
                <a:hlinkClick r:id="rId2"/>
              </a:rPr>
              <a:t>SIPPT</a:t>
            </a:r>
            <a:r>
              <a:rPr lang="fr-FR" sz="2000" dirty="0" smtClean="0">
                <a:solidFill>
                  <a:srgbClr val="000018"/>
                </a:solidFill>
                <a:latin typeface="Comic Sans MS" pitchFamily="66" charset="0"/>
              </a:rPr>
              <a:t/>
            </a:r>
            <a:br>
              <a:rPr lang="fr-FR" sz="2000" dirty="0" smtClean="0">
                <a:solidFill>
                  <a:srgbClr val="000018"/>
                </a:solidFill>
                <a:latin typeface="Comic Sans MS" pitchFamily="66" charset="0"/>
              </a:rPr>
            </a:br>
            <a:r>
              <a:rPr lang="fr-FR" sz="2000" dirty="0">
                <a:solidFill>
                  <a:srgbClr val="FF0000"/>
                </a:solidFill>
                <a:latin typeface="Comic Sans MS" pitchFamily="66" charset="0"/>
              </a:rPr>
              <a:t/>
            </a:r>
            <a:br>
              <a:rPr lang="fr-FR" sz="2000" dirty="0">
                <a:solidFill>
                  <a:srgbClr val="FF0000"/>
                </a:solidFill>
                <a:latin typeface="Comic Sans MS" pitchFamily="66" charset="0"/>
              </a:rPr>
            </a:br>
            <a:endParaRPr lang="en-US" sz="4400" u="sng" dirty="0" smtClean="0">
              <a:solidFill>
                <a:srgbClr val="FF0000"/>
              </a:solidFill>
              <a:latin typeface="Comic Sans MS" pitchFamily="66"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20</a:t>
            </a:fld>
            <a:endParaRPr lang="en-US"/>
          </a:p>
        </p:txBody>
      </p:sp>
      <p:graphicFrame>
        <p:nvGraphicFramePr>
          <p:cNvPr id="4" name="Table 3"/>
          <p:cNvGraphicFramePr>
            <a:graphicFrameLocks noGrp="1"/>
          </p:cNvGraphicFramePr>
          <p:nvPr>
            <p:extLst>
              <p:ext uri="{D42A27DB-BD31-4B8C-83A1-F6EECF244321}">
                <p14:modId xmlns:p14="http://schemas.microsoft.com/office/powerpoint/2010/main" val="1300646453"/>
              </p:ext>
            </p:extLst>
          </p:nvPr>
        </p:nvGraphicFramePr>
        <p:xfrm>
          <a:off x="179512" y="332656"/>
          <a:ext cx="8496945" cy="5930901"/>
        </p:xfrm>
        <a:graphic>
          <a:graphicData uri="http://schemas.openxmlformats.org/drawingml/2006/table">
            <a:tbl>
              <a:tblPr firstRow="1" bandRow="1">
                <a:tableStyleId>{ED083AE6-46FA-4A59-8FB0-9F97EB10719F}</a:tableStyleId>
              </a:tblPr>
              <a:tblGrid>
                <a:gridCol w="1416158">
                  <a:extLst>
                    <a:ext uri="{9D8B030D-6E8A-4147-A177-3AD203B41FA5}">
                      <a16:colId xmlns:a16="http://schemas.microsoft.com/office/drawing/2014/main" val="20000"/>
                    </a:ext>
                  </a:extLst>
                </a:gridCol>
                <a:gridCol w="1416158">
                  <a:extLst>
                    <a:ext uri="{9D8B030D-6E8A-4147-A177-3AD203B41FA5}">
                      <a16:colId xmlns:a16="http://schemas.microsoft.com/office/drawing/2014/main" val="20001"/>
                    </a:ext>
                  </a:extLst>
                </a:gridCol>
                <a:gridCol w="2066826">
                  <a:extLst>
                    <a:ext uri="{9D8B030D-6E8A-4147-A177-3AD203B41FA5}">
                      <a16:colId xmlns:a16="http://schemas.microsoft.com/office/drawing/2014/main" val="20002"/>
                    </a:ext>
                  </a:extLst>
                </a:gridCol>
                <a:gridCol w="1797602">
                  <a:extLst>
                    <a:ext uri="{9D8B030D-6E8A-4147-A177-3AD203B41FA5}">
                      <a16:colId xmlns:a16="http://schemas.microsoft.com/office/drawing/2014/main" val="20003"/>
                    </a:ext>
                  </a:extLst>
                </a:gridCol>
                <a:gridCol w="1340909">
                  <a:extLst>
                    <a:ext uri="{9D8B030D-6E8A-4147-A177-3AD203B41FA5}">
                      <a16:colId xmlns:a16="http://schemas.microsoft.com/office/drawing/2014/main" val="20004"/>
                    </a:ext>
                  </a:extLst>
                </a:gridCol>
                <a:gridCol w="459292">
                  <a:extLst>
                    <a:ext uri="{9D8B030D-6E8A-4147-A177-3AD203B41FA5}">
                      <a16:colId xmlns:a16="http://schemas.microsoft.com/office/drawing/2014/main" val="20005"/>
                    </a:ext>
                  </a:extLst>
                </a:gridCol>
              </a:tblGrid>
              <a:tr h="1080120">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18"/>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Objectif</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Activités</a:t>
                      </a:r>
                      <a:r>
                        <a:rPr kumimoji="0" lang="en-US" sz="1200" b="1" i="0" u="none" strike="noStrike" cap="none" normalizeH="0" baseline="0" dirty="0" smtClean="0">
                          <a:ln>
                            <a:noFill/>
                          </a:ln>
                          <a:solidFill>
                            <a:srgbClr val="000018"/>
                          </a:solidFill>
                          <a:effectLst/>
                          <a:latin typeface="Comic Sans MS" pitchFamily="66" charset="0"/>
                          <a:cs typeface="Arial" charset="0"/>
                        </a:rPr>
                        <a:t> / Missions</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Moyens</a:t>
                      </a:r>
                      <a:r>
                        <a:rPr kumimoji="0" lang="en-US" sz="1200" b="1" i="0" u="none" strike="noStrike" cap="none" normalizeH="0" baseline="0" dirty="0" smtClean="0">
                          <a:ln>
                            <a:noFill/>
                          </a:ln>
                          <a:solidFill>
                            <a:srgbClr val="000018"/>
                          </a:solidFill>
                          <a:effectLst/>
                          <a:latin typeface="Comic Sans MS" pitchFamily="66" charset="0"/>
                          <a:cs typeface="Arial" charset="0"/>
                        </a:rPr>
                        <a:t> (</a:t>
                      </a:r>
                      <a:r>
                        <a:rPr kumimoji="0" lang="en-US" sz="1200" b="1" i="0" u="none" strike="noStrike" cap="none" normalizeH="0" baseline="0" dirty="0" err="1" smtClean="0">
                          <a:ln>
                            <a:noFill/>
                          </a:ln>
                          <a:solidFill>
                            <a:srgbClr val="000018"/>
                          </a:solidFill>
                          <a:effectLst/>
                          <a:latin typeface="Comic Sans MS" pitchFamily="66" charset="0"/>
                          <a:cs typeface="Arial" charset="0"/>
                        </a:rPr>
                        <a:t>matériel</a:t>
                      </a:r>
                      <a:r>
                        <a:rPr kumimoji="0" lang="en-US" sz="1200" b="1" i="0" u="none" strike="noStrike" cap="none" normalizeH="0" baseline="0" dirty="0" smtClean="0">
                          <a:ln>
                            <a:noFill/>
                          </a:ln>
                          <a:solidFill>
                            <a:srgbClr val="000018"/>
                          </a:solidFill>
                          <a:effectLst/>
                          <a:latin typeface="Comic Sans MS" pitchFamily="66" charset="0"/>
                          <a:cs typeface="Arial" charset="0"/>
                        </a:rPr>
                        <a:t>, personnel, financier)</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Responsables</a:t>
                      </a:r>
                      <a:endParaRPr kumimoji="0" lang="en-US" sz="1200" b="1" i="0" u="none" strike="noStrike" cap="none" normalizeH="0" baseline="0" dirty="0" smtClean="0">
                        <a:ln>
                          <a:noFill/>
                        </a:ln>
                        <a:solidFill>
                          <a:srgbClr val="000018"/>
                        </a:solidFill>
                        <a:effectLst/>
                        <a:latin typeface="Comic Sans MS" pitchFamily="66" charset="0"/>
                        <a:cs typeface="Arial" charset="0"/>
                      </a:endParaRPr>
                    </a:p>
                  </a:txBody>
                  <a:tcPr anchor="ctr" horzOverflow="overflow"/>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1"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1"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1"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cap="none" normalizeH="0" baseline="0" dirty="0" smtClean="0">
                          <a:ln>
                            <a:noFill/>
                          </a:ln>
                          <a:solidFill>
                            <a:srgbClr val="000018"/>
                          </a:solidFill>
                          <a:effectLst/>
                          <a:latin typeface="Comic Sans MS" pitchFamily="66" charset="0"/>
                          <a:cs typeface="Arial" charset="0"/>
                        </a:rPr>
                        <a:t>Status</a:t>
                      </a:r>
                      <a:r>
                        <a:rPr kumimoji="0" lang="en-US" sz="1800" b="1" i="0" u="none" strike="noStrike" cap="none" normalizeH="0" baseline="0" dirty="0" smtClean="0">
                          <a:ln>
                            <a:noFill/>
                          </a:ln>
                          <a:solidFill>
                            <a:srgbClr val="000018"/>
                          </a:solidFill>
                          <a:effectLst/>
                          <a:latin typeface="Comic Sans MS" pitchFamily="66" charset="0"/>
                          <a:cs typeface="Arial" charset="0"/>
                        </a:rPr>
                        <a:t> </a:t>
                      </a:r>
                      <a:endParaRPr kumimoji="0" lang="en-US" sz="1800" b="0" i="0" u="none" strike="noStrike" cap="none" normalizeH="0" baseline="0" dirty="0" smtClean="0">
                        <a:ln>
                          <a:noFill/>
                        </a:ln>
                        <a:solidFill>
                          <a:srgbClr val="000018"/>
                        </a:solidFill>
                        <a:effectLst/>
                        <a:latin typeface="Comic Sans MS" pitchFamily="66" charset="0"/>
                      </a:endParaRPr>
                    </a:p>
                    <a:p>
                      <a:endParaRPr lang="en-US" dirty="0"/>
                    </a:p>
                  </a:txBody>
                  <a:tcPr/>
                </a:tc>
                <a:extLst>
                  <a:ext uri="{0D108BD9-81ED-4DB2-BD59-A6C34878D82A}">
                    <a16:rowId xmlns:a16="http://schemas.microsoft.com/office/drawing/2014/main" val="10000"/>
                  </a:ext>
                </a:extLst>
              </a:tr>
              <a:tr h="1389829">
                <a:tc>
                  <a:txBody>
                    <a:bodyPr/>
                    <a:lstStyle/>
                    <a:p>
                      <a:r>
                        <a:rPr lang="fr-BE" sz="1200" dirty="0" smtClean="0">
                          <a:solidFill>
                            <a:srgbClr val="000018"/>
                          </a:solidFill>
                          <a:latin typeface="Comic Sans MS" panose="030F0702030302020204" pitchFamily="66" charset="0"/>
                        </a:rPr>
                        <a:t>Suivi</a:t>
                      </a:r>
                      <a:r>
                        <a:rPr lang="fr-BE" sz="1200" baseline="0" dirty="0" smtClean="0">
                          <a:solidFill>
                            <a:srgbClr val="000018"/>
                          </a:solidFill>
                          <a:latin typeface="Comic Sans MS" panose="030F0702030302020204" pitchFamily="66" charset="0"/>
                        </a:rPr>
                        <a:t> des demandes infra e liaison avec le bien-être du personnel</a:t>
                      </a:r>
                      <a:endParaRPr lang="en-US" sz="1200" dirty="0">
                        <a:solidFill>
                          <a:srgbClr val="000018"/>
                        </a:solidFill>
                        <a:latin typeface="Comic Sans MS" panose="030F0702030302020204" pitchFamily="66" charset="0"/>
                      </a:endParaRPr>
                    </a:p>
                  </a:txBody>
                  <a:tcPr/>
                </a:tc>
                <a:tc>
                  <a:txBody>
                    <a:bodyPr/>
                    <a:lstStyle/>
                    <a:p>
                      <a:r>
                        <a:rPr lang="fr-BE" sz="1200" dirty="0" smtClean="0">
                          <a:solidFill>
                            <a:srgbClr val="000018"/>
                          </a:solidFill>
                          <a:latin typeface="Comic Sans MS" panose="030F0702030302020204" pitchFamily="66" charset="0"/>
                        </a:rPr>
                        <a:t>Suivre l’évolution des dossiers Infra qui ont</a:t>
                      </a:r>
                      <a:r>
                        <a:rPr lang="fr-BE" sz="1200" baseline="0" dirty="0" smtClean="0">
                          <a:solidFill>
                            <a:srgbClr val="000018"/>
                          </a:solidFill>
                          <a:latin typeface="Comic Sans MS" panose="030F0702030302020204" pitchFamily="66" charset="0"/>
                        </a:rPr>
                        <a:t> un impact sur la sécurité du personnel</a:t>
                      </a:r>
                      <a:endParaRPr lang="en-US" sz="1200" dirty="0">
                        <a:solidFill>
                          <a:srgbClr val="000018"/>
                        </a:solidFill>
                        <a:latin typeface="Comic Sans MS" panose="030F0702030302020204" pitchFamily="66" charset="0"/>
                      </a:endParaRPr>
                    </a:p>
                  </a:txBody>
                  <a:tcPr/>
                </a:tc>
                <a:tc>
                  <a:txBody>
                    <a:bodyPr/>
                    <a:lstStyle/>
                    <a:p>
                      <a:endParaRPr lang="fr-BE" sz="1200" dirty="0" smtClean="0">
                        <a:solidFill>
                          <a:srgbClr val="000018"/>
                        </a:solidFill>
                        <a:latin typeface="Comic Sans MS" panose="030F0702030302020204" pitchFamily="66" charset="0"/>
                      </a:endParaRPr>
                    </a:p>
                    <a:p>
                      <a:endParaRPr lang="fr-BE" sz="1200" dirty="0" smtClean="0">
                        <a:solidFill>
                          <a:srgbClr val="000018"/>
                        </a:solidFill>
                        <a:latin typeface="Comic Sans MS" panose="030F0702030302020204" pitchFamily="66" charset="0"/>
                      </a:endParaRPr>
                    </a:p>
                    <a:p>
                      <a:r>
                        <a:rPr lang="fr-BE" sz="1200" dirty="0" smtClean="0">
                          <a:solidFill>
                            <a:srgbClr val="000018"/>
                          </a:solidFill>
                          <a:latin typeface="Comic Sans MS" panose="030F0702030302020204" pitchFamily="66" charset="0"/>
                        </a:rPr>
                        <a:t>Voir dans les directives</a:t>
                      </a:r>
                    </a:p>
                    <a:p>
                      <a:r>
                        <a:rPr lang="fr-BE" sz="1200" dirty="0" smtClean="0">
                          <a:solidFill>
                            <a:srgbClr val="000018"/>
                          </a:solidFill>
                          <a:latin typeface="Comic Sans MS" panose="030F0702030302020204" pitchFamily="66" charset="0"/>
                        </a:rPr>
                        <a:t>Suivre les dossiers et WO par Infra 1é</a:t>
                      </a:r>
                      <a:r>
                        <a:rPr lang="fr-BE" sz="1200" baseline="0" dirty="0" smtClean="0">
                          <a:solidFill>
                            <a:srgbClr val="000018"/>
                          </a:solidFill>
                          <a:latin typeface="Comic Sans MS" panose="030F0702030302020204" pitchFamily="66" charset="0"/>
                        </a:rPr>
                        <a:t> échelon</a:t>
                      </a:r>
                      <a:endParaRPr lang="fr-BE" sz="1200" dirty="0" smtClean="0">
                        <a:solidFill>
                          <a:srgbClr val="000018"/>
                        </a:solidFill>
                        <a:latin typeface="Comic Sans MS" panose="030F0702030302020204" pitchFamily="66" charset="0"/>
                      </a:endParaRPr>
                    </a:p>
                    <a:p>
                      <a:endParaRPr lang="fr-BE" sz="1200" dirty="0" smtClean="0">
                        <a:solidFill>
                          <a:srgbClr val="000018"/>
                        </a:solidFill>
                        <a:latin typeface="Comic Sans MS" panose="030F0702030302020204" pitchFamily="66" charset="0"/>
                      </a:endParaRPr>
                    </a:p>
                    <a:p>
                      <a:endParaRPr lang="fr-BE" sz="1200" dirty="0" smtClean="0">
                        <a:solidFill>
                          <a:srgbClr val="000018"/>
                        </a:solidFill>
                        <a:latin typeface="Comic Sans MS" panose="030F0702030302020204" pitchFamily="66" charset="0"/>
                      </a:endParaRPr>
                    </a:p>
                  </a:txBody>
                  <a:tcPr/>
                </a:tc>
                <a:tc>
                  <a:txBody>
                    <a:bodyPr/>
                    <a:lstStyle/>
                    <a:p>
                      <a:endParaRPr lang="fr-BE" sz="1200" dirty="0" smtClean="0">
                        <a:solidFill>
                          <a:srgbClr val="000018"/>
                        </a:solidFill>
                        <a:latin typeface="Comic Sans MS" panose="030F0702030302020204" pitchFamily="66" charset="0"/>
                      </a:endParaRPr>
                    </a:p>
                    <a:p>
                      <a:endParaRPr lang="fr-BE" sz="1200" dirty="0" smtClean="0">
                        <a:solidFill>
                          <a:srgbClr val="000018"/>
                        </a:solidFill>
                        <a:latin typeface="Comic Sans MS" panose="030F0702030302020204" pitchFamily="66" charset="0"/>
                      </a:endParaRPr>
                    </a:p>
                    <a:p>
                      <a:r>
                        <a:rPr lang="fr-BE" sz="1200" dirty="0" smtClean="0">
                          <a:solidFill>
                            <a:srgbClr val="000018"/>
                          </a:solidFill>
                          <a:latin typeface="Comic Sans MS" panose="030F0702030302020204" pitchFamily="66" charset="0"/>
                        </a:rPr>
                        <a:t>CIL (</a:t>
                      </a:r>
                      <a:r>
                        <a:rPr lang="fr-BE" sz="1200" dirty="0" err="1" smtClean="0">
                          <a:solidFill>
                            <a:srgbClr val="000018"/>
                          </a:solidFill>
                          <a:latin typeface="Comic Sans MS" panose="030F0702030302020204" pitchFamily="66" charset="0"/>
                        </a:rPr>
                        <a:t>continuous</a:t>
                      </a:r>
                      <a:r>
                        <a:rPr lang="fr-BE" sz="1200" baseline="0" dirty="0" smtClean="0">
                          <a:solidFill>
                            <a:srgbClr val="000018"/>
                          </a:solidFill>
                          <a:latin typeface="Comic Sans MS" panose="030F0702030302020204" pitchFamily="66" charset="0"/>
                        </a:rPr>
                        <a:t> Infra List)</a:t>
                      </a:r>
                      <a:endParaRPr lang="en-US" sz="1200" dirty="0">
                        <a:solidFill>
                          <a:srgbClr val="000018"/>
                        </a:solidFill>
                        <a:latin typeface="Comic Sans MS" panose="030F0702030302020204" pitchFamily="66" charset="0"/>
                      </a:endParaRPr>
                    </a:p>
                  </a:txBody>
                  <a:tcPr/>
                </a:tc>
                <a:tc>
                  <a:txBody>
                    <a:bodyPr/>
                    <a:lstStyle/>
                    <a:p>
                      <a:endParaRPr lang="fr-BE" sz="1200" dirty="0" smtClean="0">
                        <a:solidFill>
                          <a:srgbClr val="000018"/>
                        </a:solidFill>
                        <a:latin typeface="Comic Sans MS" panose="030F0702030302020204" pitchFamily="66" charset="0"/>
                      </a:endParaRPr>
                    </a:p>
                    <a:p>
                      <a:endParaRPr lang="fr-BE" sz="1200" dirty="0" smtClean="0">
                        <a:solidFill>
                          <a:srgbClr val="000018"/>
                        </a:solidFill>
                        <a:latin typeface="Comic Sans MS" panose="030F0702030302020204" pitchFamily="66" charset="0"/>
                      </a:endParaRPr>
                    </a:p>
                    <a:p>
                      <a:r>
                        <a:rPr lang="fr-BE" sz="1200" dirty="0" smtClean="0">
                          <a:solidFill>
                            <a:srgbClr val="000018"/>
                          </a:solidFill>
                          <a:latin typeface="Comic Sans MS" panose="030F0702030302020204" pitchFamily="66" charset="0"/>
                        </a:rPr>
                        <a:t>Infra </a:t>
                      </a:r>
                    </a:p>
                    <a:p>
                      <a:endParaRPr lang="fr-BE" sz="1200" dirty="0" smtClean="0">
                        <a:solidFill>
                          <a:srgbClr val="000018"/>
                        </a:solidFill>
                        <a:latin typeface="Comic Sans MS" panose="030F0702030302020204" pitchFamily="66" charset="0"/>
                      </a:endParaRPr>
                    </a:p>
                    <a:p>
                      <a:r>
                        <a:rPr lang="fr-BE" sz="1200" dirty="0" smtClean="0">
                          <a:solidFill>
                            <a:srgbClr val="000018"/>
                          </a:solidFill>
                          <a:latin typeface="Comic Sans MS" panose="030F0702030302020204" pitchFamily="66" charset="0"/>
                        </a:rPr>
                        <a:t>Délégué Infra</a:t>
                      </a:r>
                      <a:endParaRPr lang="en-US" sz="1200" dirty="0">
                        <a:solidFill>
                          <a:srgbClr val="000018"/>
                        </a:solidFill>
                        <a:latin typeface="Comic Sans MS" panose="030F0702030302020204" pitchFamily="66" charset="0"/>
                      </a:endParaRPr>
                    </a:p>
                  </a:txBody>
                  <a:tcPr/>
                </a:tc>
                <a:tc>
                  <a:txBody>
                    <a:bodyPr/>
                    <a:lstStyle/>
                    <a:p>
                      <a:endParaRPr lang="fr-BE" sz="1200" dirty="0" smtClean="0">
                        <a:solidFill>
                          <a:srgbClr val="000018"/>
                        </a:solidFill>
                        <a:latin typeface="Comic Sans MS" panose="030F0702030302020204" pitchFamily="66" charset="0"/>
                      </a:endParaRPr>
                    </a:p>
                    <a:p>
                      <a:endParaRPr lang="fr-BE" sz="1200" dirty="0" smtClean="0">
                        <a:solidFill>
                          <a:srgbClr val="000018"/>
                        </a:solidFill>
                        <a:latin typeface="Comic Sans MS" panose="030F0702030302020204" pitchFamily="66" charset="0"/>
                      </a:endParaRPr>
                    </a:p>
                    <a:p>
                      <a:r>
                        <a:rPr lang="fr-BE" sz="1200" dirty="0" smtClean="0">
                          <a:solidFill>
                            <a:srgbClr val="000018"/>
                          </a:solidFill>
                          <a:latin typeface="Comic Sans MS" panose="030F0702030302020204" pitchFamily="66" charset="0"/>
                        </a:rPr>
                        <a:t>EC</a:t>
                      </a:r>
                      <a:endParaRPr lang="en-US" sz="1200" dirty="0">
                        <a:solidFill>
                          <a:srgbClr val="000018"/>
                        </a:solidFill>
                        <a:latin typeface="Comic Sans MS" panose="030F0702030302020204" pitchFamily="66" charset="0"/>
                      </a:endParaRPr>
                    </a:p>
                  </a:txBody>
                  <a:tcPr/>
                </a:tc>
                <a:extLst>
                  <a:ext uri="{0D108BD9-81ED-4DB2-BD59-A6C34878D82A}">
                    <a16:rowId xmlns:a16="http://schemas.microsoft.com/office/drawing/2014/main" val="10001"/>
                  </a:ext>
                </a:extLst>
              </a:tr>
              <a:tr h="1431403">
                <a:tc>
                  <a:txBody>
                    <a:bodyPr/>
                    <a:lstStyle/>
                    <a:p>
                      <a:r>
                        <a:rPr lang="fr-BE" sz="1200" dirty="0" smtClean="0">
                          <a:solidFill>
                            <a:srgbClr val="000018"/>
                          </a:solidFill>
                          <a:latin typeface="Comic Sans MS" panose="030F0702030302020204" pitchFamily="66" charset="0"/>
                        </a:rPr>
                        <a:t>Suivi</a:t>
                      </a:r>
                      <a:r>
                        <a:rPr lang="fr-BE" sz="1200" baseline="0" dirty="0" smtClean="0">
                          <a:solidFill>
                            <a:srgbClr val="000018"/>
                          </a:solidFill>
                          <a:latin typeface="Comic Sans MS" panose="030F0702030302020204" pitchFamily="66" charset="0"/>
                        </a:rPr>
                        <a:t> des demandes Infra en liaison avec le bien-être du personnel pour les logements au quartier</a:t>
                      </a:r>
                      <a:endParaRPr lang="en-US" sz="1200" dirty="0">
                        <a:solidFill>
                          <a:srgbClr val="000018"/>
                        </a:solidFill>
                        <a:latin typeface="Comic Sans MS" panose="030F0702030302020204" pitchFamily="66" charset="0"/>
                      </a:endParaRPr>
                    </a:p>
                  </a:txBody>
                  <a:tcPr/>
                </a:tc>
                <a:tc>
                  <a:txBody>
                    <a:bodyPr/>
                    <a:lstStyle/>
                    <a:p>
                      <a:r>
                        <a:rPr lang="fr-BE" sz="1200" dirty="0" smtClean="0">
                          <a:solidFill>
                            <a:srgbClr val="000018"/>
                          </a:solidFill>
                          <a:latin typeface="Comic Sans MS" panose="030F0702030302020204" pitchFamily="66" charset="0"/>
                        </a:rPr>
                        <a:t>Suivre l’évolution des dossiers Infra</a:t>
                      </a:r>
                      <a:r>
                        <a:rPr lang="fr-BE" sz="1200" baseline="0" dirty="0" smtClean="0">
                          <a:solidFill>
                            <a:srgbClr val="000018"/>
                          </a:solidFill>
                          <a:latin typeface="Comic Sans MS" panose="030F0702030302020204" pitchFamily="66" charset="0"/>
                        </a:rPr>
                        <a:t> qui ont un impact sur le personnel logeant au quartier</a:t>
                      </a:r>
                      <a:endParaRPr lang="en-US" sz="1200" dirty="0">
                        <a:solidFill>
                          <a:srgbClr val="000018"/>
                        </a:solidFill>
                        <a:latin typeface="Comic Sans MS" panose="030F0702030302020204" pitchFamily="66" charset="0"/>
                      </a:endParaRPr>
                    </a:p>
                  </a:txBody>
                  <a:tcPr/>
                </a:tc>
                <a:tc>
                  <a:txBody>
                    <a:bodyPr/>
                    <a:lstStyle/>
                    <a:p>
                      <a:endParaRPr lang="fr-BE" sz="1200" dirty="0" smtClean="0">
                        <a:solidFill>
                          <a:srgbClr val="000018"/>
                        </a:solidFill>
                        <a:latin typeface="Comic Sans MS" panose="030F0702030302020204" pitchFamily="66" charset="0"/>
                      </a:endParaRPr>
                    </a:p>
                    <a:p>
                      <a:endParaRPr lang="fr-BE" sz="1200" dirty="0" smtClean="0">
                        <a:solidFill>
                          <a:srgbClr val="000018"/>
                        </a:solidFill>
                        <a:latin typeface="Comic Sans MS" panose="030F0702030302020204" pitchFamily="66" charset="0"/>
                      </a:endParaRPr>
                    </a:p>
                    <a:p>
                      <a:endParaRPr lang="fr-BE" sz="1200" dirty="0" smtClean="0">
                        <a:solidFill>
                          <a:srgbClr val="000018"/>
                        </a:solidFill>
                        <a:latin typeface="Comic Sans MS" panose="030F0702030302020204" pitchFamily="66" charset="0"/>
                      </a:endParaRPr>
                    </a:p>
                    <a:p>
                      <a:r>
                        <a:rPr lang="fr-BE" sz="1200" dirty="0" smtClean="0">
                          <a:solidFill>
                            <a:srgbClr val="000018"/>
                          </a:solidFill>
                          <a:latin typeface="Comic Sans MS" panose="030F0702030302020204" pitchFamily="66" charset="0"/>
                        </a:rPr>
                        <a:t>Suivre les dossiers et WO</a:t>
                      </a:r>
                      <a:endParaRPr lang="en-US" sz="1200" dirty="0">
                        <a:solidFill>
                          <a:srgbClr val="000018"/>
                        </a:solidFill>
                        <a:latin typeface="Comic Sans MS" panose="030F0702030302020204" pitchFamily="66" charset="0"/>
                      </a:endParaRPr>
                    </a:p>
                  </a:txBody>
                  <a:tcPr/>
                </a:tc>
                <a:tc>
                  <a:txBody>
                    <a:bodyPr/>
                    <a:lstStyle/>
                    <a:p>
                      <a:endParaRPr lang="fr-BE" sz="1200" dirty="0" smtClean="0">
                        <a:solidFill>
                          <a:srgbClr val="000018"/>
                        </a:solidFill>
                        <a:latin typeface="Comic Sans MS" panose="030F0702030302020204" pitchFamily="66" charset="0"/>
                      </a:endParaRPr>
                    </a:p>
                    <a:p>
                      <a:endParaRPr lang="fr-BE" sz="1200" dirty="0" smtClean="0">
                        <a:solidFill>
                          <a:srgbClr val="000018"/>
                        </a:solidFill>
                        <a:latin typeface="Comic Sans MS" panose="030F0702030302020204" pitchFamily="66" charset="0"/>
                      </a:endParaRPr>
                    </a:p>
                    <a:p>
                      <a:endParaRPr lang="fr-BE" sz="1200" dirty="0" smtClean="0">
                        <a:solidFill>
                          <a:srgbClr val="000018"/>
                        </a:solidFill>
                        <a:latin typeface="Comic Sans MS" panose="030F0702030302020204" pitchFamily="66"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fr-BE" sz="1200" dirty="0" smtClean="0">
                          <a:solidFill>
                            <a:srgbClr val="000018"/>
                          </a:solidFill>
                          <a:latin typeface="Comic Sans MS" panose="030F0702030302020204" pitchFamily="66" charset="0"/>
                        </a:rPr>
                        <a:t>CIL (</a:t>
                      </a:r>
                      <a:r>
                        <a:rPr lang="fr-BE" sz="1200" dirty="0" err="1" smtClean="0">
                          <a:solidFill>
                            <a:srgbClr val="000018"/>
                          </a:solidFill>
                          <a:latin typeface="Comic Sans MS" panose="030F0702030302020204" pitchFamily="66" charset="0"/>
                        </a:rPr>
                        <a:t>continuous</a:t>
                      </a:r>
                      <a:r>
                        <a:rPr lang="fr-BE" sz="1200" baseline="0" dirty="0" smtClean="0">
                          <a:solidFill>
                            <a:srgbClr val="000018"/>
                          </a:solidFill>
                          <a:latin typeface="Comic Sans MS" panose="030F0702030302020204" pitchFamily="66" charset="0"/>
                        </a:rPr>
                        <a:t> Infra List)</a:t>
                      </a:r>
                      <a:endParaRPr lang="en-US" sz="1200" dirty="0" smtClean="0">
                        <a:solidFill>
                          <a:srgbClr val="000018"/>
                        </a:solidFill>
                        <a:latin typeface="Comic Sans MS" panose="030F0702030302020204" pitchFamily="66" charset="0"/>
                      </a:endParaRPr>
                    </a:p>
                    <a:p>
                      <a:endParaRPr lang="en-US" sz="1200" dirty="0">
                        <a:solidFill>
                          <a:srgbClr val="000018"/>
                        </a:solidFill>
                        <a:latin typeface="Comic Sans MS" panose="030F0702030302020204" pitchFamily="66" charset="0"/>
                      </a:endParaRPr>
                    </a:p>
                  </a:txBody>
                  <a:tcPr/>
                </a:tc>
                <a:tc>
                  <a:txBody>
                    <a:bodyPr/>
                    <a:lstStyle/>
                    <a:p>
                      <a:endParaRPr lang="fr-BE" sz="1200" dirty="0" smtClean="0">
                        <a:solidFill>
                          <a:srgbClr val="000018"/>
                        </a:solidFill>
                        <a:latin typeface="Comic Sans MS" panose="030F0702030302020204" pitchFamily="66" charset="0"/>
                      </a:endParaRPr>
                    </a:p>
                    <a:p>
                      <a:r>
                        <a:rPr lang="fr-BE" sz="1200" dirty="0" smtClean="0">
                          <a:solidFill>
                            <a:srgbClr val="000018"/>
                          </a:solidFill>
                          <a:latin typeface="Comic Sans MS" panose="030F0702030302020204" pitchFamily="66" charset="0"/>
                        </a:rPr>
                        <a:t>Infra</a:t>
                      </a:r>
                    </a:p>
                    <a:p>
                      <a:endParaRPr lang="fr-BE" sz="1200" dirty="0" smtClean="0">
                        <a:solidFill>
                          <a:srgbClr val="000018"/>
                        </a:solidFill>
                        <a:latin typeface="Comic Sans MS" panose="030F0702030302020204" pitchFamily="66" charset="0"/>
                      </a:endParaRPr>
                    </a:p>
                    <a:p>
                      <a:r>
                        <a:rPr lang="fr-BE" sz="1200" dirty="0" smtClean="0">
                          <a:solidFill>
                            <a:srgbClr val="000018"/>
                          </a:solidFill>
                          <a:latin typeface="Comic Sans MS" panose="030F0702030302020204" pitchFamily="66" charset="0"/>
                        </a:rPr>
                        <a:t>Commission de gestion locale</a:t>
                      </a:r>
                      <a:r>
                        <a:rPr lang="fr-BE" sz="1200" baseline="0" dirty="0" smtClean="0">
                          <a:solidFill>
                            <a:srgbClr val="000018"/>
                          </a:solidFill>
                          <a:latin typeface="Comic Sans MS" panose="030F0702030302020204" pitchFamily="66" charset="0"/>
                        </a:rPr>
                        <a:t> Sv logements Florennes</a:t>
                      </a:r>
                      <a:endParaRPr lang="en-US" sz="1200" dirty="0">
                        <a:solidFill>
                          <a:srgbClr val="000018"/>
                        </a:solidFill>
                        <a:latin typeface="Comic Sans MS" panose="030F0702030302020204" pitchFamily="66" charset="0"/>
                      </a:endParaRPr>
                    </a:p>
                  </a:txBody>
                  <a:tcPr/>
                </a:tc>
                <a:tc>
                  <a:txBody>
                    <a:bodyPr/>
                    <a:lstStyle/>
                    <a:p>
                      <a:endParaRPr lang="fr-BE" sz="1200" dirty="0" smtClean="0">
                        <a:solidFill>
                          <a:srgbClr val="000018"/>
                        </a:solidFill>
                        <a:latin typeface="Comic Sans MS" panose="030F0702030302020204" pitchFamily="66" charset="0"/>
                      </a:endParaRPr>
                    </a:p>
                    <a:p>
                      <a:endParaRPr lang="fr-BE" sz="1200" dirty="0" smtClean="0">
                        <a:solidFill>
                          <a:srgbClr val="000018"/>
                        </a:solidFill>
                        <a:latin typeface="Comic Sans MS" panose="030F0702030302020204" pitchFamily="66" charset="0"/>
                      </a:endParaRPr>
                    </a:p>
                    <a:p>
                      <a:endParaRPr lang="fr-BE" sz="1200" dirty="0" smtClean="0">
                        <a:solidFill>
                          <a:srgbClr val="000018"/>
                        </a:solidFill>
                        <a:latin typeface="Comic Sans MS" panose="030F0702030302020204" pitchFamily="66" charset="0"/>
                      </a:endParaRPr>
                    </a:p>
                    <a:p>
                      <a:r>
                        <a:rPr lang="fr-BE" sz="1200" dirty="0" smtClean="0">
                          <a:solidFill>
                            <a:srgbClr val="000018"/>
                          </a:solidFill>
                          <a:latin typeface="Comic Sans MS" panose="030F0702030302020204" pitchFamily="66" charset="0"/>
                        </a:rPr>
                        <a:t>EC</a:t>
                      </a:r>
                    </a:p>
                  </a:txBody>
                  <a:tcPr/>
                </a:tc>
                <a:extLst>
                  <a:ext uri="{0D108BD9-81ED-4DB2-BD59-A6C34878D82A}">
                    <a16:rowId xmlns:a16="http://schemas.microsoft.com/office/drawing/2014/main" val="10002"/>
                  </a:ext>
                </a:extLst>
              </a:tr>
              <a:tr h="1738069">
                <a:tc>
                  <a:txBody>
                    <a:bodyPr/>
                    <a:lstStyle/>
                    <a:p>
                      <a:r>
                        <a:rPr lang="fr-BE" sz="1200" dirty="0" smtClean="0">
                          <a:solidFill>
                            <a:srgbClr val="000018"/>
                          </a:solidFill>
                          <a:latin typeface="Comic Sans MS" panose="030F0702030302020204" pitchFamily="66" charset="0"/>
                        </a:rPr>
                        <a:t>07-MRR-01</a:t>
                      </a:r>
                      <a:r>
                        <a:rPr lang="fr-BE" sz="1200" baseline="0" dirty="0" smtClean="0">
                          <a:solidFill>
                            <a:srgbClr val="000018"/>
                          </a:solidFill>
                          <a:latin typeface="Comic Sans MS" panose="030F0702030302020204" pitchFamily="66" charset="0"/>
                        </a:rPr>
                        <a:t> : </a:t>
                      </a:r>
                    </a:p>
                    <a:p>
                      <a:r>
                        <a:rPr lang="fr-BE" sz="1200" baseline="0" dirty="0" smtClean="0">
                          <a:solidFill>
                            <a:srgbClr val="000018"/>
                          </a:solidFill>
                          <a:latin typeface="Comic Sans MS" panose="030F0702030302020204" pitchFamily="66" charset="0"/>
                        </a:rPr>
                        <a:t>Gestion de l’amiante</a:t>
                      </a:r>
                      <a:endParaRPr lang="en-US" sz="1200" dirty="0">
                        <a:solidFill>
                          <a:srgbClr val="000018"/>
                        </a:solidFill>
                        <a:latin typeface="Comic Sans MS" panose="030F0702030302020204" pitchFamily="66" charset="0"/>
                      </a:endParaRPr>
                    </a:p>
                  </a:txBody>
                  <a:tcPr/>
                </a:tc>
                <a:tc>
                  <a:txBody>
                    <a:bodyPr/>
                    <a:lstStyle/>
                    <a:p>
                      <a:r>
                        <a:rPr lang="fr-BE" sz="1200" dirty="0" smtClean="0">
                          <a:solidFill>
                            <a:srgbClr val="000018"/>
                          </a:solidFill>
                          <a:latin typeface="Comic Sans MS" panose="030F0702030302020204" pitchFamily="66" charset="0"/>
                        </a:rPr>
                        <a:t>Répondre à toutes les obligations</a:t>
                      </a:r>
                      <a:r>
                        <a:rPr lang="fr-BE" sz="1200" baseline="0" dirty="0" smtClean="0">
                          <a:solidFill>
                            <a:srgbClr val="000018"/>
                          </a:solidFill>
                          <a:latin typeface="Comic Sans MS" panose="030F0702030302020204" pitchFamily="66" charset="0"/>
                        </a:rPr>
                        <a:t> légales</a:t>
                      </a:r>
                      <a:endParaRPr lang="en-US" sz="1200" dirty="0">
                        <a:solidFill>
                          <a:srgbClr val="000018"/>
                        </a:solidFill>
                        <a:latin typeface="Comic Sans MS" panose="030F0702030302020204" pitchFamily="66" charset="0"/>
                      </a:endParaRPr>
                    </a:p>
                  </a:txBody>
                  <a:tcPr/>
                </a:tc>
                <a:tc>
                  <a:txBody>
                    <a:bodyPr/>
                    <a:lstStyle/>
                    <a:p>
                      <a:r>
                        <a:rPr lang="fr-BE" sz="1200" dirty="0" smtClean="0">
                          <a:solidFill>
                            <a:srgbClr val="000018"/>
                          </a:solidFill>
                          <a:latin typeface="Comic Sans MS" panose="030F0702030302020204" pitchFamily="66" charset="0"/>
                        </a:rPr>
                        <a:t>Gestion et suivi de l’inventaire amiante</a:t>
                      </a:r>
                    </a:p>
                    <a:p>
                      <a:endParaRPr lang="fr-BE" sz="1200" dirty="0" smtClean="0">
                        <a:solidFill>
                          <a:srgbClr val="000018"/>
                        </a:solidFill>
                        <a:latin typeface="Comic Sans MS" panose="030F0702030302020204" pitchFamily="66" charset="0"/>
                      </a:endParaRPr>
                    </a:p>
                    <a:p>
                      <a:r>
                        <a:rPr lang="fr-BE" sz="1200" dirty="0" smtClean="0">
                          <a:solidFill>
                            <a:srgbClr val="000018"/>
                          </a:solidFill>
                          <a:latin typeface="Comic Sans MS" panose="030F0702030302020204" pitchFamily="66" charset="0"/>
                        </a:rPr>
                        <a:t>Contrôle visuel de l’état</a:t>
                      </a:r>
                    </a:p>
                    <a:p>
                      <a:endParaRPr lang="fr-BE" sz="1200" dirty="0" smtClean="0">
                        <a:solidFill>
                          <a:srgbClr val="000018"/>
                        </a:solidFill>
                        <a:latin typeface="Comic Sans MS" panose="030F0702030302020204" pitchFamily="66" charset="0"/>
                      </a:endParaRPr>
                    </a:p>
                    <a:p>
                      <a:r>
                        <a:rPr lang="fr-BE" sz="1200" dirty="0" smtClean="0">
                          <a:solidFill>
                            <a:srgbClr val="000018"/>
                          </a:solidFill>
                          <a:latin typeface="Comic Sans MS" panose="030F0702030302020204" pitchFamily="66" charset="0"/>
                        </a:rPr>
                        <a:t>Briefing sur</a:t>
                      </a:r>
                      <a:r>
                        <a:rPr lang="fr-BE" sz="1200" baseline="0" dirty="0" smtClean="0">
                          <a:solidFill>
                            <a:srgbClr val="000018"/>
                          </a:solidFill>
                          <a:latin typeface="Comic Sans MS" panose="030F0702030302020204" pitchFamily="66" charset="0"/>
                        </a:rPr>
                        <a:t> le Sh P</a:t>
                      </a:r>
                    </a:p>
                    <a:p>
                      <a:endParaRPr lang="fr-BE" sz="1200" baseline="0" dirty="0" smtClean="0">
                        <a:solidFill>
                          <a:srgbClr val="000018"/>
                        </a:solidFill>
                        <a:latin typeface="Comic Sans MS" panose="030F0702030302020204" pitchFamily="66" charset="0"/>
                      </a:endParaRPr>
                    </a:p>
                  </a:txBody>
                  <a:tcPr/>
                </a:tc>
                <a:tc>
                  <a:txBody>
                    <a:bodyPr/>
                    <a:lstStyle/>
                    <a:p>
                      <a:endParaRPr lang="fr-BE" sz="1200" dirty="0" smtClean="0">
                        <a:solidFill>
                          <a:srgbClr val="000018"/>
                        </a:solidFill>
                        <a:latin typeface="Comic Sans MS" panose="030F0702030302020204" pitchFamily="66" charset="0"/>
                      </a:endParaRPr>
                    </a:p>
                    <a:p>
                      <a:endParaRPr lang="fr-BE" sz="1200" dirty="0" smtClean="0">
                        <a:solidFill>
                          <a:srgbClr val="000018"/>
                        </a:solidFill>
                        <a:latin typeface="Comic Sans MS" panose="030F0702030302020204" pitchFamily="66" charset="0"/>
                      </a:endParaRPr>
                    </a:p>
                    <a:p>
                      <a:endParaRPr lang="fr-BE" sz="1200" dirty="0" smtClean="0">
                        <a:solidFill>
                          <a:srgbClr val="000018"/>
                        </a:solidFill>
                        <a:latin typeface="Comic Sans MS" panose="030F0702030302020204" pitchFamily="66" charset="0"/>
                      </a:endParaRPr>
                    </a:p>
                    <a:p>
                      <a:r>
                        <a:rPr lang="fr-BE" sz="1200" dirty="0" smtClean="0">
                          <a:solidFill>
                            <a:srgbClr val="000018"/>
                          </a:solidFill>
                          <a:latin typeface="Comic Sans MS" panose="030F0702030302020204" pitchFamily="66" charset="0"/>
                        </a:rPr>
                        <a:t>Etiquetage</a:t>
                      </a:r>
                    </a:p>
                    <a:p>
                      <a:endParaRPr lang="fr-BE" sz="1200" dirty="0" smtClean="0">
                        <a:solidFill>
                          <a:srgbClr val="000018"/>
                        </a:solidFill>
                        <a:latin typeface="Comic Sans MS" panose="030F0702030302020204" pitchFamily="66" charset="0"/>
                      </a:endParaRPr>
                    </a:p>
                    <a:p>
                      <a:endParaRPr lang="fr-BE" sz="1200" dirty="0" smtClean="0">
                        <a:solidFill>
                          <a:srgbClr val="000018"/>
                        </a:solidFill>
                        <a:latin typeface="Comic Sans MS" panose="030F0702030302020204" pitchFamily="66" charset="0"/>
                      </a:endParaRPr>
                    </a:p>
                    <a:p>
                      <a:endParaRPr lang="fr-BE" sz="1200" dirty="0" smtClean="0">
                        <a:solidFill>
                          <a:srgbClr val="000018"/>
                        </a:solidFill>
                        <a:latin typeface="Comic Sans MS" panose="030F0702030302020204" pitchFamily="66" charset="0"/>
                      </a:endParaRPr>
                    </a:p>
                    <a:p>
                      <a:endParaRPr lang="en-US" sz="1200" dirty="0">
                        <a:solidFill>
                          <a:srgbClr val="000018"/>
                        </a:solidFill>
                        <a:latin typeface="Comic Sans MS" panose="030F0702030302020204" pitchFamily="66" charset="0"/>
                      </a:endParaRPr>
                    </a:p>
                  </a:txBody>
                  <a:tcPr/>
                </a:tc>
                <a:tc>
                  <a:txBody>
                    <a:bodyPr/>
                    <a:lstStyle/>
                    <a:p>
                      <a:r>
                        <a:rPr lang="fr-BE" sz="1200" dirty="0" err="1" smtClean="0">
                          <a:solidFill>
                            <a:srgbClr val="000018"/>
                          </a:solidFill>
                          <a:latin typeface="Comic Sans MS" panose="030F0702030302020204" pitchFamily="66" charset="0"/>
                        </a:rPr>
                        <a:t>Ass</a:t>
                      </a:r>
                      <a:r>
                        <a:rPr lang="fr-BE" sz="1200" dirty="0" smtClean="0">
                          <a:solidFill>
                            <a:srgbClr val="000018"/>
                          </a:solidFill>
                          <a:latin typeface="Comic Sans MS" panose="030F0702030302020204" pitchFamily="66" charset="0"/>
                        </a:rPr>
                        <a:t> </a:t>
                      </a:r>
                      <a:r>
                        <a:rPr lang="fr-BE" sz="1200" dirty="0" err="1" smtClean="0">
                          <a:solidFill>
                            <a:srgbClr val="000018"/>
                          </a:solidFill>
                          <a:latin typeface="Comic Sans MS" panose="030F0702030302020204" pitchFamily="66" charset="0"/>
                        </a:rPr>
                        <a:t>Prev</a:t>
                      </a:r>
                      <a:endParaRPr lang="fr-BE" sz="1200" dirty="0" smtClean="0">
                        <a:solidFill>
                          <a:srgbClr val="000018"/>
                        </a:solidFill>
                        <a:latin typeface="Comic Sans MS" panose="030F0702030302020204" pitchFamily="66" charset="0"/>
                      </a:endParaRPr>
                    </a:p>
                    <a:p>
                      <a:endParaRPr lang="fr-BE" sz="1200" dirty="0" smtClean="0">
                        <a:solidFill>
                          <a:srgbClr val="000018"/>
                        </a:solidFill>
                        <a:latin typeface="Comic Sans MS" panose="030F0702030302020204" pitchFamily="66" charset="0"/>
                      </a:endParaRPr>
                    </a:p>
                    <a:p>
                      <a:endParaRPr lang="fr-BE" sz="1200" dirty="0" smtClean="0">
                        <a:solidFill>
                          <a:srgbClr val="000018"/>
                        </a:solidFill>
                        <a:latin typeface="Comic Sans MS" panose="030F0702030302020204" pitchFamily="66" charset="0"/>
                      </a:endParaRPr>
                    </a:p>
                    <a:p>
                      <a:r>
                        <a:rPr lang="fr-BE" sz="1200" dirty="0" smtClean="0">
                          <a:solidFill>
                            <a:srgbClr val="000018"/>
                          </a:solidFill>
                          <a:latin typeface="Comic Sans MS" panose="030F0702030302020204" pitchFamily="66" charset="0"/>
                        </a:rPr>
                        <a:t>QU/SLPPT</a:t>
                      </a:r>
                    </a:p>
                    <a:p>
                      <a:endParaRPr lang="fr-BE" sz="1200" dirty="0" smtClean="0">
                        <a:solidFill>
                          <a:srgbClr val="000018"/>
                        </a:solidFill>
                        <a:latin typeface="Comic Sans MS" panose="030F0702030302020204" pitchFamily="66" charset="0"/>
                      </a:endParaRPr>
                    </a:p>
                    <a:p>
                      <a:endParaRPr lang="fr-BE" sz="1200" dirty="0" smtClean="0">
                        <a:solidFill>
                          <a:srgbClr val="000018"/>
                        </a:solidFill>
                        <a:latin typeface="Comic Sans MS" panose="030F0702030302020204" pitchFamily="66" charset="0"/>
                      </a:endParaRPr>
                    </a:p>
                    <a:p>
                      <a:endParaRPr lang="fr-BE" sz="1200" dirty="0" smtClean="0">
                        <a:solidFill>
                          <a:srgbClr val="000018"/>
                        </a:solidFill>
                        <a:latin typeface="Comic Sans MS" panose="030F0702030302020204" pitchFamily="66" charset="0"/>
                      </a:endParaRPr>
                    </a:p>
                    <a:p>
                      <a:endParaRPr lang="en-US" sz="1200" dirty="0">
                        <a:solidFill>
                          <a:srgbClr val="000018"/>
                        </a:solidFill>
                        <a:latin typeface="Comic Sans MS" panose="030F0702030302020204" pitchFamily="66" charset="0"/>
                      </a:endParaRPr>
                    </a:p>
                  </a:txBody>
                  <a:tcPr/>
                </a:tc>
                <a:tc>
                  <a:txBody>
                    <a:bodyPr/>
                    <a:lstStyle/>
                    <a:p>
                      <a:r>
                        <a:rPr lang="fr-BE" sz="1200" dirty="0" smtClean="0">
                          <a:solidFill>
                            <a:srgbClr val="000018"/>
                          </a:solidFill>
                          <a:latin typeface="Comic Sans MS" panose="030F0702030302020204" pitchFamily="66" charset="0"/>
                        </a:rPr>
                        <a:t>EC</a:t>
                      </a:r>
                    </a:p>
                    <a:p>
                      <a:endParaRPr lang="fr-BE" sz="1200" dirty="0" smtClean="0">
                        <a:solidFill>
                          <a:srgbClr val="000018"/>
                        </a:solidFill>
                        <a:latin typeface="Comic Sans MS" panose="030F0702030302020204" pitchFamily="66" charset="0"/>
                      </a:endParaRPr>
                    </a:p>
                    <a:p>
                      <a:endParaRPr lang="fr-BE" sz="1200" dirty="0" smtClean="0">
                        <a:solidFill>
                          <a:srgbClr val="000018"/>
                        </a:solidFill>
                        <a:latin typeface="Comic Sans MS" panose="030F0702030302020204" pitchFamily="66" charset="0"/>
                      </a:endParaRPr>
                    </a:p>
                    <a:p>
                      <a:r>
                        <a:rPr lang="fr-BE" sz="1200" dirty="0" smtClean="0">
                          <a:solidFill>
                            <a:srgbClr val="000018"/>
                          </a:solidFill>
                          <a:latin typeface="Comic Sans MS" panose="030F0702030302020204" pitchFamily="66" charset="0"/>
                        </a:rPr>
                        <a:t>T</a:t>
                      </a:r>
                    </a:p>
                    <a:p>
                      <a:endParaRPr lang="fr-BE" sz="1200" dirty="0" smtClean="0">
                        <a:solidFill>
                          <a:srgbClr val="000018"/>
                        </a:solidFill>
                        <a:latin typeface="Comic Sans MS" panose="030F0702030302020204" pitchFamily="66" charset="0"/>
                      </a:endParaRPr>
                    </a:p>
                    <a:p>
                      <a:endParaRPr lang="fr-BE" sz="1200" dirty="0" smtClean="0">
                        <a:solidFill>
                          <a:srgbClr val="000018"/>
                        </a:solidFill>
                        <a:latin typeface="Comic Sans MS" panose="030F0702030302020204" pitchFamily="66" charset="0"/>
                      </a:endParaRPr>
                    </a:p>
                    <a:p>
                      <a:endParaRPr lang="fr-BE" sz="1200" dirty="0" smtClean="0">
                        <a:solidFill>
                          <a:srgbClr val="000018"/>
                        </a:solidFill>
                        <a:latin typeface="Comic Sans MS" panose="030F0702030302020204" pitchFamily="66" charset="0"/>
                      </a:endParaRPr>
                    </a:p>
                    <a:p>
                      <a:endParaRPr lang="en-US" sz="1200" dirty="0">
                        <a:solidFill>
                          <a:srgbClr val="FF0000"/>
                        </a:solidFill>
                        <a:latin typeface="Comic Sans MS" panose="030F0702030302020204" pitchFamily="66" charset="0"/>
                      </a:endParaRPr>
                    </a:p>
                  </a:txBody>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277052344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18469" name="Group 37"/>
          <p:cNvGraphicFramePr>
            <a:graphicFrameLocks noGrp="1"/>
          </p:cNvGraphicFramePr>
          <p:nvPr>
            <p:extLst>
              <p:ext uri="{D42A27DB-BD31-4B8C-83A1-F6EECF244321}">
                <p14:modId xmlns:p14="http://schemas.microsoft.com/office/powerpoint/2010/main" val="869865469"/>
              </p:ext>
            </p:extLst>
          </p:nvPr>
        </p:nvGraphicFramePr>
        <p:xfrm>
          <a:off x="250825" y="268243"/>
          <a:ext cx="8748713" cy="6135466"/>
        </p:xfrm>
        <a:graphic>
          <a:graphicData uri="http://schemas.openxmlformats.org/drawingml/2006/table">
            <a:tbl>
              <a:tblPr/>
              <a:tblGrid>
                <a:gridCol w="2592388">
                  <a:extLst>
                    <a:ext uri="{9D8B030D-6E8A-4147-A177-3AD203B41FA5}">
                      <a16:colId xmlns:a16="http://schemas.microsoft.com/office/drawing/2014/main" val="20000"/>
                    </a:ext>
                  </a:extLst>
                </a:gridCol>
                <a:gridCol w="1296739">
                  <a:extLst>
                    <a:ext uri="{9D8B030D-6E8A-4147-A177-3AD203B41FA5}">
                      <a16:colId xmlns:a16="http://schemas.microsoft.com/office/drawing/2014/main" val="20001"/>
                    </a:ext>
                  </a:extLst>
                </a:gridCol>
                <a:gridCol w="1296144">
                  <a:extLst>
                    <a:ext uri="{9D8B030D-6E8A-4147-A177-3AD203B41FA5}">
                      <a16:colId xmlns:a16="http://schemas.microsoft.com/office/drawing/2014/main" val="20002"/>
                    </a:ext>
                  </a:extLst>
                </a:gridCol>
                <a:gridCol w="1694954">
                  <a:extLst>
                    <a:ext uri="{9D8B030D-6E8A-4147-A177-3AD203B41FA5}">
                      <a16:colId xmlns:a16="http://schemas.microsoft.com/office/drawing/2014/main" val="20003"/>
                    </a:ext>
                  </a:extLst>
                </a:gridCol>
                <a:gridCol w="1438275">
                  <a:extLst>
                    <a:ext uri="{9D8B030D-6E8A-4147-A177-3AD203B41FA5}">
                      <a16:colId xmlns:a16="http://schemas.microsoft.com/office/drawing/2014/main" val="20004"/>
                    </a:ext>
                  </a:extLst>
                </a:gridCol>
                <a:gridCol w="430213">
                  <a:extLst>
                    <a:ext uri="{9D8B030D-6E8A-4147-A177-3AD203B41FA5}">
                      <a16:colId xmlns:a16="http://schemas.microsoft.com/office/drawing/2014/main" val="20005"/>
                    </a:ext>
                  </a:extLst>
                </a:gridCol>
              </a:tblGrid>
              <a:tr h="928859">
                <a:tc gridSpan="6">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PLAN LOCAL DE PREVENTION (PLP)                                                                                                                                                                                                                                                                           VOLET A</a:t>
                      </a:r>
                    </a:p>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 </a:t>
                      </a:r>
                      <a:r>
                        <a:rPr kumimoji="0" lang="en-US" sz="1200" b="0" i="0" u="none" strike="noStrike" cap="none" normalizeH="0" baseline="0" dirty="0" smtClean="0">
                          <a:ln>
                            <a:noFill/>
                          </a:ln>
                          <a:solidFill>
                            <a:srgbClr val="000018"/>
                          </a:solidFill>
                          <a:effectLst/>
                          <a:latin typeface="Comic Sans MS" pitchFamily="66" charset="0"/>
                          <a:cs typeface="Arial" charset="0"/>
                        </a:rPr>
                        <a:t>                                                                                                                                                                                                                                                                                         ANNEE: 2018</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602503">
                <a:tc gridSpan="6">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Organisme</a:t>
                      </a:r>
                      <a:r>
                        <a:rPr kumimoji="0" lang="en-US" sz="1200" b="1" i="0" u="none" strike="noStrike" cap="none" normalizeH="0" baseline="0" dirty="0" smtClean="0">
                          <a:ln>
                            <a:noFill/>
                          </a:ln>
                          <a:solidFill>
                            <a:srgbClr val="000018"/>
                          </a:solidFill>
                          <a:effectLst/>
                          <a:latin typeface="Comic Sans MS" pitchFamily="66" charset="0"/>
                          <a:cs typeface="Arial" charset="0"/>
                        </a:rPr>
                        <a:t> : </a:t>
                      </a:r>
                      <a:r>
                        <a:rPr kumimoji="0" lang="en-US" sz="1200" b="1" i="0" u="none" strike="noStrike" cap="none" normalizeH="0" baseline="0" dirty="0" err="1" smtClean="0">
                          <a:ln>
                            <a:noFill/>
                          </a:ln>
                          <a:solidFill>
                            <a:srgbClr val="000018"/>
                          </a:solidFill>
                          <a:effectLst/>
                          <a:latin typeface="Comic Sans MS" pitchFamily="66" charset="0"/>
                          <a:cs typeface="Arial" charset="0"/>
                        </a:rPr>
                        <a:t>Gpt</a:t>
                      </a:r>
                      <a:r>
                        <a:rPr kumimoji="0" lang="en-US" sz="1200" b="1" i="0" u="none" strike="noStrike" cap="none" normalizeH="0" baseline="0" dirty="0" smtClean="0">
                          <a:ln>
                            <a:noFill/>
                          </a:ln>
                          <a:solidFill>
                            <a:srgbClr val="000018"/>
                          </a:solidFill>
                          <a:effectLst/>
                          <a:latin typeface="Comic Sans MS" pitchFamily="66" charset="0"/>
                          <a:cs typeface="Arial" charset="0"/>
                        </a:rPr>
                        <a:t> </a:t>
                      </a:r>
                      <a:r>
                        <a:rPr kumimoji="0" lang="en-US" sz="1200" b="1" i="0" u="none" strike="noStrike" cap="none" normalizeH="0" baseline="0" dirty="0" err="1" smtClean="0">
                          <a:ln>
                            <a:noFill/>
                          </a:ln>
                          <a:solidFill>
                            <a:srgbClr val="000018"/>
                          </a:solidFill>
                          <a:effectLst/>
                          <a:latin typeface="Comic Sans MS" pitchFamily="66" charset="0"/>
                          <a:cs typeface="Arial" charset="0"/>
                        </a:rPr>
                        <a:t>Qu</a:t>
                      </a:r>
                      <a:r>
                        <a:rPr kumimoji="0" lang="en-US" sz="1200" b="1" i="0" u="none" strike="noStrike" cap="none" normalizeH="0" baseline="0" dirty="0" smtClean="0">
                          <a:ln>
                            <a:noFill/>
                          </a:ln>
                          <a:solidFill>
                            <a:srgbClr val="000018"/>
                          </a:solidFill>
                          <a:effectLst/>
                          <a:latin typeface="Comic Sans MS" pitchFamily="66" charset="0"/>
                          <a:cs typeface="Arial" charset="0"/>
                        </a:rPr>
                        <a:t> 10 - FLORENNES</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1"/>
                  </a:ext>
                </a:extLst>
              </a:tr>
              <a:tr h="600934">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Item                                                        N° et dénomination</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Objectif</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Activités / Missions</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Responsable</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18"/>
                          </a:solidFill>
                          <a:effectLst/>
                          <a:latin typeface="Comic Sans MS" pitchFamily="66" charset="0"/>
                          <a:cs typeface="Arial" charset="0"/>
                        </a:rPr>
                        <a:t>Status</a:t>
                      </a:r>
                      <a:r>
                        <a:rPr kumimoji="0" lang="en-US" sz="1200" b="1" i="0" u="none" strike="noStrike" cap="none" normalizeH="0" baseline="0" smtClean="0">
                          <a:ln>
                            <a:noFill/>
                          </a:ln>
                          <a:solidFill>
                            <a:srgbClr val="000018"/>
                          </a:solidFill>
                          <a:effectLst/>
                          <a:latin typeface="Comic Sans MS" pitchFamily="66" charset="0"/>
                          <a:cs typeface="Arial" charset="0"/>
                        </a:rPr>
                        <a:t> </a:t>
                      </a:r>
                      <a:endParaRPr kumimoji="0" lang="en-US" sz="1200" b="0" i="0" u="none" strike="noStrike" cap="none" normalizeH="0" baseline="0" smtClean="0">
                        <a:ln>
                          <a:noFill/>
                        </a:ln>
                        <a:solidFill>
                          <a:srgbClr val="000018"/>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208077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cap="none" normalizeH="0" baseline="0" dirty="0" smtClean="0">
                          <a:ln>
                            <a:noFill/>
                          </a:ln>
                          <a:solidFill>
                            <a:srgbClr val="000018"/>
                          </a:solidFill>
                          <a:effectLst/>
                          <a:latin typeface="Comic Sans MS" pitchFamily="66" charset="0"/>
                        </a:rPr>
                        <a:t>16-MR-01  : Optimalisation de l’ergonomie et de la sécurité intrinsèque des</a:t>
                      </a:r>
                    </a:p>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cap="none" normalizeH="0" baseline="0" dirty="0" smtClean="0">
                          <a:ln>
                            <a:noFill/>
                          </a:ln>
                          <a:solidFill>
                            <a:srgbClr val="000018"/>
                          </a:solidFill>
                          <a:effectLst/>
                          <a:latin typeface="Comic Sans MS" pitchFamily="66" charset="0"/>
                        </a:rPr>
                        <a:t>Véhicules militaires</a:t>
                      </a:r>
                    </a:p>
                    <a:p>
                      <a:pPr marL="0" marR="0" lvl="0" indent="0" algn="l" defTabSz="914400" rtl="0" eaLnBrk="1" fontAlgn="b" latinLnBrk="0" hangingPunct="1">
                        <a:lnSpc>
                          <a:spcPct val="100000"/>
                        </a:lnSpc>
                        <a:spcBef>
                          <a:spcPct val="0"/>
                        </a:spcBef>
                        <a:spcAft>
                          <a:spcPct val="0"/>
                        </a:spcAft>
                        <a:buClrTx/>
                        <a:buSzTx/>
                        <a:buFontTx/>
                        <a:buNone/>
                        <a:tabLst/>
                      </a:pPr>
                      <a:endParaRPr kumimoji="0" lang="fr-FR"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Suivi de l’ergonomie et de la sécurité des </a:t>
                      </a: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Veh</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Mil car évolution du concept d’emploi</a:t>
                      </a:r>
                      <a:endParaRPr kumimoji="0" lang="en-US"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FR" sz="1200" b="0" i="0" u="none" strike="noStrike" cap="none" normalizeH="0" baseline="0" dirty="0" smtClean="0">
                          <a:ln>
                            <a:noFill/>
                          </a:ln>
                          <a:solidFill>
                            <a:srgbClr val="000018"/>
                          </a:solidFill>
                          <a:effectLst/>
                          <a:latin typeface="Comic Sans MS" pitchFamily="66" charset="0"/>
                        </a:rPr>
                        <a:t>Actuellement,  pas encore d’impact sur le PLP</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R</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900019">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rPr>
                        <a:t>08-WB-01  : </a:t>
                      </a:r>
                      <a:r>
                        <a:rPr kumimoji="0" lang="fr-FR" sz="1200" b="0" i="0" u="none" strike="noStrike" cap="none" normalizeH="0" baseline="0" dirty="0" smtClean="0">
                          <a:ln>
                            <a:noFill/>
                          </a:ln>
                          <a:solidFill>
                            <a:srgbClr val="000018"/>
                          </a:solidFill>
                          <a:effectLst/>
                          <a:latin typeface="Comic Sans MS" pitchFamily="66" charset="0"/>
                        </a:rPr>
                        <a:t> Développement d’une politique d’appui psychosocial au sein de la Défense</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cap="none" normalizeH="0" baseline="0" dirty="0" smtClean="0">
                          <a:ln>
                            <a:noFill/>
                          </a:ln>
                          <a:solidFill>
                            <a:srgbClr val="000018"/>
                          </a:solidFill>
                          <a:effectLst/>
                          <a:latin typeface="Comic Sans MS" pitchFamily="66" charset="0"/>
                        </a:rPr>
                        <a:t>Définir une politique générale Information du Pers</a:t>
                      </a:r>
                    </a:p>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cap="none" normalizeH="0" baseline="0" dirty="0" err="1" smtClean="0">
                          <a:ln>
                            <a:noFill/>
                          </a:ln>
                          <a:solidFill>
                            <a:srgbClr val="000018"/>
                          </a:solidFill>
                          <a:effectLst/>
                          <a:latin typeface="Comic Sans MS" pitchFamily="66" charset="0"/>
                        </a:rPr>
                        <a:t>Fmn</a:t>
                      </a:r>
                      <a:r>
                        <a:rPr kumimoji="0" lang="fr-FR" sz="1200" b="0" i="0" u="none" strike="noStrike" cap="none" normalizeH="0" baseline="0" dirty="0" smtClean="0">
                          <a:ln>
                            <a:noFill/>
                          </a:ln>
                          <a:solidFill>
                            <a:srgbClr val="000018"/>
                          </a:solidFill>
                          <a:effectLst/>
                          <a:latin typeface="Comic Sans MS" pitchFamily="66" charset="0"/>
                        </a:rPr>
                        <a:t> des acteurs</a:t>
                      </a:r>
                    </a:p>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cap="none" normalizeH="0" baseline="0" dirty="0" smtClean="0">
                          <a:ln>
                            <a:noFill/>
                          </a:ln>
                          <a:solidFill>
                            <a:srgbClr val="000018"/>
                          </a:solidFill>
                          <a:effectLst/>
                          <a:latin typeface="Comic Sans MS" pitchFamily="66" charset="0"/>
                        </a:rPr>
                        <a:t>Détermination &amp; suivi d’indicateurs</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cs typeface="Arial" charset="0"/>
                        </a:rPr>
                        <a:t>Ultérieur</a:t>
                      </a:r>
                      <a:endParaRPr kumimoji="0" lang="en-US" sz="1200" b="0" i="0" u="none" strike="noStrike" cap="none" normalizeH="0" baseline="0" dirty="0" smtClean="0">
                        <a:ln>
                          <a:noFill/>
                        </a:ln>
                        <a:solidFill>
                          <a:srgbClr val="000018"/>
                        </a:solidFill>
                        <a:effectLst/>
                        <a:latin typeface="Comic Sans MS" pitchFamily="66" charset="0"/>
                        <a:cs typeface="Arial"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PC Adjt DELOYER O.</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rPr>
                        <a:t>EC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3</a:t>
            </a:fld>
            <a:endParaRPr lang="en-US"/>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481" name="Footer Placeholder 2"/>
          <p:cNvSpPr txBox="1">
            <a:spLocks noGrp="1"/>
          </p:cNvSpPr>
          <p:nvPr/>
        </p:nvSpPr>
        <p:spPr bwMode="auto">
          <a:xfrm>
            <a:off x="2124075" y="6248400"/>
            <a:ext cx="5040313" cy="457200"/>
          </a:xfrm>
          <a:prstGeom prst="rect">
            <a:avLst/>
          </a:prstGeom>
          <a:noFill/>
          <a:ln w="9525">
            <a:noFill/>
            <a:miter lim="800000"/>
            <a:headEnd/>
            <a:tailEnd/>
          </a:ln>
        </p:spPr>
        <p:txBody>
          <a:bodyPr anchor="b"/>
          <a:lstStyle/>
          <a:p>
            <a:pPr algn="ctr"/>
            <a:r>
              <a:rPr lang="en-US" sz="1200">
                <a:solidFill>
                  <a:srgbClr val="000018"/>
                </a:solidFill>
              </a:rPr>
              <a:t>EC : en cours - T : terminé - R : pas démarré</a:t>
            </a:r>
          </a:p>
        </p:txBody>
      </p:sp>
      <p:graphicFrame>
        <p:nvGraphicFramePr>
          <p:cNvPr id="20506" name="Group 26"/>
          <p:cNvGraphicFramePr>
            <a:graphicFrameLocks noGrp="1"/>
          </p:cNvGraphicFramePr>
          <p:nvPr>
            <p:extLst>
              <p:ext uri="{D42A27DB-BD31-4B8C-83A1-F6EECF244321}">
                <p14:modId xmlns:p14="http://schemas.microsoft.com/office/powerpoint/2010/main" val="4093468189"/>
              </p:ext>
            </p:extLst>
          </p:nvPr>
        </p:nvGraphicFramePr>
        <p:xfrm>
          <a:off x="179388" y="1268413"/>
          <a:ext cx="8748712" cy="3111120"/>
        </p:xfrm>
        <a:graphic>
          <a:graphicData uri="http://schemas.openxmlformats.org/drawingml/2006/table">
            <a:tbl>
              <a:tblPr/>
              <a:tblGrid>
                <a:gridCol w="2592387">
                  <a:extLst>
                    <a:ext uri="{9D8B030D-6E8A-4147-A177-3AD203B41FA5}">
                      <a16:colId xmlns:a16="http://schemas.microsoft.com/office/drawing/2014/main" val="20000"/>
                    </a:ext>
                  </a:extLst>
                </a:gridCol>
                <a:gridCol w="1224161">
                  <a:extLst>
                    <a:ext uri="{9D8B030D-6E8A-4147-A177-3AD203B41FA5}">
                      <a16:colId xmlns:a16="http://schemas.microsoft.com/office/drawing/2014/main" val="20001"/>
                    </a:ext>
                  </a:extLst>
                </a:gridCol>
                <a:gridCol w="1873052">
                  <a:extLst>
                    <a:ext uri="{9D8B030D-6E8A-4147-A177-3AD203B41FA5}">
                      <a16:colId xmlns:a16="http://schemas.microsoft.com/office/drawing/2014/main" val="20002"/>
                    </a:ext>
                  </a:extLst>
                </a:gridCol>
                <a:gridCol w="1190625">
                  <a:extLst>
                    <a:ext uri="{9D8B030D-6E8A-4147-A177-3AD203B41FA5}">
                      <a16:colId xmlns:a16="http://schemas.microsoft.com/office/drawing/2014/main" val="20003"/>
                    </a:ext>
                  </a:extLst>
                </a:gridCol>
                <a:gridCol w="1438275">
                  <a:extLst>
                    <a:ext uri="{9D8B030D-6E8A-4147-A177-3AD203B41FA5}">
                      <a16:colId xmlns:a16="http://schemas.microsoft.com/office/drawing/2014/main" val="20004"/>
                    </a:ext>
                  </a:extLst>
                </a:gridCol>
                <a:gridCol w="430212">
                  <a:extLst>
                    <a:ext uri="{9D8B030D-6E8A-4147-A177-3AD203B41FA5}">
                      <a16:colId xmlns:a16="http://schemas.microsoft.com/office/drawing/2014/main" val="20005"/>
                    </a:ext>
                  </a:extLst>
                </a:gridCol>
              </a:tblGrid>
              <a:tr h="617538">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00"/>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00"/>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00"/>
                          </a:solidFill>
                          <a:effectLst/>
                          <a:latin typeface="Comic Sans MS" pitchFamily="66" charset="0"/>
                          <a:cs typeface="Arial" charset="0"/>
                        </a:rPr>
                        <a:t>Objectif</a:t>
                      </a:r>
                      <a:endParaRPr kumimoji="0" lang="en-US" sz="1200" b="0" i="0" u="none" strike="noStrike" cap="none" normalizeH="0" baseline="0" dirty="0" smtClean="0">
                        <a:ln>
                          <a:noFill/>
                        </a:ln>
                        <a:solidFill>
                          <a:srgbClr val="000000"/>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omic Sans MS" pitchFamily="66" charset="0"/>
                          <a:cs typeface="Arial" charset="0"/>
                        </a:rPr>
                        <a:t>Activités / Missions</a:t>
                      </a:r>
                      <a:endParaRPr kumimoji="0" lang="en-US" sz="1200" b="0" i="0" u="none" strike="noStrike" cap="none" normalizeH="0" baseline="0" smtClean="0">
                        <a:ln>
                          <a:noFill/>
                        </a:ln>
                        <a:solidFill>
                          <a:srgbClr val="000000"/>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00"/>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omic Sans MS" pitchFamily="66" charset="0"/>
                          <a:cs typeface="Arial" charset="0"/>
                        </a:rPr>
                        <a:t>Responsable</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000000"/>
                          </a:solidFill>
                          <a:effectLst/>
                          <a:latin typeface="Comic Sans MS" pitchFamily="66" charset="0"/>
                          <a:cs typeface="Arial" charset="0"/>
                        </a:rPr>
                        <a:t>Status</a:t>
                      </a:r>
                      <a:r>
                        <a:rPr kumimoji="0" lang="en-US" sz="1200" b="1" i="0" u="none" strike="noStrike" cap="none" normalizeH="0" baseline="0" dirty="0" smtClean="0">
                          <a:ln>
                            <a:noFill/>
                          </a:ln>
                          <a:solidFill>
                            <a:srgbClr val="000000"/>
                          </a:solidFill>
                          <a:effectLst/>
                          <a:latin typeface="Comic Sans MS" pitchFamily="66" charset="0"/>
                          <a:cs typeface="Arial" charset="0"/>
                        </a:rPr>
                        <a:t> </a:t>
                      </a:r>
                      <a:endParaRPr kumimoji="0" lang="en-US" sz="1200" b="0" i="0" u="none" strike="noStrike" cap="none" normalizeH="0" baseline="0" dirty="0" smtClean="0">
                        <a:ln>
                          <a:noFill/>
                        </a:ln>
                        <a:solidFill>
                          <a:srgbClr val="000000"/>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697038">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FR" sz="1200" b="0" i="0" u="none" strike="noStrike" cap="none" normalizeH="0" baseline="0" dirty="0" smtClean="0">
                          <a:ln>
                            <a:noFill/>
                          </a:ln>
                          <a:solidFill>
                            <a:srgbClr val="000018"/>
                          </a:solidFill>
                          <a:effectLst/>
                          <a:latin typeface="Comic Sans MS" pitchFamily="66" charset="0"/>
                        </a:rPr>
                        <a:t>09-HR-01 – Politique relative aux produits psychoactifs (e. a. drogues &amp; alcool)</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FR" sz="1200" b="0" i="0" u="none" strike="noStrike" cap="none" normalizeH="0" baseline="0" dirty="0" smtClean="0">
                          <a:ln>
                            <a:noFill/>
                          </a:ln>
                          <a:solidFill>
                            <a:srgbClr val="000000"/>
                          </a:solidFill>
                          <a:effectLst/>
                          <a:latin typeface="Comic Sans MS" pitchFamily="66" charset="0"/>
                        </a:rPr>
                        <a:t>Prévenir/diminuer le dysfonctionnement, l’exposition à des risques plus élevés, les accidents de travail &amp; les dommages dus à la consommation </a:t>
                      </a:r>
                      <a:endParaRPr kumimoji="0" lang="en-US" sz="1200" b="0" i="0" u="none" strike="noStrike" cap="none" normalizeH="0" baseline="0" dirty="0" smtClean="0">
                        <a:ln>
                          <a:noFill/>
                        </a:ln>
                        <a:solidFill>
                          <a:srgbClr val="000000"/>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00"/>
                          </a:solidFill>
                          <a:effectLst/>
                          <a:latin typeface="Comic Sans MS" pitchFamily="66" charset="0"/>
                        </a:rPr>
                        <a:t>Ultérieur</a:t>
                      </a:r>
                    </a:p>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sng" strike="noStrike" cap="none" normalizeH="0" baseline="0" dirty="0" smtClean="0">
                          <a:ln>
                            <a:noFill/>
                          </a:ln>
                          <a:solidFill>
                            <a:srgbClr val="000018"/>
                          </a:solidFill>
                          <a:effectLst/>
                          <a:latin typeface="Comic Sans MS" pitchFamily="66" charset="0"/>
                        </a:rPr>
                        <a:t>Rem</a:t>
                      </a:r>
                      <a:r>
                        <a:rPr kumimoji="0" lang="fr-FR" sz="1200" b="0" i="0" u="none" strike="noStrike" cap="none" normalizeH="0" baseline="0" dirty="0" smtClean="0">
                          <a:ln>
                            <a:noFill/>
                          </a:ln>
                          <a:solidFill>
                            <a:srgbClr val="000018"/>
                          </a:solidFill>
                          <a:effectLst/>
                          <a:latin typeface="Comic Sans MS" pitchFamily="66" charset="0"/>
                        </a:rPr>
                        <a:t> : la politique actuelle concernant les drogues et l'alcool reste d'application et sera</a:t>
                      </a:r>
                    </a:p>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cap="none" normalizeH="0" baseline="0" dirty="0" smtClean="0">
                          <a:ln>
                            <a:noFill/>
                          </a:ln>
                          <a:solidFill>
                            <a:srgbClr val="000018"/>
                          </a:solidFill>
                          <a:effectLst/>
                          <a:latin typeface="Comic Sans MS" pitchFamily="66" charset="0"/>
                        </a:rPr>
                        <a:t>affinée après la communication de la politique adaptée.</a:t>
                      </a:r>
                    </a:p>
                    <a:p>
                      <a:pPr marL="0" marR="0" lvl="0" indent="0" algn="l" defTabSz="914400" rtl="0" eaLnBrk="1" fontAlgn="b" latinLnBrk="0" hangingPunct="1">
                        <a:lnSpc>
                          <a:spcPct val="100000"/>
                        </a:lnSpc>
                        <a:spcBef>
                          <a:spcPct val="0"/>
                        </a:spcBef>
                        <a:spcAft>
                          <a:spcPct val="0"/>
                        </a:spcAft>
                        <a:buClrTx/>
                        <a:buSzTx/>
                        <a:buFontTx/>
                        <a:buNone/>
                        <a:tabLst/>
                      </a:pPr>
                      <a:endParaRPr kumimoji="0" lang="fr-FR"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cap="none" normalizeH="0" baseline="0" dirty="0" err="1" smtClean="0">
                          <a:ln>
                            <a:noFill/>
                          </a:ln>
                          <a:solidFill>
                            <a:srgbClr val="000018"/>
                          </a:solidFill>
                          <a:effectLst/>
                          <a:latin typeface="Comic Sans MS" pitchFamily="66" charset="0"/>
                        </a:rPr>
                        <a:t>Brifings</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 </a:t>
                      </a:r>
                      <a:r>
                        <a:rPr kumimoji="0" lang="fr-BE" sz="1200" b="0" i="0" u="none" strike="noStrike" cap="none" normalizeH="0" baseline="0" dirty="0" err="1" smtClean="0">
                          <a:ln>
                            <a:noFill/>
                          </a:ln>
                          <a:solidFill>
                            <a:srgbClr val="000018"/>
                          </a:solidFill>
                          <a:effectLst/>
                          <a:latin typeface="Comic Sans MS" pitchFamily="66" charset="0"/>
                        </a:rPr>
                        <a:t>Cel</a:t>
                      </a:r>
                      <a:r>
                        <a:rPr kumimoji="0" lang="fr-BE" sz="1200" b="0" i="0" u="none" strike="noStrike" cap="none" normalizeH="0" baseline="0" dirty="0" smtClean="0">
                          <a:ln>
                            <a:noFill/>
                          </a:ln>
                          <a:solidFill>
                            <a:srgbClr val="000018"/>
                          </a:solidFill>
                          <a:effectLst/>
                          <a:latin typeface="Comic Sans MS" pitchFamily="66" charset="0"/>
                        </a:rPr>
                        <a:t> AMT</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Sec Police</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err="1" smtClean="0">
                          <a:ln>
                            <a:noFill/>
                          </a:ln>
                          <a:solidFill>
                            <a:srgbClr val="000018"/>
                          </a:solidFill>
                          <a:effectLst/>
                          <a:latin typeface="Comic Sans MS" pitchFamily="66" charset="0"/>
                        </a:rPr>
                        <a:t>Ass</a:t>
                      </a:r>
                      <a:r>
                        <a:rPr kumimoji="0" lang="fr-BE" sz="1200" b="0" i="0" u="none" strike="noStrike" cap="none" normalizeH="0" baseline="0" dirty="0" smtClean="0">
                          <a:ln>
                            <a:noFill/>
                          </a:ln>
                          <a:solidFill>
                            <a:srgbClr val="000018"/>
                          </a:solidFill>
                          <a:effectLst/>
                          <a:latin typeface="Comic Sans MS" pitchFamily="66" charset="0"/>
                        </a:rPr>
                        <a:t> </a:t>
                      </a:r>
                      <a:r>
                        <a:rPr kumimoji="0" lang="fr-BE" sz="1200" b="0" i="0" u="none" strike="noStrike" cap="none" normalizeH="0" baseline="0" dirty="0" err="1" smtClean="0">
                          <a:ln>
                            <a:noFill/>
                          </a:ln>
                          <a:solidFill>
                            <a:srgbClr val="000018"/>
                          </a:solidFill>
                          <a:effectLst/>
                          <a:latin typeface="Comic Sans MS" pitchFamily="66" charset="0"/>
                        </a:rPr>
                        <a:t>Prev</a:t>
                      </a: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1" i="0" u="sng"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cs typeface="Arial" charset="0"/>
                        </a:rPr>
                        <a:t>EC</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cs typeface="Arial" charset="0"/>
                        </a:rPr>
                        <a:t>EC</a:t>
                      </a:r>
                      <a:endParaRPr kumimoji="0" lang="en-US" sz="1200" b="0" i="0" u="none" strike="noStrike" cap="none" normalizeH="0" baseline="0" dirty="0" smtClean="0">
                        <a:ln>
                          <a:noFill/>
                        </a:ln>
                        <a:solidFill>
                          <a:srgbClr val="000018"/>
                        </a:solidFill>
                        <a:effectLst/>
                        <a:latin typeface="Comic Sans MS" pitchFamily="66" charset="0"/>
                        <a:cs typeface="Arial"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4</a:t>
            </a:fld>
            <a:endParaRPr lang="en-US"/>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481" name="Footer Placeholder 2"/>
          <p:cNvSpPr txBox="1">
            <a:spLocks noGrp="1"/>
          </p:cNvSpPr>
          <p:nvPr/>
        </p:nvSpPr>
        <p:spPr bwMode="auto">
          <a:xfrm>
            <a:off x="2124075" y="6248400"/>
            <a:ext cx="5040313" cy="457200"/>
          </a:xfrm>
          <a:prstGeom prst="rect">
            <a:avLst/>
          </a:prstGeom>
          <a:noFill/>
          <a:ln w="9525">
            <a:noFill/>
            <a:miter lim="800000"/>
            <a:headEnd/>
            <a:tailEnd/>
          </a:ln>
        </p:spPr>
        <p:txBody>
          <a:bodyPr anchor="b"/>
          <a:lstStyle/>
          <a:p>
            <a:pPr algn="ctr"/>
            <a:r>
              <a:rPr lang="en-US" sz="1200">
                <a:solidFill>
                  <a:srgbClr val="000018"/>
                </a:solidFill>
              </a:rPr>
              <a:t>EC : en cours - T : terminé - R : pas démarré</a:t>
            </a:r>
          </a:p>
        </p:txBody>
      </p:sp>
      <p:graphicFrame>
        <p:nvGraphicFramePr>
          <p:cNvPr id="20506" name="Group 26"/>
          <p:cNvGraphicFramePr>
            <a:graphicFrameLocks noGrp="1"/>
          </p:cNvGraphicFramePr>
          <p:nvPr>
            <p:extLst>
              <p:ext uri="{D42A27DB-BD31-4B8C-83A1-F6EECF244321}">
                <p14:modId xmlns:p14="http://schemas.microsoft.com/office/powerpoint/2010/main" val="2949538100"/>
              </p:ext>
            </p:extLst>
          </p:nvPr>
        </p:nvGraphicFramePr>
        <p:xfrm>
          <a:off x="179388" y="1268413"/>
          <a:ext cx="8748712" cy="5269675"/>
        </p:xfrm>
        <a:graphic>
          <a:graphicData uri="http://schemas.openxmlformats.org/drawingml/2006/table">
            <a:tbl>
              <a:tblPr/>
              <a:tblGrid>
                <a:gridCol w="2592387">
                  <a:extLst>
                    <a:ext uri="{9D8B030D-6E8A-4147-A177-3AD203B41FA5}">
                      <a16:colId xmlns:a16="http://schemas.microsoft.com/office/drawing/2014/main" val="20000"/>
                    </a:ext>
                  </a:extLst>
                </a:gridCol>
                <a:gridCol w="1224161">
                  <a:extLst>
                    <a:ext uri="{9D8B030D-6E8A-4147-A177-3AD203B41FA5}">
                      <a16:colId xmlns:a16="http://schemas.microsoft.com/office/drawing/2014/main" val="20001"/>
                    </a:ext>
                  </a:extLst>
                </a:gridCol>
                <a:gridCol w="1873052">
                  <a:extLst>
                    <a:ext uri="{9D8B030D-6E8A-4147-A177-3AD203B41FA5}">
                      <a16:colId xmlns:a16="http://schemas.microsoft.com/office/drawing/2014/main" val="20002"/>
                    </a:ext>
                  </a:extLst>
                </a:gridCol>
                <a:gridCol w="1190625">
                  <a:extLst>
                    <a:ext uri="{9D8B030D-6E8A-4147-A177-3AD203B41FA5}">
                      <a16:colId xmlns:a16="http://schemas.microsoft.com/office/drawing/2014/main" val="20003"/>
                    </a:ext>
                  </a:extLst>
                </a:gridCol>
                <a:gridCol w="1438275">
                  <a:extLst>
                    <a:ext uri="{9D8B030D-6E8A-4147-A177-3AD203B41FA5}">
                      <a16:colId xmlns:a16="http://schemas.microsoft.com/office/drawing/2014/main" val="20004"/>
                    </a:ext>
                  </a:extLst>
                </a:gridCol>
                <a:gridCol w="430212">
                  <a:extLst>
                    <a:ext uri="{9D8B030D-6E8A-4147-A177-3AD203B41FA5}">
                      <a16:colId xmlns:a16="http://schemas.microsoft.com/office/drawing/2014/main" val="20005"/>
                    </a:ext>
                  </a:extLst>
                </a:gridCol>
              </a:tblGrid>
              <a:tr h="617538">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00"/>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00"/>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00"/>
                          </a:solidFill>
                          <a:effectLst/>
                          <a:latin typeface="Comic Sans MS" pitchFamily="66" charset="0"/>
                          <a:cs typeface="Arial" charset="0"/>
                        </a:rPr>
                        <a:t>Objectif</a:t>
                      </a:r>
                      <a:endParaRPr kumimoji="0" lang="en-US" sz="1200" b="0" i="0" u="none" strike="noStrike" cap="none" normalizeH="0" baseline="0" dirty="0" smtClean="0">
                        <a:ln>
                          <a:noFill/>
                        </a:ln>
                        <a:solidFill>
                          <a:srgbClr val="000000"/>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omic Sans MS" pitchFamily="66" charset="0"/>
                          <a:cs typeface="Arial" charset="0"/>
                        </a:rPr>
                        <a:t>Activités / Missions</a:t>
                      </a:r>
                      <a:endParaRPr kumimoji="0" lang="en-US" sz="1200" b="0" i="0" u="none" strike="noStrike" cap="none" normalizeH="0" baseline="0" smtClean="0">
                        <a:ln>
                          <a:noFill/>
                        </a:ln>
                        <a:solidFill>
                          <a:srgbClr val="000000"/>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00"/>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Comic Sans MS" pitchFamily="66" charset="0"/>
                          <a:cs typeface="Arial" charset="0"/>
                        </a:rPr>
                        <a:t>Responsible</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Comic Sans MS" pitchFamily="66" charset="0"/>
                          <a:cs typeface="Arial" charset="0"/>
                        </a:rPr>
                        <a:t>Status</a:t>
                      </a:r>
                      <a:r>
                        <a:rPr kumimoji="0" lang="en-US" sz="1200" b="1" i="0" u="none" strike="noStrike" cap="none" normalizeH="0" baseline="0" smtClean="0">
                          <a:ln>
                            <a:noFill/>
                          </a:ln>
                          <a:solidFill>
                            <a:srgbClr val="000000"/>
                          </a:solidFill>
                          <a:effectLst/>
                          <a:latin typeface="Comic Sans MS" pitchFamily="66" charset="0"/>
                          <a:cs typeface="Arial" charset="0"/>
                        </a:rPr>
                        <a:t> </a:t>
                      </a:r>
                      <a:endParaRPr kumimoji="0" lang="en-US" sz="1200" b="0" i="0" u="none" strike="noStrike" cap="none" normalizeH="0" baseline="0" smtClean="0">
                        <a:ln>
                          <a:noFill/>
                        </a:ln>
                        <a:solidFill>
                          <a:srgbClr val="000000"/>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409635">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FR" sz="1200" b="0" i="0" u="none" strike="noStrike" kern="1200" cap="none" normalizeH="0" baseline="0" dirty="0" smtClean="0">
                          <a:ln>
                            <a:noFill/>
                          </a:ln>
                          <a:solidFill>
                            <a:srgbClr val="000018"/>
                          </a:solidFill>
                          <a:effectLst/>
                          <a:latin typeface="Comic Sans MS" pitchFamily="66" charset="0"/>
                          <a:ea typeface="+mn-ea"/>
                          <a:cs typeface="+mn-cs"/>
                        </a:rPr>
                        <a:t>11-HR-01 – Politique de formation en matière de bien-être</a:t>
                      </a:r>
                      <a:r>
                        <a:rPr lang="fr-BE" sz="1800" b="0" i="0" u="none" strike="noStrike" kern="1200" baseline="0" dirty="0" smtClean="0">
                          <a:solidFill>
                            <a:srgbClr val="000018"/>
                          </a:solidFill>
                          <a:latin typeface="+mn-lt"/>
                          <a:ea typeface="+mn-ea"/>
                          <a:cs typeface="+mn-cs"/>
                        </a:rPr>
                        <a:t>	</a:t>
                      </a: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1" i="0" u="sng"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Analyse de la situation et des besoins, rédaction de directives, mise en œuvre de </a:t>
                      </a:r>
                      <a:r>
                        <a:rPr kumimoji="0" lang="fr-BE" sz="1200" b="0" i="0" u="none" strike="noStrike" cap="none" normalizeH="0" baseline="0" dirty="0" err="1" smtClean="0">
                          <a:ln>
                            <a:noFill/>
                          </a:ln>
                          <a:solidFill>
                            <a:srgbClr val="000018"/>
                          </a:solidFill>
                          <a:effectLst/>
                          <a:latin typeface="Comic Sans MS" pitchFamily="66" charset="0"/>
                        </a:rPr>
                        <a:t>Fmn</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fr-BE" sz="1200" b="0" i="0" u="none" strike="noStrike" kern="1200" baseline="0" dirty="0" smtClean="0">
                          <a:solidFill>
                            <a:srgbClr val="000018"/>
                          </a:solidFill>
                          <a:latin typeface="Comic Sans MS" panose="030F0702030302020204" pitchFamily="66" charset="0"/>
                          <a:ea typeface="+mn-ea"/>
                          <a:cs typeface="+mn-cs"/>
                        </a:rPr>
                        <a:t>Ultérieur</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00"/>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err="1" smtClean="0">
                          <a:ln>
                            <a:noFill/>
                          </a:ln>
                          <a:solidFill>
                            <a:srgbClr val="000000"/>
                          </a:solidFill>
                          <a:effectLst/>
                          <a:latin typeface="Comic Sans MS" pitchFamily="66" charset="0"/>
                        </a:rPr>
                        <a:t>Ass</a:t>
                      </a:r>
                      <a:r>
                        <a:rPr kumimoji="0" lang="fr-BE" sz="1200" b="0" i="0" u="none" strike="noStrike" cap="none" normalizeH="0" baseline="0" dirty="0" smtClean="0">
                          <a:ln>
                            <a:noFill/>
                          </a:ln>
                          <a:solidFill>
                            <a:srgbClr val="000000"/>
                          </a:solidFill>
                          <a:effectLst/>
                          <a:latin typeface="Comic Sans MS" pitchFamily="66" charset="0"/>
                        </a:rPr>
                        <a:t> </a:t>
                      </a:r>
                      <a:r>
                        <a:rPr kumimoji="0" lang="fr-BE" sz="1200" b="0" i="0" u="none" strike="noStrike" cap="none" normalizeH="0" baseline="0" dirty="0" err="1" smtClean="0">
                          <a:ln>
                            <a:noFill/>
                          </a:ln>
                          <a:solidFill>
                            <a:srgbClr val="000000"/>
                          </a:solidFill>
                          <a:effectLst/>
                          <a:latin typeface="Comic Sans MS" pitchFamily="66" charset="0"/>
                        </a:rPr>
                        <a:t>Prev</a:t>
                      </a:r>
                      <a:endParaRPr kumimoji="0" lang="fr-BE" sz="1200" b="0" i="0" u="none" strike="noStrike" cap="none" normalizeH="0" baseline="0" dirty="0" smtClean="0">
                        <a:ln>
                          <a:noFill/>
                        </a:ln>
                        <a:solidFill>
                          <a:srgbClr val="000000"/>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00"/>
                          </a:solidFill>
                          <a:effectLst/>
                          <a:latin typeface="Comic Sans MS" pitchFamily="66" charset="0"/>
                        </a:rPr>
                        <a:t>EC</a:t>
                      </a:r>
                      <a:endParaRPr kumimoji="0" lang="en-US" sz="1200" b="0" i="0" u="none" strike="noStrike" cap="none" normalizeH="0" baseline="0" dirty="0" smtClean="0">
                        <a:ln>
                          <a:noFill/>
                        </a:ln>
                        <a:solidFill>
                          <a:srgbClr val="000000"/>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052640">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cap="none" normalizeH="0" baseline="0" dirty="0" smtClean="0">
                          <a:ln>
                            <a:noFill/>
                          </a:ln>
                          <a:solidFill>
                            <a:srgbClr val="000018"/>
                          </a:solidFill>
                          <a:effectLst/>
                          <a:latin typeface="Comic Sans MS" pitchFamily="66" charset="0"/>
                        </a:rPr>
                        <a:t>11-MR-02 – Contrôles par organismes agréés</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cap="none" normalizeH="0" baseline="0" dirty="0" smtClean="0">
                          <a:ln>
                            <a:noFill/>
                          </a:ln>
                          <a:solidFill>
                            <a:srgbClr val="000018"/>
                          </a:solidFill>
                          <a:effectLst/>
                          <a:latin typeface="Comic Sans MS" pitchFamily="66" charset="0"/>
                        </a:rPr>
                        <a:t>Disposer d’un système pour vérifier si les obligations légales en matière de contrôles à effectuer par un organisme agréé sont remplies</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fr-BE" sz="1100" b="0" i="0" u="none" strike="noStrike" kern="1200" baseline="0" dirty="0" smtClean="0">
                          <a:solidFill>
                            <a:srgbClr val="000018"/>
                          </a:solidFill>
                          <a:latin typeface="Comic Sans MS" panose="030F0702030302020204" pitchFamily="66" charset="0"/>
                          <a:ea typeface="+mn-ea"/>
                          <a:cs typeface="+mn-cs"/>
                        </a:rPr>
                        <a:t>1. Mettre au point l’inventaire des équipements de travail soumis à un contrôle ou une inspection, ainsi que le suivi des exécutions et des actions correctives</a:t>
                      </a:r>
                    </a:p>
                    <a:p>
                      <a:endParaRPr lang="fr-BE" sz="1200" b="0" i="0" u="none" strike="noStrike" kern="1200" baseline="0" dirty="0" smtClean="0">
                        <a:solidFill>
                          <a:srgbClr val="000018"/>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100" b="0" i="0" u="none" strike="noStrike" cap="none" normalizeH="0" baseline="0" dirty="0" smtClean="0">
                          <a:ln>
                            <a:noFill/>
                          </a:ln>
                          <a:solidFill>
                            <a:srgbClr val="000018"/>
                          </a:solidFill>
                          <a:effectLst/>
                          <a:latin typeface="Comic Sans MS" pitchFamily="66" charset="0"/>
                        </a:rPr>
                        <a:t>Propres (voir DGMR-SPS-PRPER-PMRS-001 « Contrôles et inspections réglementaires des équipements de travail ») + </a:t>
                      </a:r>
                      <a:r>
                        <a:rPr kumimoji="0" lang="fr-BE" sz="1100" b="0" i="0" u="none" strike="noStrike" cap="none" normalizeH="0" baseline="0" dirty="0" err="1" smtClean="0">
                          <a:ln>
                            <a:noFill/>
                          </a:ln>
                          <a:solidFill>
                            <a:srgbClr val="000018"/>
                          </a:solidFill>
                          <a:effectLst/>
                          <a:latin typeface="Comic Sans MS" pitchFamily="66" charset="0"/>
                        </a:rPr>
                        <a:t>MRNode</a:t>
                      </a:r>
                      <a:endParaRPr kumimoji="0" lang="fr-BE" sz="11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00"/>
                          </a:solidFill>
                          <a:effectLst/>
                          <a:latin typeface="Comic Sans MS" pitchFamily="66" charset="0"/>
                        </a:rPr>
                        <a:t> </a:t>
                      </a:r>
                      <a:r>
                        <a:rPr kumimoji="0" lang="fr-BE" sz="1200" b="0" i="0" u="none" strike="noStrike" cap="none" normalizeH="0" baseline="0" dirty="0" err="1" smtClean="0">
                          <a:ln>
                            <a:noFill/>
                          </a:ln>
                          <a:solidFill>
                            <a:srgbClr val="000000"/>
                          </a:solidFill>
                          <a:effectLst/>
                          <a:latin typeface="Comic Sans MS" pitchFamily="66" charset="0"/>
                        </a:rPr>
                        <a:t>Comd</a:t>
                      </a:r>
                      <a:r>
                        <a:rPr kumimoji="0" lang="fr-BE" sz="1200" b="0" i="0" u="none" strike="noStrike" cap="none" normalizeH="0" baseline="0" dirty="0" smtClean="0">
                          <a:ln>
                            <a:noFill/>
                          </a:ln>
                          <a:solidFill>
                            <a:srgbClr val="000000"/>
                          </a:solidFill>
                          <a:effectLst/>
                          <a:latin typeface="Comic Sans MS" pitchFamily="66" charset="0"/>
                        </a:rPr>
                        <a:t> </a:t>
                      </a:r>
                      <a:r>
                        <a:rPr kumimoji="0" lang="fr-BE" sz="1200" b="0" i="0" u="none" strike="noStrike" cap="none" normalizeH="0" baseline="0" dirty="0" err="1" smtClean="0">
                          <a:ln>
                            <a:noFill/>
                          </a:ln>
                          <a:solidFill>
                            <a:srgbClr val="000000"/>
                          </a:solidFill>
                          <a:effectLst/>
                          <a:latin typeface="Comic Sans MS" pitchFamily="66" charset="0"/>
                        </a:rPr>
                        <a:t>Sqn</a:t>
                      </a:r>
                      <a:r>
                        <a:rPr kumimoji="0" lang="fr-BE" sz="1200" b="0" i="0" u="none" strike="noStrike" cap="none" normalizeH="0" baseline="0" dirty="0" smtClean="0">
                          <a:ln>
                            <a:noFill/>
                          </a:ln>
                          <a:solidFill>
                            <a:srgbClr val="000000"/>
                          </a:solidFill>
                          <a:effectLst/>
                          <a:latin typeface="Comic Sans MS" pitchFamily="66" charset="0"/>
                        </a:rPr>
                        <a:t> Maint </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00"/>
                          </a:solidFill>
                          <a:effectLst/>
                          <a:latin typeface="Comic Sans MS" pitchFamily="66" charset="0"/>
                        </a:rPr>
                        <a:t>EC</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00"/>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00"/>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00"/>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00"/>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00"/>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00"/>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00"/>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00"/>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00"/>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00"/>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00"/>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00"/>
                          </a:solidFill>
                          <a:effectLst/>
                          <a:latin typeface="Comic Sans MS" pitchFamily="66" charset="0"/>
                        </a:rPr>
                        <a:t>EC</a:t>
                      </a:r>
                      <a:endParaRPr kumimoji="0" lang="en-US" sz="1200" b="0" i="0" u="none" strike="noStrike" cap="none" normalizeH="0" baseline="0" dirty="0" smtClean="0">
                        <a:ln>
                          <a:noFill/>
                        </a:ln>
                        <a:solidFill>
                          <a:srgbClr val="000000"/>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52640">
                <a:tc vMerge="1">
                  <a:txBody>
                    <a:bodyPr/>
                    <a:lstStyle/>
                    <a:p>
                      <a:endParaRPr lang="en-US"/>
                    </a:p>
                  </a:txBody>
                  <a:tcPr/>
                </a:tc>
                <a:tc vMerge="1">
                  <a:txBody>
                    <a:bodyPr/>
                    <a:lstStyle/>
                    <a:p>
                      <a:endParaRPr lang="en-US"/>
                    </a:p>
                  </a:txBody>
                  <a:tcPr/>
                </a:tc>
                <a:tc>
                  <a:txBody>
                    <a:bodyPr/>
                    <a:lstStyle/>
                    <a:p>
                      <a:r>
                        <a:rPr lang="fr-BE" sz="1100" b="0" i="0" u="none" strike="noStrike" kern="1200" baseline="0" dirty="0" smtClean="0">
                          <a:solidFill>
                            <a:srgbClr val="000018"/>
                          </a:solidFill>
                          <a:latin typeface="Comic Sans MS" panose="030F0702030302020204" pitchFamily="66" charset="0"/>
                          <a:ea typeface="+mn-ea"/>
                          <a:cs typeface="+mn-cs"/>
                        </a:rPr>
                        <a:t>2. Utiliser ILIAS pour le suivi de l’exécution des contrôles et des actions correctives du matériel qui y est encodé</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100" b="0" i="0" u="none" strike="noStrike" cap="none" normalizeH="0" baseline="0" dirty="0" smtClean="0">
                          <a:ln>
                            <a:noFill/>
                          </a:ln>
                          <a:solidFill>
                            <a:srgbClr val="000018"/>
                          </a:solidFill>
                          <a:effectLst/>
                          <a:latin typeface="Comic Sans MS" pitchFamily="66" charset="0"/>
                        </a:rPr>
                        <a:t>Idem + moyens 1Ech Infra pour les contrôles liés à l’infrastructure + </a:t>
                      </a:r>
                      <a:r>
                        <a:rPr kumimoji="0" lang="fr-BE" sz="1100" b="0" i="0" u="none" strike="noStrike" cap="none" normalizeH="0" baseline="0" dirty="0" err="1" smtClean="0">
                          <a:ln>
                            <a:noFill/>
                          </a:ln>
                          <a:solidFill>
                            <a:srgbClr val="000018"/>
                          </a:solidFill>
                          <a:effectLst/>
                          <a:latin typeface="Comic Sans MS" pitchFamily="66" charset="0"/>
                        </a:rPr>
                        <a:t>MRNode</a:t>
                      </a:r>
                      <a:endParaRPr kumimoji="0" lang="fr-BE" sz="11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3"/>
                  </a:ext>
                </a:extLst>
              </a:tr>
            </a:tbl>
          </a:graphicData>
        </a:graphic>
      </p:graphicFrame>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5</a:t>
            </a:fld>
            <a:endParaRPr lang="en-US"/>
          </a:p>
        </p:txBody>
      </p:sp>
    </p:spTree>
    <p:extLst>
      <p:ext uri="{BB962C8B-B14F-4D97-AF65-F5344CB8AC3E}">
        <p14:creationId xmlns:p14="http://schemas.microsoft.com/office/powerpoint/2010/main" val="3905202693"/>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481" name="Footer Placeholder 2"/>
          <p:cNvSpPr txBox="1">
            <a:spLocks noGrp="1"/>
          </p:cNvSpPr>
          <p:nvPr/>
        </p:nvSpPr>
        <p:spPr bwMode="auto">
          <a:xfrm>
            <a:off x="2124075" y="6248400"/>
            <a:ext cx="5040313" cy="457200"/>
          </a:xfrm>
          <a:prstGeom prst="rect">
            <a:avLst/>
          </a:prstGeom>
          <a:noFill/>
          <a:ln w="9525">
            <a:noFill/>
            <a:miter lim="800000"/>
            <a:headEnd/>
            <a:tailEnd/>
          </a:ln>
        </p:spPr>
        <p:txBody>
          <a:bodyPr anchor="b"/>
          <a:lstStyle/>
          <a:p>
            <a:pPr algn="ctr"/>
            <a:r>
              <a:rPr lang="en-US" sz="1200">
                <a:solidFill>
                  <a:srgbClr val="000018"/>
                </a:solidFill>
              </a:rPr>
              <a:t>EC : en cours - T : terminé - R : pas démarré</a:t>
            </a:r>
          </a:p>
        </p:txBody>
      </p:sp>
      <p:graphicFrame>
        <p:nvGraphicFramePr>
          <p:cNvPr id="20506" name="Group 26"/>
          <p:cNvGraphicFramePr>
            <a:graphicFrameLocks noGrp="1"/>
          </p:cNvGraphicFramePr>
          <p:nvPr>
            <p:extLst>
              <p:ext uri="{D42A27DB-BD31-4B8C-83A1-F6EECF244321}">
                <p14:modId xmlns:p14="http://schemas.microsoft.com/office/powerpoint/2010/main" val="2687150268"/>
              </p:ext>
            </p:extLst>
          </p:nvPr>
        </p:nvGraphicFramePr>
        <p:xfrm>
          <a:off x="179388" y="1075649"/>
          <a:ext cx="8748712" cy="5305680"/>
        </p:xfrm>
        <a:graphic>
          <a:graphicData uri="http://schemas.openxmlformats.org/drawingml/2006/table">
            <a:tbl>
              <a:tblPr/>
              <a:tblGrid>
                <a:gridCol w="2592387">
                  <a:extLst>
                    <a:ext uri="{9D8B030D-6E8A-4147-A177-3AD203B41FA5}">
                      <a16:colId xmlns:a16="http://schemas.microsoft.com/office/drawing/2014/main" val="20000"/>
                    </a:ext>
                  </a:extLst>
                </a:gridCol>
                <a:gridCol w="1224161">
                  <a:extLst>
                    <a:ext uri="{9D8B030D-6E8A-4147-A177-3AD203B41FA5}">
                      <a16:colId xmlns:a16="http://schemas.microsoft.com/office/drawing/2014/main" val="20001"/>
                    </a:ext>
                  </a:extLst>
                </a:gridCol>
                <a:gridCol w="1873052">
                  <a:extLst>
                    <a:ext uri="{9D8B030D-6E8A-4147-A177-3AD203B41FA5}">
                      <a16:colId xmlns:a16="http://schemas.microsoft.com/office/drawing/2014/main" val="20002"/>
                    </a:ext>
                  </a:extLst>
                </a:gridCol>
                <a:gridCol w="1190625">
                  <a:extLst>
                    <a:ext uri="{9D8B030D-6E8A-4147-A177-3AD203B41FA5}">
                      <a16:colId xmlns:a16="http://schemas.microsoft.com/office/drawing/2014/main" val="20003"/>
                    </a:ext>
                  </a:extLst>
                </a:gridCol>
                <a:gridCol w="1438275">
                  <a:extLst>
                    <a:ext uri="{9D8B030D-6E8A-4147-A177-3AD203B41FA5}">
                      <a16:colId xmlns:a16="http://schemas.microsoft.com/office/drawing/2014/main" val="20004"/>
                    </a:ext>
                  </a:extLst>
                </a:gridCol>
                <a:gridCol w="430212">
                  <a:extLst>
                    <a:ext uri="{9D8B030D-6E8A-4147-A177-3AD203B41FA5}">
                      <a16:colId xmlns:a16="http://schemas.microsoft.com/office/drawing/2014/main" val="20005"/>
                    </a:ext>
                  </a:extLst>
                </a:gridCol>
              </a:tblGrid>
              <a:tr h="617538">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00"/>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00"/>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00"/>
                          </a:solidFill>
                          <a:effectLst/>
                          <a:latin typeface="Comic Sans MS" pitchFamily="66" charset="0"/>
                          <a:cs typeface="Arial" charset="0"/>
                        </a:rPr>
                        <a:t>Objectif</a:t>
                      </a:r>
                      <a:endParaRPr kumimoji="0" lang="en-US" sz="1200" b="0" i="0" u="none" strike="noStrike" cap="none" normalizeH="0" baseline="0" dirty="0" smtClean="0">
                        <a:ln>
                          <a:noFill/>
                        </a:ln>
                        <a:solidFill>
                          <a:srgbClr val="000000"/>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00"/>
                          </a:solidFill>
                          <a:effectLst/>
                          <a:latin typeface="Comic Sans MS" pitchFamily="66" charset="0"/>
                          <a:cs typeface="Arial" charset="0"/>
                        </a:rPr>
                        <a:t>Activités</a:t>
                      </a:r>
                      <a:r>
                        <a:rPr kumimoji="0" lang="en-US" sz="1200" b="1" i="0" u="none" strike="noStrike" cap="none" normalizeH="0" baseline="0" dirty="0" smtClean="0">
                          <a:ln>
                            <a:noFill/>
                          </a:ln>
                          <a:solidFill>
                            <a:srgbClr val="000000"/>
                          </a:solidFill>
                          <a:effectLst/>
                          <a:latin typeface="Comic Sans MS" pitchFamily="66" charset="0"/>
                          <a:cs typeface="Arial" charset="0"/>
                        </a:rPr>
                        <a:t> / Missions</a:t>
                      </a:r>
                      <a:endParaRPr kumimoji="0" lang="en-US" sz="1200" b="0" i="0" u="none" strike="noStrike" cap="none" normalizeH="0" baseline="0" dirty="0" smtClean="0">
                        <a:ln>
                          <a:noFill/>
                        </a:ln>
                        <a:solidFill>
                          <a:srgbClr val="000000"/>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00"/>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omic Sans MS" pitchFamily="66" charset="0"/>
                          <a:cs typeface="Arial" charset="0"/>
                        </a:rPr>
                        <a:t>Responsable</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Comic Sans MS" pitchFamily="66" charset="0"/>
                          <a:cs typeface="Arial" charset="0"/>
                        </a:rPr>
                        <a:t>Status</a:t>
                      </a:r>
                      <a:r>
                        <a:rPr kumimoji="0" lang="en-US" sz="1200" b="1" i="0" u="none" strike="noStrike" cap="none" normalizeH="0" baseline="0" smtClean="0">
                          <a:ln>
                            <a:noFill/>
                          </a:ln>
                          <a:solidFill>
                            <a:srgbClr val="000000"/>
                          </a:solidFill>
                          <a:effectLst/>
                          <a:latin typeface="Comic Sans MS" pitchFamily="66" charset="0"/>
                          <a:cs typeface="Arial" charset="0"/>
                        </a:rPr>
                        <a:t> </a:t>
                      </a:r>
                      <a:endParaRPr kumimoji="0" lang="en-US" sz="1200" b="0" i="0" u="none" strike="noStrike" cap="none" normalizeH="0" baseline="0" smtClean="0">
                        <a:ln>
                          <a:noFill/>
                        </a:ln>
                        <a:solidFill>
                          <a:srgbClr val="000000"/>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428995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cap="none" normalizeH="0" baseline="0" dirty="0" smtClean="0">
                          <a:ln>
                            <a:noFill/>
                          </a:ln>
                          <a:solidFill>
                            <a:srgbClr val="000018"/>
                          </a:solidFill>
                          <a:effectLst/>
                          <a:latin typeface="Comic Sans MS" pitchFamily="66" charset="0"/>
                        </a:rPr>
                        <a:t>11-MR-01 - Ateliers avec des risques spécifiques</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cap="none" normalizeH="0" baseline="0" dirty="0" smtClean="0">
                          <a:ln>
                            <a:noFill/>
                          </a:ln>
                          <a:solidFill>
                            <a:srgbClr val="000018"/>
                          </a:solidFill>
                          <a:effectLst/>
                          <a:latin typeface="Comic Sans MS" pitchFamily="66" charset="0"/>
                        </a:rPr>
                        <a:t>Avoir des ateliers conformes dans un environnement de travail sain. Fournir des documents de références quant à la gestion de leur atelier.</a:t>
                      </a:r>
                    </a:p>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sng" strike="noStrike" cap="none" normalizeH="0" baseline="0" dirty="0" err="1" smtClean="0">
                          <a:ln>
                            <a:noFill/>
                          </a:ln>
                          <a:solidFill>
                            <a:srgbClr val="000018"/>
                          </a:solidFill>
                          <a:effectLst/>
                          <a:latin typeface="Comic Sans MS" pitchFamily="66" charset="0"/>
                        </a:rPr>
                        <a:t>Prios</a:t>
                      </a:r>
                      <a:r>
                        <a:rPr kumimoji="0" lang="fr-FR" sz="1200" b="0" i="0" u="none" strike="noStrike" cap="none" normalizeH="0" baseline="0" dirty="0" smtClean="0">
                          <a:ln>
                            <a:noFill/>
                          </a:ln>
                          <a:solidFill>
                            <a:srgbClr val="000018"/>
                          </a:solidFill>
                          <a:effectLst/>
                          <a:latin typeface="Comic Sans MS" pitchFamily="66" charset="0"/>
                        </a:rPr>
                        <a:t> (par DGMR): gestion par type d'ateliers, guide d’utilisation par atelier, contrats pour mise en conformité</a:t>
                      </a: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fr-FR" sz="1200" b="0" i="0" u="none" strike="noStrike" kern="1200" baseline="0" dirty="0" smtClean="0">
                          <a:solidFill>
                            <a:srgbClr val="000018"/>
                          </a:solidFill>
                          <a:latin typeface="Comic Sans MS" panose="030F0702030302020204" pitchFamily="66" charset="0"/>
                          <a:ea typeface="+mn-ea"/>
                          <a:cs typeface="+mn-cs"/>
                        </a:rPr>
                        <a:t>Le </a:t>
                      </a:r>
                      <a:r>
                        <a:rPr lang="fr-FR" sz="1200" b="0" i="0" u="none" strike="noStrike" kern="1200" baseline="0" dirty="0" err="1" smtClean="0">
                          <a:solidFill>
                            <a:srgbClr val="000018"/>
                          </a:solidFill>
                          <a:latin typeface="Comic Sans MS" panose="030F0702030302020204" pitchFamily="66" charset="0"/>
                          <a:ea typeface="+mn-ea"/>
                          <a:cs typeface="+mn-cs"/>
                        </a:rPr>
                        <a:t>Comd</a:t>
                      </a:r>
                      <a:r>
                        <a:rPr lang="fr-FR" sz="1200" b="0" i="0" u="none" strike="noStrike" kern="1200" baseline="0" dirty="0" smtClean="0">
                          <a:solidFill>
                            <a:srgbClr val="000018"/>
                          </a:solidFill>
                          <a:latin typeface="Comic Sans MS" panose="030F0702030302020204" pitchFamily="66" charset="0"/>
                          <a:ea typeface="+mn-ea"/>
                          <a:cs typeface="+mn-cs"/>
                        </a:rPr>
                        <a:t> de Corps et/ou </a:t>
                      </a:r>
                      <a:r>
                        <a:rPr lang="fr-FR" sz="1200" b="0" i="0" u="none" strike="noStrike" kern="1200" baseline="0" dirty="0" err="1" smtClean="0">
                          <a:solidFill>
                            <a:srgbClr val="000018"/>
                          </a:solidFill>
                          <a:latin typeface="Comic Sans MS" panose="030F0702030302020204" pitchFamily="66" charset="0"/>
                          <a:ea typeface="+mn-ea"/>
                          <a:cs typeface="+mn-cs"/>
                        </a:rPr>
                        <a:t>Comd</a:t>
                      </a:r>
                      <a:r>
                        <a:rPr lang="fr-FR" sz="1200" b="0" i="0" u="none" strike="noStrike" kern="1200" baseline="0" dirty="0" smtClean="0">
                          <a:solidFill>
                            <a:srgbClr val="000018"/>
                          </a:solidFill>
                          <a:latin typeface="Comic Sans MS" panose="030F0702030302020204" pitchFamily="66" charset="0"/>
                          <a:ea typeface="+mn-ea"/>
                          <a:cs typeface="+mn-cs"/>
                        </a:rPr>
                        <a:t> de </a:t>
                      </a:r>
                      <a:r>
                        <a:rPr lang="fr-FR" sz="1200" b="0" i="0" u="none" strike="noStrike" kern="1200" baseline="0" dirty="0" err="1" smtClean="0">
                          <a:solidFill>
                            <a:srgbClr val="000018"/>
                          </a:solidFill>
                          <a:latin typeface="Comic Sans MS" panose="030F0702030302020204" pitchFamily="66" charset="0"/>
                          <a:ea typeface="+mn-ea"/>
                          <a:cs typeface="+mn-cs"/>
                        </a:rPr>
                        <a:t>Qu</a:t>
                      </a:r>
                      <a:r>
                        <a:rPr lang="fr-FR" sz="1200" b="0" i="0" u="none" strike="noStrike" kern="1200" baseline="0" dirty="0" smtClean="0">
                          <a:solidFill>
                            <a:srgbClr val="000018"/>
                          </a:solidFill>
                          <a:latin typeface="Comic Sans MS" panose="030F0702030302020204" pitchFamily="66" charset="0"/>
                          <a:ea typeface="+mn-ea"/>
                          <a:cs typeface="+mn-cs"/>
                        </a:rPr>
                        <a:t> doit consulter les inventaires officiels sur SHAREPOINT Infra, de fermer tous les ateliers non retenus (ateliers non connus ou non reconnus) et de prendre les mesures nécessaires pour le démantèlement de ces ateliers.</a:t>
                      </a:r>
                    </a:p>
                    <a:p>
                      <a:r>
                        <a:rPr lang="fr-FR" sz="1200" b="0" i="0" u="none" strike="noStrike" kern="1200" baseline="0" dirty="0" smtClean="0">
                          <a:solidFill>
                            <a:srgbClr val="000018"/>
                          </a:solidFill>
                          <a:latin typeface="Comic Sans MS" panose="030F0702030302020204" pitchFamily="66" charset="0"/>
                          <a:ea typeface="+mn-ea"/>
                          <a:cs typeface="+mn-cs"/>
                        </a:rPr>
                        <a:t>Concernant les ateliers retenus, y prêter la plus grande attention lors des visites annuelles des lieux de travail et des éventuelles remarques émises.</a:t>
                      </a:r>
                      <a:endParaRPr lang="fr-BE" sz="1200" b="0" i="0" u="none" strike="noStrike" kern="1200" baseline="0" dirty="0" smtClean="0">
                        <a:solidFill>
                          <a:srgbClr val="000018"/>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fr-FR" sz="1100" b="0" i="0" u="none" strike="noStrike" cap="none" normalizeH="0" baseline="0" dirty="0" smtClean="0">
                          <a:ln>
                            <a:noFill/>
                          </a:ln>
                          <a:solidFill>
                            <a:srgbClr val="000018"/>
                          </a:solidFill>
                          <a:effectLst/>
                          <a:latin typeface="Comic Sans MS" pitchFamily="66" charset="0"/>
                        </a:rPr>
                        <a:t>Un inventaire par type d’atelier (ateliers connus et reconnus) est disponible sur SHAREPOINT Infra. En cas de questions, le </a:t>
                      </a:r>
                      <a:r>
                        <a:rPr kumimoji="0" lang="fr-FR" sz="1100" b="0" i="0" u="none" strike="noStrike" cap="none" normalizeH="0" baseline="0" dirty="0" err="1" smtClean="0">
                          <a:ln>
                            <a:noFill/>
                          </a:ln>
                          <a:solidFill>
                            <a:srgbClr val="000018"/>
                          </a:solidFill>
                          <a:effectLst/>
                          <a:latin typeface="Comic Sans MS" pitchFamily="66" charset="0"/>
                        </a:rPr>
                        <a:t>GesMat</a:t>
                      </a:r>
                      <a:r>
                        <a:rPr kumimoji="0" lang="fr-FR" sz="1100" b="0" i="0" u="none" strike="noStrike" cap="none" normalizeH="0" baseline="0" dirty="0" smtClean="0">
                          <a:ln>
                            <a:noFill/>
                          </a:ln>
                          <a:solidFill>
                            <a:srgbClr val="000018"/>
                          </a:solidFill>
                          <a:effectLst/>
                          <a:latin typeface="Comic Sans MS" pitchFamily="66" charset="0"/>
                        </a:rPr>
                        <a:t> (MR C&amp;I/D/L pour l’atelier même et MR SYS-S/U/O pour les machines) peut être contacté afin de clarifier les choses et de remédier aux problèmes rencontrés.</a:t>
                      </a:r>
                      <a:endParaRPr kumimoji="0" lang="fr-BE" sz="11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err="1" smtClean="0">
                          <a:ln>
                            <a:noFill/>
                          </a:ln>
                          <a:solidFill>
                            <a:srgbClr val="000018"/>
                          </a:solidFill>
                          <a:effectLst/>
                          <a:latin typeface="Comic Sans MS" pitchFamily="66" charset="0"/>
                        </a:rPr>
                        <a:t>Ass</a:t>
                      </a:r>
                      <a:r>
                        <a:rPr kumimoji="0" lang="fr-BE" sz="1200" b="0" i="0" u="none" strike="noStrike" cap="none" normalizeH="0" baseline="0" dirty="0" smtClean="0">
                          <a:ln>
                            <a:noFill/>
                          </a:ln>
                          <a:solidFill>
                            <a:srgbClr val="000018"/>
                          </a:solidFill>
                          <a:effectLst/>
                          <a:latin typeface="Comic Sans MS" pitchFamily="66" charset="0"/>
                        </a:rPr>
                        <a:t> </a:t>
                      </a:r>
                      <a:r>
                        <a:rPr kumimoji="0" lang="fr-BE" sz="1200" b="0" i="0" u="none" strike="noStrike" cap="none" normalizeH="0" baseline="0" dirty="0" err="1" smtClean="0">
                          <a:ln>
                            <a:noFill/>
                          </a:ln>
                          <a:solidFill>
                            <a:srgbClr val="000018"/>
                          </a:solidFill>
                          <a:effectLst/>
                          <a:latin typeface="Comic Sans MS" pitchFamily="66" charset="0"/>
                        </a:rPr>
                        <a:t>Prev</a:t>
                      </a:r>
                      <a:endParaRPr kumimoji="0" lang="fr-BE"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00"/>
                          </a:solidFill>
                          <a:effectLst/>
                          <a:latin typeface="Comic Sans MS" pitchFamily="66" charset="0"/>
                        </a:rPr>
                        <a:t>T</a:t>
                      </a:r>
                      <a:endParaRPr kumimoji="0" lang="en-US" sz="1200" b="0" i="0" u="none" strike="noStrike" cap="none" normalizeH="0" baseline="0" dirty="0" smtClean="0">
                        <a:ln>
                          <a:noFill/>
                        </a:ln>
                        <a:solidFill>
                          <a:srgbClr val="000000"/>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6</a:t>
            </a:fld>
            <a:endParaRPr lang="en-US"/>
          </a:p>
        </p:txBody>
      </p:sp>
    </p:spTree>
    <p:extLst>
      <p:ext uri="{BB962C8B-B14F-4D97-AF65-F5344CB8AC3E}">
        <p14:creationId xmlns:p14="http://schemas.microsoft.com/office/powerpoint/2010/main" val="3439906098"/>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481" name="Footer Placeholder 2"/>
          <p:cNvSpPr txBox="1">
            <a:spLocks noGrp="1"/>
          </p:cNvSpPr>
          <p:nvPr/>
        </p:nvSpPr>
        <p:spPr bwMode="auto">
          <a:xfrm>
            <a:off x="2124075" y="6248400"/>
            <a:ext cx="5040313" cy="457200"/>
          </a:xfrm>
          <a:prstGeom prst="rect">
            <a:avLst/>
          </a:prstGeom>
          <a:noFill/>
          <a:ln w="9525">
            <a:noFill/>
            <a:miter lim="800000"/>
            <a:headEnd/>
            <a:tailEnd/>
          </a:ln>
        </p:spPr>
        <p:txBody>
          <a:bodyPr anchor="b"/>
          <a:lstStyle/>
          <a:p>
            <a:pPr algn="ctr"/>
            <a:r>
              <a:rPr lang="en-US" sz="1200">
                <a:solidFill>
                  <a:srgbClr val="000018"/>
                </a:solidFill>
              </a:rPr>
              <a:t>EC : en cours - T : terminé - R : pas démarré</a:t>
            </a:r>
          </a:p>
        </p:txBody>
      </p:sp>
      <p:graphicFrame>
        <p:nvGraphicFramePr>
          <p:cNvPr id="20506" name="Group 26"/>
          <p:cNvGraphicFramePr>
            <a:graphicFrameLocks noGrp="1"/>
          </p:cNvGraphicFramePr>
          <p:nvPr>
            <p:extLst>
              <p:ext uri="{D42A27DB-BD31-4B8C-83A1-F6EECF244321}">
                <p14:modId xmlns:p14="http://schemas.microsoft.com/office/powerpoint/2010/main" val="1181911612"/>
              </p:ext>
            </p:extLst>
          </p:nvPr>
        </p:nvGraphicFramePr>
        <p:xfrm>
          <a:off x="179388" y="1268413"/>
          <a:ext cx="8713091" cy="4757040"/>
        </p:xfrm>
        <a:graphic>
          <a:graphicData uri="http://schemas.openxmlformats.org/drawingml/2006/table">
            <a:tbl>
              <a:tblPr/>
              <a:tblGrid>
                <a:gridCol w="2581832">
                  <a:extLst>
                    <a:ext uri="{9D8B030D-6E8A-4147-A177-3AD203B41FA5}">
                      <a16:colId xmlns:a16="http://schemas.microsoft.com/office/drawing/2014/main" val="20000"/>
                    </a:ext>
                  </a:extLst>
                </a:gridCol>
                <a:gridCol w="1219177">
                  <a:extLst>
                    <a:ext uri="{9D8B030D-6E8A-4147-A177-3AD203B41FA5}">
                      <a16:colId xmlns:a16="http://schemas.microsoft.com/office/drawing/2014/main" val="20001"/>
                    </a:ext>
                  </a:extLst>
                </a:gridCol>
                <a:gridCol w="1865426">
                  <a:extLst>
                    <a:ext uri="{9D8B030D-6E8A-4147-A177-3AD203B41FA5}">
                      <a16:colId xmlns:a16="http://schemas.microsoft.com/office/drawing/2014/main" val="20002"/>
                    </a:ext>
                  </a:extLst>
                </a:gridCol>
                <a:gridCol w="1185777">
                  <a:extLst>
                    <a:ext uri="{9D8B030D-6E8A-4147-A177-3AD203B41FA5}">
                      <a16:colId xmlns:a16="http://schemas.microsoft.com/office/drawing/2014/main" val="20003"/>
                    </a:ext>
                  </a:extLst>
                </a:gridCol>
                <a:gridCol w="1432419">
                  <a:extLst>
                    <a:ext uri="{9D8B030D-6E8A-4147-A177-3AD203B41FA5}">
                      <a16:colId xmlns:a16="http://schemas.microsoft.com/office/drawing/2014/main" val="20004"/>
                    </a:ext>
                  </a:extLst>
                </a:gridCol>
                <a:gridCol w="428460">
                  <a:extLst>
                    <a:ext uri="{9D8B030D-6E8A-4147-A177-3AD203B41FA5}">
                      <a16:colId xmlns:a16="http://schemas.microsoft.com/office/drawing/2014/main" val="20005"/>
                    </a:ext>
                  </a:extLst>
                </a:gridCol>
              </a:tblGrid>
              <a:tr h="793060">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00"/>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00"/>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00"/>
                          </a:solidFill>
                          <a:effectLst/>
                          <a:latin typeface="Comic Sans MS" pitchFamily="66" charset="0"/>
                          <a:cs typeface="Arial" charset="0"/>
                        </a:rPr>
                        <a:t>Objectif</a:t>
                      </a:r>
                      <a:endParaRPr kumimoji="0" lang="en-US" sz="1200" b="0" i="0" u="none" strike="noStrike" cap="none" normalizeH="0" baseline="0" dirty="0" smtClean="0">
                        <a:ln>
                          <a:noFill/>
                        </a:ln>
                        <a:solidFill>
                          <a:srgbClr val="000000"/>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omic Sans MS" pitchFamily="66" charset="0"/>
                          <a:cs typeface="Arial" charset="0"/>
                        </a:rPr>
                        <a:t>Activités / Missions</a:t>
                      </a:r>
                      <a:endParaRPr kumimoji="0" lang="en-US" sz="1200" b="0" i="0" u="none" strike="noStrike" cap="none" normalizeH="0" baseline="0" smtClean="0">
                        <a:ln>
                          <a:noFill/>
                        </a:ln>
                        <a:solidFill>
                          <a:srgbClr val="000000"/>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00"/>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omic Sans MS" pitchFamily="66" charset="0"/>
                          <a:cs typeface="Arial" charset="0"/>
                        </a:rPr>
                        <a:t>Responsable</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Comic Sans MS" pitchFamily="66" charset="0"/>
                          <a:cs typeface="Arial" charset="0"/>
                        </a:rPr>
                        <a:t>Status</a:t>
                      </a:r>
                      <a:r>
                        <a:rPr kumimoji="0" lang="en-US" sz="1200" b="1" i="0" u="none" strike="noStrike" cap="none" normalizeH="0" baseline="0" smtClean="0">
                          <a:ln>
                            <a:noFill/>
                          </a:ln>
                          <a:solidFill>
                            <a:srgbClr val="000000"/>
                          </a:solidFill>
                          <a:effectLst/>
                          <a:latin typeface="Comic Sans MS" pitchFamily="66" charset="0"/>
                          <a:cs typeface="Arial" charset="0"/>
                        </a:rPr>
                        <a:t> </a:t>
                      </a:r>
                      <a:endParaRPr kumimoji="0" lang="en-US" sz="1200" b="0" i="0" u="none" strike="noStrike" cap="none" normalizeH="0" baseline="0" smtClean="0">
                        <a:ln>
                          <a:noFill/>
                        </a:ln>
                        <a:solidFill>
                          <a:srgbClr val="000000"/>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63971">
                <a:tc rowSpan="5">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14-MR-02 : Sécurité des installations électromécaniques INFRA</a:t>
                      </a:r>
                      <a:r>
                        <a:rPr lang="fr-BE" sz="1800" b="0" i="0" u="none" strike="noStrike" kern="1200" baseline="0" dirty="0" smtClean="0">
                          <a:solidFill>
                            <a:srgbClr val="000018"/>
                          </a:solidFill>
                          <a:latin typeface="+mn-lt"/>
                          <a:ea typeface="+mn-ea"/>
                          <a:cs typeface="+mn-cs"/>
                        </a:rPr>
                        <a:t>	</a:t>
                      </a: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1" i="0" u="sng" strike="noStrike" cap="none" normalizeH="0" baseline="0" dirty="0" smtClean="0">
                        <a:ln>
                          <a:noFill/>
                        </a:ln>
                        <a:solidFill>
                          <a:srgbClr val="000000"/>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5">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BE" sz="1200" b="0" i="0" u="none" strike="noStrike" kern="1200" baseline="0" dirty="0" smtClean="0">
                          <a:solidFill>
                            <a:srgbClr val="000018"/>
                          </a:solidFill>
                          <a:latin typeface="Comic Sans MS" panose="030F0702030302020204" pitchFamily="66" charset="0"/>
                          <a:ea typeface="+mn-ea"/>
                          <a:cs typeface="+mn-cs"/>
                        </a:rPr>
                        <a:t>Vérification de la réalisation des contrôles légaux sur les installations techniques électromécaniques au sein de l’Infra (installations électriques, paratonnerre, ascenseurs, ponts roulants, élévateurs…) et remédiation aux anomalies constatées</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fr-BE" sz="1000" dirty="0" smtClean="0">
                          <a:solidFill>
                            <a:srgbClr val="000018"/>
                          </a:solidFill>
                          <a:effectLst/>
                          <a:latin typeface="Comic Sans MS" panose="030F0702030302020204" pitchFamily="66" charset="0"/>
                          <a:ea typeface="Times New Roman"/>
                        </a:rPr>
                        <a:t>1. Finalisation de l’inventorisation des échelles, points d’ancrage, installations anti-incendie suivant les modalités établies par le </a:t>
                      </a:r>
                      <a:r>
                        <a:rPr lang="fr-BE" sz="1000" dirty="0" err="1" smtClean="0">
                          <a:solidFill>
                            <a:srgbClr val="000018"/>
                          </a:solidFill>
                          <a:effectLst/>
                          <a:latin typeface="Comic Sans MS" panose="030F0702030302020204" pitchFamily="66" charset="0"/>
                          <a:ea typeface="Times New Roman"/>
                        </a:rPr>
                        <a:t>Gest</a:t>
                      </a:r>
                      <a:r>
                        <a:rPr lang="fr-BE" sz="1000" dirty="0" smtClean="0">
                          <a:solidFill>
                            <a:srgbClr val="000018"/>
                          </a:solidFill>
                          <a:effectLst/>
                          <a:latin typeface="Comic Sans MS" panose="030F0702030302020204" pitchFamily="66" charset="0"/>
                          <a:ea typeface="Times New Roman"/>
                        </a:rPr>
                        <a:t> Mat</a:t>
                      </a:r>
                      <a:endParaRPr lang="fr-BE" sz="1000" b="0" i="0" u="none" strike="noStrike" kern="1200" baseline="0" dirty="0" smtClean="0">
                        <a:solidFill>
                          <a:srgbClr val="000018"/>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5">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00"/>
                          </a:solidFill>
                          <a:effectLst/>
                          <a:latin typeface="Comic Sans MS" pitchFamily="66" charset="0"/>
                        </a:rPr>
                        <a:t>1 </a:t>
                      </a:r>
                      <a:r>
                        <a:rPr kumimoji="0" lang="fr-BE" sz="1200" b="0" i="0" u="none" strike="noStrike" cap="none" normalizeH="0" baseline="0" dirty="0" err="1" smtClean="0">
                          <a:ln>
                            <a:noFill/>
                          </a:ln>
                          <a:solidFill>
                            <a:srgbClr val="000000"/>
                          </a:solidFill>
                          <a:effectLst/>
                          <a:latin typeface="Comic Sans MS" pitchFamily="66" charset="0"/>
                        </a:rPr>
                        <a:t>Ech</a:t>
                      </a:r>
                      <a:r>
                        <a:rPr kumimoji="0" lang="fr-BE" sz="1200" b="0" i="0" u="none" strike="noStrike" cap="none" normalizeH="0" baseline="0" dirty="0" smtClean="0">
                          <a:ln>
                            <a:noFill/>
                          </a:ln>
                          <a:solidFill>
                            <a:srgbClr val="000000"/>
                          </a:solidFill>
                          <a:effectLst/>
                          <a:latin typeface="Comic Sans MS" pitchFamily="66" charset="0"/>
                        </a:rPr>
                        <a:t> INFRA</a:t>
                      </a:r>
                    </a:p>
                    <a:p>
                      <a:pPr marL="0" marR="0" lvl="0" indent="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00"/>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5">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00"/>
                          </a:solidFill>
                          <a:effectLst/>
                          <a:latin typeface="Comic Sans MS" pitchFamily="66" charset="0"/>
                        </a:rPr>
                        <a:t>1 </a:t>
                      </a:r>
                      <a:r>
                        <a:rPr kumimoji="0" lang="fr-BE" sz="1200" b="0" i="0" u="none" strike="noStrike" cap="none" normalizeH="0" baseline="0" dirty="0" err="1" smtClean="0">
                          <a:ln>
                            <a:noFill/>
                          </a:ln>
                          <a:solidFill>
                            <a:srgbClr val="000000"/>
                          </a:solidFill>
                          <a:effectLst/>
                          <a:latin typeface="Comic Sans MS" pitchFamily="66" charset="0"/>
                        </a:rPr>
                        <a:t>Ech</a:t>
                      </a:r>
                      <a:r>
                        <a:rPr kumimoji="0" lang="fr-BE" sz="1200" b="0" i="0" u="none" strike="noStrike" cap="none" normalizeH="0" baseline="0" dirty="0" smtClean="0">
                          <a:ln>
                            <a:noFill/>
                          </a:ln>
                          <a:solidFill>
                            <a:srgbClr val="000000"/>
                          </a:solidFill>
                          <a:effectLst/>
                          <a:latin typeface="Comic Sans MS" pitchFamily="66" charset="0"/>
                        </a:rPr>
                        <a:t> INFRA</a:t>
                      </a:r>
                    </a:p>
                    <a:p>
                      <a:pPr marL="0" marR="0" lvl="0" indent="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00"/>
                        </a:solidFill>
                        <a:effectLst/>
                        <a:latin typeface="Comic Sans MS" pitchFamily="66" charset="0"/>
                      </a:endParaRPr>
                    </a:p>
                    <a:p>
                      <a:pPr marL="0" marR="0" lvl="0" indent="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00"/>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5">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Comic Sans MS" pitchFamily="66" charset="0"/>
                        </a:rPr>
                        <a:t>EC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863971">
                <a:tc vMerge="1">
                  <a:txBody>
                    <a:bodyPr/>
                    <a:lstStyle/>
                    <a:p>
                      <a:endParaRPr lang="en-US"/>
                    </a:p>
                  </a:txBody>
                  <a:tcPr/>
                </a:tc>
                <a:tc vMerge="1">
                  <a:txBody>
                    <a:bodyPr/>
                    <a:lstStyle/>
                    <a:p>
                      <a:endParaRPr lang="en-US"/>
                    </a:p>
                  </a:txBody>
                  <a:tcPr/>
                </a:tc>
                <a:tc>
                  <a:txBody>
                    <a:bodyPr/>
                    <a:lstStyle/>
                    <a:p>
                      <a:r>
                        <a:rPr lang="fr-FR" sz="1000" b="0" i="0" u="none" strike="noStrike" kern="1200" baseline="0" dirty="0" smtClean="0">
                          <a:solidFill>
                            <a:srgbClr val="000018"/>
                          </a:solidFill>
                          <a:latin typeface="Comic Sans MS" panose="030F0702030302020204" pitchFamily="66" charset="0"/>
                          <a:ea typeface="+mn-ea"/>
                          <a:cs typeface="+mn-cs"/>
                        </a:rPr>
                        <a:t>2. Inventorisation des chaudières et groupes de froid suivant les modalités établies par le </a:t>
                      </a:r>
                      <a:r>
                        <a:rPr lang="fr-FR" sz="1000" b="0" i="0" u="none" strike="noStrike" kern="1200" baseline="0" dirty="0" err="1" smtClean="0">
                          <a:solidFill>
                            <a:srgbClr val="000018"/>
                          </a:solidFill>
                          <a:latin typeface="Comic Sans MS" panose="030F0702030302020204" pitchFamily="66" charset="0"/>
                          <a:ea typeface="+mn-ea"/>
                          <a:cs typeface="+mn-cs"/>
                        </a:rPr>
                        <a:t>Gest</a:t>
                      </a:r>
                      <a:r>
                        <a:rPr lang="fr-FR" sz="1000" b="0" i="0" u="none" strike="noStrike" kern="1200" baseline="0" dirty="0" smtClean="0">
                          <a:solidFill>
                            <a:srgbClr val="000018"/>
                          </a:solidFill>
                          <a:latin typeface="Comic Sans MS" panose="030F0702030302020204" pitchFamily="66" charset="0"/>
                          <a:ea typeface="+mn-ea"/>
                          <a:cs typeface="+mn-cs"/>
                        </a:rPr>
                        <a:t> Mat</a:t>
                      </a:r>
                      <a:endParaRPr lang="fr-BE" sz="1000" b="0" i="0" u="none" strike="noStrike" kern="1200" baseline="0" dirty="0" smtClean="0">
                        <a:solidFill>
                          <a:srgbClr val="000018"/>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2"/>
                  </a:ext>
                </a:extLst>
              </a:tr>
              <a:tr h="710347">
                <a:tc vMerge="1">
                  <a:txBody>
                    <a:bodyPr/>
                    <a:lstStyle/>
                    <a:p>
                      <a:endParaRPr lang="en-US"/>
                    </a:p>
                  </a:txBody>
                  <a:tcPr/>
                </a:tc>
                <a:tc vMerge="1">
                  <a:txBody>
                    <a:bodyPr/>
                    <a:lstStyle/>
                    <a:p>
                      <a:endParaRPr lang="en-US"/>
                    </a:p>
                  </a:txBody>
                  <a:tcPr/>
                </a:tc>
                <a:tc>
                  <a:txBody>
                    <a:bodyPr/>
                    <a:lstStyle/>
                    <a:p>
                      <a:r>
                        <a:rPr lang="fr-BE" sz="1000" b="0" i="0" u="none" strike="noStrike" kern="1200" baseline="0" dirty="0" smtClean="0">
                          <a:solidFill>
                            <a:srgbClr val="000018"/>
                          </a:solidFill>
                          <a:latin typeface="Comic Sans MS" panose="030F0702030302020204" pitchFamily="66" charset="0"/>
                          <a:ea typeface="+mn-ea"/>
                          <a:cs typeface="+mn-cs"/>
                        </a:rPr>
                        <a:t>3. S’assurer de l’exécution des contrôles obligatoires (conformément aux délais légaux)</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3"/>
                  </a:ext>
                </a:extLst>
              </a:tr>
              <a:tr h="466720">
                <a:tc vMerge="1">
                  <a:txBody>
                    <a:bodyPr/>
                    <a:lstStyle/>
                    <a:p>
                      <a:endParaRPr lang="en-US"/>
                    </a:p>
                  </a:txBody>
                  <a:tcPr/>
                </a:tc>
                <a:tc vMerge="1">
                  <a:txBody>
                    <a:bodyPr/>
                    <a:lstStyle/>
                    <a:p>
                      <a:endParaRPr lang="en-US"/>
                    </a:p>
                  </a:txBody>
                  <a:tcPr/>
                </a:tc>
                <a:tc>
                  <a:txBody>
                    <a:bodyPr/>
                    <a:lstStyle/>
                    <a:p>
                      <a:r>
                        <a:rPr lang="fr-BE" sz="1000" b="0" i="0" u="none" strike="noStrike" kern="1200" baseline="0" dirty="0" smtClean="0">
                          <a:solidFill>
                            <a:srgbClr val="000018"/>
                          </a:solidFill>
                          <a:latin typeface="Comic Sans MS" panose="030F0702030302020204" pitchFamily="66" charset="0"/>
                          <a:ea typeface="+mn-ea"/>
                          <a:cs typeface="+mn-cs"/>
                        </a:rPr>
                        <a:t>4. Suivi de manquements mentionnés dans le rapports</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4"/>
                  </a:ext>
                </a:extLst>
              </a:tr>
              <a:tr h="863971">
                <a:tc vMerge="1">
                  <a:txBody>
                    <a:bodyPr/>
                    <a:lstStyle/>
                    <a:p>
                      <a:endParaRPr lang="en-US"/>
                    </a:p>
                  </a:txBody>
                  <a:tcPr/>
                </a:tc>
                <a:tc vMerge="1">
                  <a:txBody>
                    <a:bodyPr/>
                    <a:lstStyle/>
                    <a:p>
                      <a:endParaRPr lang="en-US"/>
                    </a:p>
                  </a:txBody>
                  <a:tcPr/>
                </a:tc>
                <a:tc>
                  <a:txBody>
                    <a:bodyPr/>
                    <a:lstStyle/>
                    <a:p>
                      <a:r>
                        <a:rPr lang="fr-BE" sz="1000" b="0" i="0" u="none" strike="noStrike" kern="1200" baseline="0" dirty="0" smtClean="0">
                          <a:solidFill>
                            <a:srgbClr val="000018"/>
                          </a:solidFill>
                          <a:latin typeface="Comic Sans MS" panose="030F0702030302020204" pitchFamily="66" charset="0"/>
                          <a:ea typeface="+mn-ea"/>
                          <a:cs typeface="+mn-cs"/>
                        </a:rPr>
                        <a:t>5. Mettre en place les moyens pour assurer  la gestion et le suivi des contrôles légaux Infra</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5"/>
                  </a:ext>
                </a:extLst>
              </a:tr>
            </a:tbl>
          </a:graphicData>
        </a:graphic>
      </p:graphicFrame>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7</a:t>
            </a:fld>
            <a:endParaRPr lang="en-US"/>
          </a:p>
        </p:txBody>
      </p:sp>
    </p:spTree>
    <p:extLst>
      <p:ext uri="{BB962C8B-B14F-4D97-AF65-F5344CB8AC3E}">
        <p14:creationId xmlns:p14="http://schemas.microsoft.com/office/powerpoint/2010/main" val="2464350905"/>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4577" name="Footer Placeholder 2"/>
          <p:cNvSpPr txBox="1">
            <a:spLocks noGrp="1"/>
          </p:cNvSpPr>
          <p:nvPr/>
        </p:nvSpPr>
        <p:spPr bwMode="auto">
          <a:xfrm>
            <a:off x="2124075" y="6248400"/>
            <a:ext cx="5040313" cy="457200"/>
          </a:xfrm>
          <a:prstGeom prst="rect">
            <a:avLst/>
          </a:prstGeom>
          <a:noFill/>
          <a:ln w="9525">
            <a:noFill/>
            <a:miter lim="800000"/>
            <a:headEnd/>
            <a:tailEnd/>
          </a:ln>
        </p:spPr>
        <p:txBody>
          <a:bodyPr anchor="b"/>
          <a:lstStyle/>
          <a:p>
            <a:pPr algn="ctr"/>
            <a:r>
              <a:rPr lang="en-US" sz="1200">
                <a:solidFill>
                  <a:srgbClr val="000018"/>
                </a:solidFill>
              </a:rPr>
              <a:t>EC : en cours - T : terminé - R : pas démarré</a:t>
            </a:r>
          </a:p>
        </p:txBody>
      </p:sp>
      <p:graphicFrame>
        <p:nvGraphicFramePr>
          <p:cNvPr id="24610" name="Group 34"/>
          <p:cNvGraphicFramePr>
            <a:graphicFrameLocks noGrp="1"/>
          </p:cNvGraphicFramePr>
          <p:nvPr>
            <p:extLst>
              <p:ext uri="{D42A27DB-BD31-4B8C-83A1-F6EECF244321}">
                <p14:modId xmlns:p14="http://schemas.microsoft.com/office/powerpoint/2010/main" val="3231172936"/>
              </p:ext>
            </p:extLst>
          </p:nvPr>
        </p:nvGraphicFramePr>
        <p:xfrm>
          <a:off x="179388" y="908050"/>
          <a:ext cx="8748712" cy="5399280"/>
        </p:xfrm>
        <a:graphic>
          <a:graphicData uri="http://schemas.openxmlformats.org/drawingml/2006/table">
            <a:tbl>
              <a:tblPr/>
              <a:tblGrid>
                <a:gridCol w="2305050">
                  <a:extLst>
                    <a:ext uri="{9D8B030D-6E8A-4147-A177-3AD203B41FA5}">
                      <a16:colId xmlns:a16="http://schemas.microsoft.com/office/drawing/2014/main" val="20000"/>
                    </a:ext>
                  </a:extLst>
                </a:gridCol>
                <a:gridCol w="1223962">
                  <a:extLst>
                    <a:ext uri="{9D8B030D-6E8A-4147-A177-3AD203B41FA5}">
                      <a16:colId xmlns:a16="http://schemas.microsoft.com/office/drawing/2014/main" val="20001"/>
                    </a:ext>
                  </a:extLst>
                </a:gridCol>
                <a:gridCol w="1368425">
                  <a:extLst>
                    <a:ext uri="{9D8B030D-6E8A-4147-A177-3AD203B41FA5}">
                      <a16:colId xmlns:a16="http://schemas.microsoft.com/office/drawing/2014/main" val="20002"/>
                    </a:ext>
                  </a:extLst>
                </a:gridCol>
                <a:gridCol w="1511300">
                  <a:extLst>
                    <a:ext uri="{9D8B030D-6E8A-4147-A177-3AD203B41FA5}">
                      <a16:colId xmlns:a16="http://schemas.microsoft.com/office/drawing/2014/main" val="20003"/>
                    </a:ext>
                  </a:extLst>
                </a:gridCol>
                <a:gridCol w="1711325">
                  <a:extLst>
                    <a:ext uri="{9D8B030D-6E8A-4147-A177-3AD203B41FA5}">
                      <a16:colId xmlns:a16="http://schemas.microsoft.com/office/drawing/2014/main" val="20004"/>
                    </a:ext>
                  </a:extLst>
                </a:gridCol>
                <a:gridCol w="628650">
                  <a:extLst>
                    <a:ext uri="{9D8B030D-6E8A-4147-A177-3AD203B41FA5}">
                      <a16:colId xmlns:a16="http://schemas.microsoft.com/office/drawing/2014/main" val="20005"/>
                    </a:ext>
                  </a:extLst>
                </a:gridCol>
              </a:tblGrid>
              <a:tr h="608013">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00"/>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00"/>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omic Sans MS" pitchFamily="66" charset="0"/>
                          <a:cs typeface="Arial" charset="0"/>
                        </a:rPr>
                        <a:t>Objectif</a:t>
                      </a:r>
                      <a:endParaRPr kumimoji="0" lang="en-US" sz="1200" b="0" i="0" u="none" strike="noStrike" cap="none" normalizeH="0" baseline="0" smtClean="0">
                        <a:ln>
                          <a:noFill/>
                        </a:ln>
                        <a:solidFill>
                          <a:srgbClr val="000000"/>
                        </a:solidFill>
                        <a:effectLst/>
                        <a:latin typeface="Comic Sans MS" pitchFamily="66" charset="0"/>
                      </a:endParaRPr>
                    </a:p>
                  </a:txBody>
                  <a:tcPr anchor="b"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omic Sans MS" pitchFamily="66" charset="0"/>
                          <a:cs typeface="Arial" charset="0"/>
                        </a:rPr>
                        <a:t>Activités / Missions</a:t>
                      </a:r>
                      <a:endParaRPr kumimoji="0" lang="en-US" sz="1200" b="0" i="0" u="none" strike="noStrike" cap="none" normalizeH="0" baseline="0" smtClean="0">
                        <a:ln>
                          <a:noFill/>
                        </a:ln>
                        <a:solidFill>
                          <a:srgbClr val="000000"/>
                        </a:solidFill>
                        <a:effectLst/>
                        <a:latin typeface="Comic Sans MS" pitchFamily="66" charset="0"/>
                      </a:endParaRPr>
                    </a:p>
                  </a:txBody>
                  <a:tcPr anchor="b"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00"/>
                        </a:solidFill>
                        <a:effectLst/>
                        <a:latin typeface="Comic Sans MS" pitchFamily="66" charset="0"/>
                      </a:endParaRPr>
                    </a:p>
                  </a:txBody>
                  <a:tcPr anchor="b"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omic Sans MS" pitchFamily="66" charset="0"/>
                          <a:cs typeface="Arial" charset="0"/>
                        </a:rPr>
                        <a:t>Responsable</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Comic Sans MS" pitchFamily="66" charset="0"/>
                          <a:cs typeface="Arial" charset="0"/>
                        </a:rPr>
                        <a:t>Status</a:t>
                      </a:r>
                      <a:r>
                        <a:rPr kumimoji="0" lang="en-US" sz="1200" b="1" i="0" u="none" strike="noStrike" cap="none" normalizeH="0" baseline="0" smtClean="0">
                          <a:ln>
                            <a:noFill/>
                          </a:ln>
                          <a:solidFill>
                            <a:srgbClr val="000000"/>
                          </a:solidFill>
                          <a:effectLst/>
                          <a:latin typeface="Comic Sans MS" pitchFamily="66" charset="0"/>
                          <a:cs typeface="Arial" charset="0"/>
                        </a:rPr>
                        <a:t> </a:t>
                      </a:r>
                      <a:endParaRPr kumimoji="0" lang="en-US" sz="1200" b="0" i="0" u="none" strike="noStrike" cap="none" normalizeH="0" baseline="0" smtClean="0">
                        <a:ln>
                          <a:noFill/>
                        </a:ln>
                        <a:solidFill>
                          <a:srgbClr val="000000"/>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858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10-O&amp;T-01 : Sécurité routière</a:t>
                      </a:r>
                    </a:p>
                  </a:txBody>
                  <a:tcPr marL="46800" marR="468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fr-BE" sz="1200" b="0" i="0" u="none" strike="noStrike" kern="1200" baseline="0" dirty="0" smtClean="0">
                          <a:solidFill>
                            <a:srgbClr val="000018"/>
                          </a:solidFill>
                          <a:latin typeface="Comic Sans MS" panose="030F0702030302020204" pitchFamily="66" charset="0"/>
                          <a:ea typeface="+mn-ea"/>
                          <a:cs typeface="+mn-cs"/>
                        </a:rPr>
                        <a:t>Réduction significative de 25% du nombre d’accidents de la route dans lesquels les véhicules militaires sont impliqués, endéans les cinq ans</a:t>
                      </a:r>
                    </a:p>
                  </a:txBody>
                  <a:tcPr marL="46800" marR="468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fr-BE" sz="1200" dirty="0" smtClean="0">
                          <a:solidFill>
                            <a:srgbClr val="000018"/>
                          </a:solidFill>
                          <a:latin typeface="Comic Sans MS" panose="030F0702030302020204" pitchFamily="66" charset="0"/>
                        </a:rPr>
                        <a:t>Soutien local à la campagne de sensibilisation pilotée par ACOS</a:t>
                      </a:r>
                      <a:r>
                        <a:rPr lang="fr-BE" sz="1200" baseline="0" dirty="0" smtClean="0">
                          <a:solidFill>
                            <a:srgbClr val="000018"/>
                          </a:solidFill>
                          <a:latin typeface="Comic Sans MS" panose="030F0702030302020204" pitchFamily="66" charset="0"/>
                        </a:rPr>
                        <a:t> O&amp;T </a:t>
                      </a:r>
                      <a:r>
                        <a:rPr lang="fr-FR" sz="1200" baseline="0" dirty="0" smtClean="0">
                          <a:solidFill>
                            <a:srgbClr val="000018"/>
                          </a:solidFill>
                          <a:latin typeface="Comic Sans MS" panose="030F0702030302020204" pitchFamily="66" charset="0"/>
                        </a:rPr>
                        <a:t>(</a:t>
                      </a:r>
                      <a:r>
                        <a:rPr lang="fr-FR" sz="1200" baseline="0" dirty="0" err="1" smtClean="0">
                          <a:solidFill>
                            <a:srgbClr val="000018"/>
                          </a:solidFill>
                          <a:latin typeface="Comic Sans MS" panose="030F0702030302020204" pitchFamily="66" charset="0"/>
                        </a:rPr>
                        <a:t>e.a</a:t>
                      </a:r>
                      <a:r>
                        <a:rPr lang="fr-FR" sz="1200" baseline="0" dirty="0" smtClean="0">
                          <a:solidFill>
                            <a:srgbClr val="000018"/>
                          </a:solidFill>
                          <a:latin typeface="Comic Sans MS" panose="030F0702030302020204" pitchFamily="66" charset="0"/>
                        </a:rPr>
                        <a:t>. par la diffusion d’affiches)</a:t>
                      </a:r>
                      <a:endParaRPr lang="fr-BE" sz="1200" dirty="0">
                        <a:solidFill>
                          <a:srgbClr val="FF0000"/>
                        </a:solidFill>
                        <a:latin typeface="Comic Sans MS" panose="030F0702030302020204" pitchFamily="66" charset="0"/>
                      </a:endParaRPr>
                    </a:p>
                  </a:txBody>
                  <a:tcPr marL="46800" marR="468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fr-FR" sz="1200" kern="1200" dirty="0" err="1" smtClean="0">
                          <a:solidFill>
                            <a:srgbClr val="000018"/>
                          </a:solidFill>
                          <a:latin typeface="Comic Sans MS" panose="030F0702030302020204" pitchFamily="66" charset="0"/>
                          <a:ea typeface="+mn-ea"/>
                          <a:cs typeface="+mn-cs"/>
                        </a:rPr>
                        <a:t>Sp</a:t>
                      </a:r>
                      <a:r>
                        <a:rPr lang="fr-FR" sz="1200" kern="1200" dirty="0" smtClean="0">
                          <a:solidFill>
                            <a:srgbClr val="000018"/>
                          </a:solidFill>
                          <a:latin typeface="Comic Sans MS" panose="030F0702030302020204" pitchFamily="66" charset="0"/>
                          <a:ea typeface="+mn-ea"/>
                          <a:cs typeface="+mn-cs"/>
                        </a:rPr>
                        <a:t> de ACOS O&amp;T</a:t>
                      </a:r>
                    </a:p>
                    <a:p>
                      <a:r>
                        <a:rPr lang="fr-FR" sz="1200" kern="1200" dirty="0" smtClean="0">
                          <a:solidFill>
                            <a:srgbClr val="000018"/>
                          </a:solidFill>
                          <a:latin typeface="Comic Sans MS" panose="030F0702030302020204" pitchFamily="66" charset="0"/>
                          <a:ea typeface="+mn-ea"/>
                          <a:cs typeface="+mn-cs"/>
                        </a:rPr>
                        <a:t>LH U (responsable du transport)</a:t>
                      </a:r>
                    </a:p>
                    <a:p>
                      <a:r>
                        <a:rPr lang="fr-FR" sz="1200" kern="1200" dirty="0" smtClean="0">
                          <a:solidFill>
                            <a:srgbClr val="000018"/>
                          </a:solidFill>
                          <a:latin typeface="Comic Sans MS" panose="030F0702030302020204" pitchFamily="66" charset="0"/>
                          <a:ea typeface="+mn-ea"/>
                          <a:cs typeface="+mn-cs"/>
                        </a:rPr>
                        <a:t>SLPPT </a:t>
                      </a:r>
                    </a:p>
                    <a:p>
                      <a:endParaRPr lang="fr-BE" sz="1200" kern="1200" dirty="0">
                        <a:solidFill>
                          <a:srgbClr val="000018"/>
                        </a:solidFill>
                        <a:latin typeface="Comic Sans MS" panose="030F0702030302020204" pitchFamily="66" charset="0"/>
                        <a:ea typeface="+mn-ea"/>
                        <a:cs typeface="+mn-cs"/>
                      </a:endParaRPr>
                    </a:p>
                  </a:txBody>
                  <a:tcPr marL="46800" marR="468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algn="l" defTabSz="914400" rtl="0" eaLnBrk="1" latinLnBrk="0" hangingPunct="1"/>
                      <a:r>
                        <a:rPr lang="fr-BE" sz="1200" b="0" u="none" kern="1200" dirty="0" smtClean="0">
                          <a:solidFill>
                            <a:srgbClr val="000018"/>
                          </a:solidFill>
                          <a:latin typeface="Comic Sans MS" panose="030F0702030302020204" pitchFamily="66" charset="0"/>
                          <a:ea typeface="+mn-ea"/>
                          <a:cs typeface="+mn-cs"/>
                        </a:rPr>
                        <a:t>Section</a:t>
                      </a:r>
                      <a:r>
                        <a:rPr lang="fr-BE" sz="1200" b="0" u="none" kern="1200" baseline="0" dirty="0" smtClean="0">
                          <a:solidFill>
                            <a:srgbClr val="000018"/>
                          </a:solidFill>
                          <a:latin typeface="Comic Sans MS" panose="030F0702030302020204" pitchFamily="66" charset="0"/>
                          <a:ea typeface="+mn-ea"/>
                          <a:cs typeface="+mn-cs"/>
                        </a:rPr>
                        <a:t> Police</a:t>
                      </a:r>
                      <a:endParaRPr lang="fr-BE" sz="1200" b="0" u="none" kern="1200" dirty="0">
                        <a:solidFill>
                          <a:srgbClr val="000018"/>
                        </a:solidFill>
                        <a:latin typeface="Comic Sans MS" panose="030F0702030302020204" pitchFamily="66" charset="0"/>
                        <a:ea typeface="+mn-ea"/>
                        <a:cs typeface="+mn-cs"/>
                      </a:endParaRPr>
                    </a:p>
                  </a:txBody>
                  <a:tcPr marL="46800" marR="468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algn="ctr" defTabSz="914400" rtl="0" eaLnBrk="1" latinLnBrk="0" hangingPunct="1"/>
                      <a:r>
                        <a:rPr lang="fr-BE" sz="1200" kern="1200" dirty="0" smtClean="0">
                          <a:solidFill>
                            <a:srgbClr val="000018"/>
                          </a:solidFill>
                          <a:latin typeface="Comic Sans MS" panose="030F0702030302020204" pitchFamily="66" charset="0"/>
                          <a:ea typeface="+mn-ea"/>
                          <a:cs typeface="+mn-cs"/>
                        </a:rPr>
                        <a:t>EC</a:t>
                      </a:r>
                      <a:endParaRPr lang="fr-BE" sz="1200" kern="1200" dirty="0">
                        <a:solidFill>
                          <a:srgbClr val="000018"/>
                        </a:solidFill>
                        <a:latin typeface="Comic Sans MS" panose="030F0702030302020204" pitchFamily="66" charset="0"/>
                        <a:ea typeface="+mn-ea"/>
                        <a:cs typeface="+mn-cs"/>
                      </a:endParaRPr>
                    </a:p>
                  </a:txBody>
                  <a:tcPr marL="46800" marR="468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228600">
                <a:tc rowSpan="3">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17-MR-01-Sécurité  des champs électromagnétiques</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FF0000"/>
                        </a:solidFill>
                        <a:effectLst/>
                        <a:latin typeface="Comic Sans MS" pitchFamily="66" charset="0"/>
                      </a:endParaRPr>
                    </a:p>
                  </a:txBody>
                  <a:tcPr marL="46800" marR="468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3">
                  <a:txBody>
                    <a:bodyPr/>
                    <a:lstStyle/>
                    <a:p>
                      <a:r>
                        <a:rPr lang="fr-FR" sz="1200" b="0" i="0" u="none" strike="noStrike" kern="1200" baseline="0" dirty="0" smtClean="0">
                          <a:solidFill>
                            <a:srgbClr val="000018"/>
                          </a:solidFill>
                          <a:latin typeface="Comic Sans MS" panose="030F0702030302020204" pitchFamily="66" charset="0"/>
                          <a:ea typeface="+mn-ea"/>
                          <a:cs typeface="+mn-cs"/>
                        </a:rPr>
                        <a:t>Inventorier le Mat/Infra concerné</a:t>
                      </a:r>
                    </a:p>
                    <a:p>
                      <a:r>
                        <a:rPr lang="fr-FR" sz="1200" b="0" i="0" u="none" strike="noStrike" kern="1200" baseline="0" dirty="0" smtClean="0">
                          <a:solidFill>
                            <a:srgbClr val="000018"/>
                          </a:solidFill>
                          <a:latin typeface="Comic Sans MS" panose="030F0702030302020204" pitchFamily="66" charset="0"/>
                          <a:ea typeface="+mn-ea"/>
                          <a:cs typeface="+mn-cs"/>
                        </a:rPr>
                        <a:t>Identifier le Pers à risques particuliers</a:t>
                      </a:r>
                    </a:p>
                    <a:p>
                      <a:r>
                        <a:rPr lang="fr-FR" sz="1200" b="0" i="0" u="none" strike="noStrike" kern="1200" baseline="0" dirty="0" smtClean="0">
                          <a:solidFill>
                            <a:srgbClr val="000018"/>
                          </a:solidFill>
                          <a:latin typeface="Comic Sans MS" panose="030F0702030302020204" pitchFamily="66" charset="0"/>
                          <a:ea typeface="+mn-ea"/>
                          <a:cs typeface="+mn-cs"/>
                        </a:rPr>
                        <a:t>Evaluation des risques</a:t>
                      </a:r>
                    </a:p>
                    <a:p>
                      <a:r>
                        <a:rPr lang="fr-FR" sz="1200" b="0" i="0" u="none" strike="noStrike" kern="1200" baseline="0" dirty="0" smtClean="0">
                          <a:solidFill>
                            <a:srgbClr val="000018"/>
                          </a:solidFill>
                          <a:latin typeface="Comic Sans MS" panose="030F0702030302020204" pitchFamily="66" charset="0"/>
                          <a:ea typeface="+mn-ea"/>
                          <a:cs typeface="+mn-cs"/>
                        </a:rPr>
                        <a:t>Ancrer la politique de gestion</a:t>
                      </a:r>
                    </a:p>
                    <a:p>
                      <a:r>
                        <a:rPr lang="fr-FR" sz="1200" b="0" i="0" u="none" strike="noStrike" kern="1200" baseline="0" dirty="0" smtClean="0">
                          <a:solidFill>
                            <a:srgbClr val="000018"/>
                          </a:solidFill>
                          <a:latin typeface="Comic Sans MS" panose="030F0702030302020204" pitchFamily="66" charset="0"/>
                          <a:ea typeface="+mn-ea"/>
                          <a:cs typeface="+mn-cs"/>
                        </a:rPr>
                        <a:t>Implémentation de la politique</a:t>
                      </a:r>
                      <a:endParaRPr lang="fr-BE" sz="1200" b="0" i="0" u="none" strike="noStrike" kern="1200" baseline="0" dirty="0" smtClean="0">
                        <a:solidFill>
                          <a:srgbClr val="000018"/>
                        </a:solidFill>
                        <a:latin typeface="Comic Sans MS" panose="030F0702030302020204" pitchFamily="66" charset="0"/>
                        <a:ea typeface="+mn-ea"/>
                        <a:cs typeface="+mn-cs"/>
                      </a:endParaRPr>
                    </a:p>
                  </a:txBody>
                  <a:tcPr marL="46800" marR="468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fr-BE" sz="1200" dirty="0" smtClean="0">
                          <a:solidFill>
                            <a:srgbClr val="000018"/>
                          </a:solidFill>
                          <a:latin typeface="Comic Sans MS" panose="030F0702030302020204" pitchFamily="66" charset="0"/>
                        </a:rPr>
                        <a:t>1. Inventorier</a:t>
                      </a:r>
                      <a:endParaRPr lang="fr-BE" sz="1200" dirty="0">
                        <a:solidFill>
                          <a:srgbClr val="000018"/>
                        </a:solidFill>
                        <a:latin typeface="Comic Sans MS" panose="030F0702030302020204" pitchFamily="66" charset="0"/>
                      </a:endParaRPr>
                    </a:p>
                  </a:txBody>
                  <a:tcPr marL="46800" marR="468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fr-BE" sz="1200" kern="1200" dirty="0" err="1" smtClean="0">
                          <a:solidFill>
                            <a:srgbClr val="000018"/>
                          </a:solidFill>
                          <a:latin typeface="Comic Sans MS" panose="030F0702030302020204" pitchFamily="66" charset="0"/>
                          <a:ea typeface="+mn-ea"/>
                          <a:cs typeface="+mn-cs"/>
                        </a:rPr>
                        <a:t>Gest</a:t>
                      </a:r>
                      <a:r>
                        <a:rPr lang="fr-BE" sz="1200" kern="1200" dirty="0" smtClean="0">
                          <a:solidFill>
                            <a:srgbClr val="000018"/>
                          </a:solidFill>
                          <a:latin typeface="Comic Sans MS" panose="030F0702030302020204" pitchFamily="66" charset="0"/>
                          <a:ea typeface="+mn-ea"/>
                          <a:cs typeface="+mn-cs"/>
                        </a:rPr>
                        <a:t> Mat</a:t>
                      </a:r>
                      <a:endParaRPr lang="fr-BE" sz="1200" kern="1200" dirty="0">
                        <a:solidFill>
                          <a:srgbClr val="000018"/>
                        </a:solidFill>
                        <a:latin typeface="Comic Sans MS" panose="030F0702030302020204" pitchFamily="66" charset="0"/>
                        <a:ea typeface="+mn-ea"/>
                        <a:cs typeface="+mn-cs"/>
                      </a:endParaRPr>
                    </a:p>
                  </a:txBody>
                  <a:tcPr marL="46800" marR="468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3">
                  <a:txBody>
                    <a:bodyPr/>
                    <a:lstStyle/>
                    <a:p>
                      <a:pPr marL="0" algn="l" defTabSz="914400" rtl="0" eaLnBrk="1" latinLnBrk="0" hangingPunct="1"/>
                      <a:r>
                        <a:rPr lang="fr-BE" sz="1200" b="0" u="none" kern="1200" dirty="0" err="1" smtClean="0">
                          <a:solidFill>
                            <a:srgbClr val="000018"/>
                          </a:solidFill>
                          <a:latin typeface="Comic Sans MS" panose="030F0702030302020204" pitchFamily="66" charset="0"/>
                          <a:ea typeface="+mn-ea"/>
                          <a:cs typeface="+mn-cs"/>
                        </a:rPr>
                        <a:t>Ass</a:t>
                      </a:r>
                      <a:r>
                        <a:rPr lang="fr-BE" sz="1200" b="0" u="none" kern="1200" dirty="0" smtClean="0">
                          <a:solidFill>
                            <a:srgbClr val="000018"/>
                          </a:solidFill>
                          <a:latin typeface="Comic Sans MS" panose="030F0702030302020204" pitchFamily="66" charset="0"/>
                          <a:ea typeface="+mn-ea"/>
                          <a:cs typeface="+mn-cs"/>
                        </a:rPr>
                        <a:t> </a:t>
                      </a:r>
                      <a:r>
                        <a:rPr lang="fr-BE" sz="1200" b="0" u="none" kern="1200" dirty="0" err="1" smtClean="0">
                          <a:solidFill>
                            <a:srgbClr val="000018"/>
                          </a:solidFill>
                          <a:latin typeface="Comic Sans MS" panose="030F0702030302020204" pitchFamily="66" charset="0"/>
                          <a:ea typeface="+mn-ea"/>
                          <a:cs typeface="+mn-cs"/>
                        </a:rPr>
                        <a:t>Prev</a:t>
                      </a:r>
                      <a:endParaRPr lang="fr-BE" sz="1200" b="0" u="none" kern="1200" dirty="0">
                        <a:solidFill>
                          <a:srgbClr val="000018"/>
                        </a:solidFill>
                        <a:latin typeface="Comic Sans MS" panose="030F0702030302020204" pitchFamily="66" charset="0"/>
                        <a:ea typeface="+mn-ea"/>
                        <a:cs typeface="+mn-cs"/>
                      </a:endParaRPr>
                    </a:p>
                  </a:txBody>
                  <a:tcPr marL="46800" marR="468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3">
                  <a:txBody>
                    <a:bodyPr/>
                    <a:lstStyle/>
                    <a:p>
                      <a:pPr marL="0" algn="ctr" defTabSz="914400" rtl="0" eaLnBrk="1" latinLnBrk="0" hangingPunct="1"/>
                      <a:r>
                        <a:rPr lang="fr-BE" sz="1200" kern="1200" dirty="0" smtClean="0">
                          <a:solidFill>
                            <a:srgbClr val="000018"/>
                          </a:solidFill>
                          <a:latin typeface="Comic Sans MS" panose="030F0702030302020204" pitchFamily="66" charset="0"/>
                          <a:ea typeface="+mn-ea"/>
                          <a:cs typeface="+mn-cs"/>
                        </a:rPr>
                        <a:t>R</a:t>
                      </a:r>
                      <a:endParaRPr lang="fr-BE" sz="1200" kern="1200" dirty="0">
                        <a:solidFill>
                          <a:srgbClr val="000018"/>
                        </a:solidFill>
                        <a:latin typeface="Comic Sans MS" panose="030F0702030302020204" pitchFamily="66" charset="0"/>
                        <a:ea typeface="+mn-ea"/>
                        <a:cs typeface="+mn-cs"/>
                      </a:endParaRPr>
                    </a:p>
                  </a:txBody>
                  <a:tcPr marL="46800" marR="468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228600">
                <a:tc vMerge="1">
                  <a:txBody>
                    <a:bodyPr/>
                    <a:lstStyle/>
                    <a:p>
                      <a:endParaRPr lang="en-US"/>
                    </a:p>
                  </a:txBody>
                  <a:tcPr/>
                </a:tc>
                <a:tc vMerge="1">
                  <a:txBody>
                    <a:bodyPr/>
                    <a:lstStyle/>
                    <a:p>
                      <a:endParaRPr lang="en-US"/>
                    </a:p>
                  </a:txBody>
                  <a:tcPr/>
                </a:tc>
                <a:tc>
                  <a:txBody>
                    <a:bodyPr/>
                    <a:lstStyle/>
                    <a:p>
                      <a:r>
                        <a:rPr lang="fr-BE" sz="1200" dirty="0" smtClean="0">
                          <a:solidFill>
                            <a:srgbClr val="000018"/>
                          </a:solidFill>
                          <a:latin typeface="Comic Sans MS" panose="030F0702030302020204" pitchFamily="66" charset="0"/>
                        </a:rPr>
                        <a:t>2. Apprécier les risques</a:t>
                      </a:r>
                      <a:endParaRPr lang="fr-BE" sz="1200" dirty="0">
                        <a:solidFill>
                          <a:srgbClr val="000018"/>
                        </a:solidFill>
                        <a:latin typeface="Comic Sans MS" panose="030F0702030302020204" pitchFamily="66" charset="0"/>
                      </a:endParaRPr>
                    </a:p>
                  </a:txBody>
                  <a:tcPr marL="46800" marR="468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fr-BE" sz="1200" kern="1200" dirty="0" smtClean="0">
                          <a:solidFill>
                            <a:srgbClr val="000018"/>
                          </a:solidFill>
                          <a:latin typeface="Comic Sans MS" panose="030F0702030302020204" pitchFamily="66" charset="0"/>
                          <a:ea typeface="+mn-ea"/>
                          <a:cs typeface="+mn-cs"/>
                        </a:rPr>
                        <a:t>SPPT-MR &amp; ERM</a:t>
                      </a:r>
                      <a:endParaRPr lang="fr-BE" sz="1200" kern="1200" dirty="0">
                        <a:solidFill>
                          <a:srgbClr val="000018"/>
                        </a:solidFill>
                        <a:latin typeface="Comic Sans MS" panose="030F0702030302020204" pitchFamily="66" charset="0"/>
                        <a:ea typeface="+mn-ea"/>
                        <a:cs typeface="+mn-cs"/>
                      </a:endParaRPr>
                    </a:p>
                  </a:txBody>
                  <a:tcPr marL="46800" marR="468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3"/>
                  </a:ext>
                </a:extLst>
              </a:tr>
              <a:tr h="228600">
                <a:tc vMerge="1">
                  <a:txBody>
                    <a:bodyPr/>
                    <a:lstStyle/>
                    <a:p>
                      <a:endParaRPr lang="en-US"/>
                    </a:p>
                  </a:txBody>
                  <a:tcPr/>
                </a:tc>
                <a:tc vMerge="1">
                  <a:txBody>
                    <a:bodyPr/>
                    <a:lstStyle/>
                    <a:p>
                      <a:endParaRPr lang="en-US"/>
                    </a:p>
                  </a:txBody>
                  <a:tcPr/>
                </a:tc>
                <a:tc>
                  <a:txBody>
                    <a:bodyPr/>
                    <a:lstStyle/>
                    <a:p>
                      <a:r>
                        <a:rPr lang="fr-BE" sz="1200" dirty="0" smtClean="0">
                          <a:solidFill>
                            <a:srgbClr val="000018"/>
                          </a:solidFill>
                          <a:latin typeface="Comic Sans MS" panose="030F0702030302020204" pitchFamily="66" charset="0"/>
                        </a:rPr>
                        <a:t>3. Gestion</a:t>
                      </a:r>
                      <a:endParaRPr lang="fr-BE" sz="1200" dirty="0">
                        <a:solidFill>
                          <a:srgbClr val="000018"/>
                        </a:solidFill>
                        <a:latin typeface="Comic Sans MS" panose="030F0702030302020204" pitchFamily="66" charset="0"/>
                      </a:endParaRPr>
                    </a:p>
                  </a:txBody>
                  <a:tcPr marL="46800" marR="468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fr-BE" sz="1200" kern="1200" dirty="0" err="1" smtClean="0">
                          <a:solidFill>
                            <a:srgbClr val="000018"/>
                          </a:solidFill>
                          <a:latin typeface="Comic Sans MS" panose="030F0702030302020204" pitchFamily="66" charset="0"/>
                          <a:ea typeface="+mn-ea"/>
                          <a:cs typeface="+mn-cs"/>
                        </a:rPr>
                        <a:t>Gest</a:t>
                      </a:r>
                      <a:r>
                        <a:rPr lang="fr-BE" sz="1200" kern="1200" dirty="0" smtClean="0">
                          <a:solidFill>
                            <a:srgbClr val="000018"/>
                          </a:solidFill>
                          <a:latin typeface="Comic Sans MS" panose="030F0702030302020204" pitchFamily="66" charset="0"/>
                          <a:ea typeface="+mn-ea"/>
                          <a:cs typeface="+mn-cs"/>
                        </a:rPr>
                        <a:t> Mat &amp;</a:t>
                      </a:r>
                      <a:r>
                        <a:rPr lang="fr-BE" sz="1200" kern="1200" baseline="0" dirty="0" smtClean="0">
                          <a:solidFill>
                            <a:srgbClr val="000018"/>
                          </a:solidFill>
                          <a:latin typeface="Comic Sans MS" panose="030F0702030302020204" pitchFamily="66" charset="0"/>
                          <a:ea typeface="+mn-ea"/>
                          <a:cs typeface="+mn-cs"/>
                        </a:rPr>
                        <a:t> Conseiller en </a:t>
                      </a:r>
                      <a:r>
                        <a:rPr lang="fr-BE" sz="1200" kern="1200" baseline="0" dirty="0" err="1" smtClean="0">
                          <a:solidFill>
                            <a:srgbClr val="000018"/>
                          </a:solidFill>
                          <a:latin typeface="Comic Sans MS" panose="030F0702030302020204" pitchFamily="66" charset="0"/>
                          <a:ea typeface="+mn-ea"/>
                          <a:cs typeface="+mn-cs"/>
                        </a:rPr>
                        <a:t>Prev</a:t>
                      </a:r>
                      <a:endParaRPr lang="fr-BE" sz="1200" kern="1200" dirty="0">
                        <a:solidFill>
                          <a:srgbClr val="000018"/>
                        </a:solidFill>
                        <a:latin typeface="Comic Sans MS" panose="030F0702030302020204" pitchFamily="66" charset="0"/>
                        <a:ea typeface="+mn-ea"/>
                        <a:cs typeface="+mn-cs"/>
                      </a:endParaRPr>
                    </a:p>
                  </a:txBody>
                  <a:tcPr marL="46800" marR="468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4"/>
                  </a:ext>
                </a:extLst>
              </a:tr>
            </a:tbl>
          </a:graphicData>
        </a:graphic>
      </p:graphicFrame>
      <p:sp>
        <p:nvSpPr>
          <p:cNvPr id="24608" name="Text Box 63"/>
          <p:cNvSpPr txBox="1">
            <a:spLocks noChangeArrowheads="1"/>
          </p:cNvSpPr>
          <p:nvPr/>
        </p:nvSpPr>
        <p:spPr bwMode="auto">
          <a:xfrm>
            <a:off x="6084888" y="4724400"/>
            <a:ext cx="504825" cy="457200"/>
          </a:xfrm>
          <a:prstGeom prst="rect">
            <a:avLst/>
          </a:prstGeom>
          <a:noFill/>
          <a:ln w="9525">
            <a:noFill/>
            <a:miter lim="800000"/>
            <a:headEnd/>
            <a:tailEnd/>
          </a:ln>
        </p:spPr>
        <p:txBody>
          <a:bodyPr>
            <a:spAutoFit/>
          </a:bodyPr>
          <a:lstStyle/>
          <a:p>
            <a:pPr eaLnBrk="0" hangingPunct="0">
              <a:spcBef>
                <a:spcPct val="50000"/>
              </a:spcBef>
            </a:pPr>
            <a:endParaRPr lang="fr-BE" sz="2400">
              <a:sym typeface="Wingdings" pitchFamily="2" charset="2"/>
            </a:endParaRPr>
          </a:p>
        </p:txBody>
      </p:sp>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8</a:t>
            </a:fld>
            <a:endParaRPr lang="en-US"/>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625" name="Footer Placeholder 2"/>
          <p:cNvSpPr txBox="1">
            <a:spLocks noGrp="1"/>
          </p:cNvSpPr>
          <p:nvPr/>
        </p:nvSpPr>
        <p:spPr bwMode="auto">
          <a:xfrm>
            <a:off x="2130425" y="6248400"/>
            <a:ext cx="5040313" cy="457200"/>
          </a:xfrm>
          <a:prstGeom prst="rect">
            <a:avLst/>
          </a:prstGeom>
          <a:noFill/>
          <a:ln w="9525">
            <a:noFill/>
            <a:miter lim="800000"/>
            <a:headEnd/>
            <a:tailEnd/>
          </a:ln>
        </p:spPr>
        <p:txBody>
          <a:bodyPr anchor="b"/>
          <a:lstStyle/>
          <a:p>
            <a:pPr algn="ctr"/>
            <a:r>
              <a:rPr lang="en-US" sz="1200">
                <a:solidFill>
                  <a:srgbClr val="000018"/>
                </a:solidFill>
              </a:rPr>
              <a:t>EC : en cours - T : terminé - R : pas démarré</a:t>
            </a:r>
          </a:p>
        </p:txBody>
      </p:sp>
      <p:graphicFrame>
        <p:nvGraphicFramePr>
          <p:cNvPr id="26658" name="Group 34"/>
          <p:cNvGraphicFramePr>
            <a:graphicFrameLocks noGrp="1"/>
          </p:cNvGraphicFramePr>
          <p:nvPr>
            <p:extLst>
              <p:ext uri="{D42A27DB-BD31-4B8C-83A1-F6EECF244321}">
                <p14:modId xmlns:p14="http://schemas.microsoft.com/office/powerpoint/2010/main" val="1310143080"/>
              </p:ext>
            </p:extLst>
          </p:nvPr>
        </p:nvGraphicFramePr>
        <p:xfrm>
          <a:off x="179512" y="0"/>
          <a:ext cx="8748712" cy="6464493"/>
        </p:xfrm>
        <a:graphic>
          <a:graphicData uri="http://schemas.openxmlformats.org/drawingml/2006/table">
            <a:tbl>
              <a:tblPr/>
              <a:tblGrid>
                <a:gridCol w="2160587">
                  <a:extLst>
                    <a:ext uri="{9D8B030D-6E8A-4147-A177-3AD203B41FA5}">
                      <a16:colId xmlns:a16="http://schemas.microsoft.com/office/drawing/2014/main" val="20000"/>
                    </a:ext>
                  </a:extLst>
                </a:gridCol>
                <a:gridCol w="1152525">
                  <a:extLst>
                    <a:ext uri="{9D8B030D-6E8A-4147-A177-3AD203B41FA5}">
                      <a16:colId xmlns:a16="http://schemas.microsoft.com/office/drawing/2014/main" val="20001"/>
                    </a:ext>
                  </a:extLst>
                </a:gridCol>
                <a:gridCol w="1584325">
                  <a:extLst>
                    <a:ext uri="{9D8B030D-6E8A-4147-A177-3AD203B41FA5}">
                      <a16:colId xmlns:a16="http://schemas.microsoft.com/office/drawing/2014/main" val="20002"/>
                    </a:ext>
                  </a:extLst>
                </a:gridCol>
                <a:gridCol w="1741488">
                  <a:extLst>
                    <a:ext uri="{9D8B030D-6E8A-4147-A177-3AD203B41FA5}">
                      <a16:colId xmlns:a16="http://schemas.microsoft.com/office/drawing/2014/main" val="20003"/>
                    </a:ext>
                  </a:extLst>
                </a:gridCol>
                <a:gridCol w="1481137">
                  <a:extLst>
                    <a:ext uri="{9D8B030D-6E8A-4147-A177-3AD203B41FA5}">
                      <a16:colId xmlns:a16="http://schemas.microsoft.com/office/drawing/2014/main" val="20004"/>
                    </a:ext>
                  </a:extLst>
                </a:gridCol>
                <a:gridCol w="628650">
                  <a:extLst>
                    <a:ext uri="{9D8B030D-6E8A-4147-A177-3AD203B41FA5}">
                      <a16:colId xmlns:a16="http://schemas.microsoft.com/office/drawing/2014/main" val="20005"/>
                    </a:ext>
                  </a:extLst>
                </a:gridCol>
              </a:tblGrid>
              <a:tr h="608013">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18"/>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Objectif</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Activités / Missions</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Responsable</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18"/>
                          </a:solidFill>
                          <a:effectLst/>
                          <a:latin typeface="Comic Sans MS" pitchFamily="66" charset="0"/>
                          <a:cs typeface="Arial" charset="0"/>
                        </a:rPr>
                        <a:t>Status</a:t>
                      </a:r>
                      <a:r>
                        <a:rPr kumimoji="0" lang="en-US" sz="1200" b="1" i="0" u="none" strike="noStrike" cap="none" normalizeH="0" baseline="0" smtClean="0">
                          <a:ln>
                            <a:noFill/>
                          </a:ln>
                          <a:solidFill>
                            <a:srgbClr val="000018"/>
                          </a:solidFill>
                          <a:effectLst/>
                          <a:latin typeface="Comic Sans MS" pitchFamily="66" charset="0"/>
                          <a:cs typeface="Arial" charset="0"/>
                        </a:rPr>
                        <a:t> </a:t>
                      </a:r>
                      <a:endParaRPr kumimoji="0" lang="en-US" sz="1200" b="0" i="0" u="none" strike="noStrike" cap="none" normalizeH="0" baseline="0" smtClean="0">
                        <a:ln>
                          <a:noFill/>
                        </a:ln>
                        <a:solidFill>
                          <a:srgbClr val="000018"/>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779447">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cap="none" normalizeH="0" baseline="0" dirty="0" smtClean="0">
                          <a:ln>
                            <a:noFill/>
                          </a:ln>
                          <a:solidFill>
                            <a:srgbClr val="000018"/>
                          </a:solidFill>
                          <a:effectLst/>
                          <a:latin typeface="Comic Sans MS" pitchFamily="66" charset="0"/>
                        </a:rPr>
                        <a:t>16-WB-01 – Analyse du risque de burnout au sein des Composantes</a:t>
                      </a:r>
                    </a:p>
                    <a:p>
                      <a:pPr marL="0" marR="0" lvl="0" indent="0" algn="l" defTabSz="914400" rtl="0" eaLnBrk="1" fontAlgn="b" latinLnBrk="0" hangingPunct="1">
                        <a:lnSpc>
                          <a:spcPct val="100000"/>
                        </a:lnSpc>
                        <a:spcBef>
                          <a:spcPct val="0"/>
                        </a:spcBef>
                        <a:spcAft>
                          <a:spcPct val="0"/>
                        </a:spcAft>
                        <a:buClrTx/>
                        <a:buSzTx/>
                        <a:buFontTx/>
                        <a:buNone/>
                        <a:tabLst/>
                      </a:pPr>
                      <a:endParaRPr kumimoji="0" lang="fr-FR"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cap="none" normalizeH="0" baseline="0" dirty="0" smtClean="0">
                          <a:ln>
                            <a:noFill/>
                          </a:ln>
                          <a:solidFill>
                            <a:srgbClr val="000018"/>
                          </a:solidFill>
                          <a:effectLst/>
                          <a:latin typeface="Comic Sans MS" pitchFamily="66" charset="0"/>
                        </a:rPr>
                        <a:t>Définir le risque de burnout par unité de chaque composante Proposer des mesures de prévention globales par composante ;</a:t>
                      </a:r>
                    </a:p>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cap="none" normalizeH="0" baseline="0" dirty="0" smtClean="0">
                          <a:ln>
                            <a:noFill/>
                          </a:ln>
                          <a:solidFill>
                            <a:srgbClr val="000018"/>
                          </a:solidFill>
                          <a:effectLst/>
                          <a:latin typeface="Comic Sans MS" pitchFamily="66" charset="0"/>
                        </a:rPr>
                        <a:t>Proposer des mesures de prévention locale par unité</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fr-FR" sz="1200" b="0" i="0" u="none" strike="noStrike" kern="1200" baseline="0" dirty="0" smtClean="0">
                          <a:solidFill>
                            <a:srgbClr val="000018"/>
                          </a:solidFill>
                          <a:latin typeface="Comic Sans MS" panose="030F0702030302020204" pitchFamily="66" charset="0"/>
                          <a:ea typeface="+mn-ea"/>
                          <a:cs typeface="+mn-cs"/>
                        </a:rPr>
                        <a:t>Mettre à jour les acteurs (psycho)sociaux en matière de </a:t>
                      </a:r>
                      <a:r>
                        <a:rPr lang="fr-FR" sz="1200" b="0" i="0" u="none" strike="noStrike" kern="1200" baseline="0" dirty="0" err="1" smtClean="0">
                          <a:solidFill>
                            <a:srgbClr val="000018"/>
                          </a:solidFill>
                          <a:latin typeface="Comic Sans MS" panose="030F0702030302020204" pitchFamily="66" charset="0"/>
                          <a:ea typeface="+mn-ea"/>
                          <a:cs typeface="+mn-cs"/>
                        </a:rPr>
                        <a:t>burnout</a:t>
                      </a:r>
                      <a:endParaRPr lang="fr-BE" sz="1200" b="0" i="0" u="none" strike="noStrike" kern="1200" baseline="0" dirty="0" smtClean="0">
                        <a:solidFill>
                          <a:srgbClr val="000018"/>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cap="none" normalizeH="0" baseline="0" dirty="0" err="1" smtClean="0">
                          <a:ln>
                            <a:noFill/>
                          </a:ln>
                          <a:solidFill>
                            <a:srgbClr val="000018"/>
                          </a:solidFill>
                          <a:effectLst/>
                          <a:latin typeface="Comic Sans MS" pitchFamily="66" charset="0"/>
                        </a:rPr>
                        <a:t>Bfg</a:t>
                      </a:r>
                      <a:r>
                        <a:rPr kumimoji="0" lang="fr-FR" sz="1200" b="0" i="0" u="none" strike="noStrike" cap="none" normalizeH="0" baseline="0" dirty="0" smtClean="0">
                          <a:ln>
                            <a:noFill/>
                          </a:ln>
                          <a:solidFill>
                            <a:srgbClr val="000018"/>
                          </a:solidFill>
                          <a:effectLst/>
                          <a:latin typeface="Comic Sans MS" pitchFamily="66" charset="0"/>
                        </a:rPr>
                        <a:t>, acteurs (psycho)sociaux de la Défense</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PC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EC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2712131">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17-WB-01 – </a:t>
                      </a:r>
                      <a:r>
                        <a:rPr kumimoji="0" lang="fr-BE" sz="1200" b="0" i="0" u="none" strike="noStrike" cap="none" normalizeH="0" baseline="0" dirty="0" err="1" smtClean="0">
                          <a:ln>
                            <a:noFill/>
                          </a:ln>
                          <a:solidFill>
                            <a:srgbClr val="000018"/>
                          </a:solidFill>
                          <a:effectLst/>
                          <a:latin typeface="Comic Sans MS" pitchFamily="66" charset="0"/>
                        </a:rPr>
                        <a:t>Risk</a:t>
                      </a:r>
                      <a:r>
                        <a:rPr kumimoji="0" lang="fr-BE" sz="1200" b="0" i="0" u="none" strike="noStrike" cap="none" normalizeH="0" baseline="0" dirty="0" smtClean="0">
                          <a:ln>
                            <a:noFill/>
                          </a:ln>
                          <a:solidFill>
                            <a:srgbClr val="000018"/>
                          </a:solidFill>
                          <a:effectLst/>
                          <a:latin typeface="Comic Sans MS" pitchFamily="66" charset="0"/>
                        </a:rPr>
                        <a:t> </a:t>
                      </a:r>
                      <a:r>
                        <a:rPr kumimoji="0" lang="fr-BE" sz="1200" b="0" i="0" u="none" strike="noStrike" cap="none" normalizeH="0" baseline="0" dirty="0" err="1" smtClean="0">
                          <a:ln>
                            <a:noFill/>
                          </a:ln>
                          <a:solidFill>
                            <a:srgbClr val="000018"/>
                          </a:solidFill>
                          <a:effectLst/>
                          <a:latin typeface="Comic Sans MS" pitchFamily="66" charset="0"/>
                        </a:rPr>
                        <a:t>Mgt</a:t>
                      </a: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Rassembler les docs liés à la sécurité (analyses de risques, </a:t>
                      </a:r>
                      <a:r>
                        <a:rPr kumimoji="0" lang="fr-BE" sz="1200" b="0" i="0" u="none" strike="noStrike" cap="none" normalizeH="0" baseline="0" dirty="0" err="1" smtClean="0">
                          <a:ln>
                            <a:noFill/>
                          </a:ln>
                          <a:solidFill>
                            <a:srgbClr val="000018"/>
                          </a:solidFill>
                          <a:effectLst/>
                          <a:latin typeface="Comic Sans MS" pitchFamily="66" charset="0"/>
                        </a:rPr>
                        <a:t>etc</a:t>
                      </a:r>
                      <a:r>
                        <a:rPr kumimoji="0" lang="fr-BE" sz="1200" b="0" i="0" u="none" strike="noStrike" cap="none" normalizeH="0" baseline="0" dirty="0" smtClean="0">
                          <a:ln>
                            <a:noFill/>
                          </a:ln>
                          <a:solidFill>
                            <a:srgbClr val="000018"/>
                          </a:solidFill>
                          <a:effectLst/>
                          <a:latin typeface="Comic Sans MS" pitchFamily="66" charset="0"/>
                        </a:rPr>
                        <a:t>), et les </a:t>
                      </a:r>
                      <a:r>
                        <a:rPr kumimoji="0" lang="fr-FR" sz="1200" b="0" i="0" u="none" strike="noStrike" cap="none" normalizeH="0" baseline="0" dirty="0" smtClean="0">
                          <a:ln>
                            <a:noFill/>
                          </a:ln>
                          <a:solidFill>
                            <a:srgbClr val="000018"/>
                          </a:solidFill>
                          <a:effectLst/>
                          <a:latin typeface="Comic Sans MS" pitchFamily="66" charset="0"/>
                        </a:rPr>
                        <a:t>mettre à disposition des utilisateurs via une DB afin de documenter les activités à risque</a:t>
                      </a: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FF0000"/>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fr-FR" sz="1200" b="0" i="0" u="none" strike="noStrike" kern="1200" baseline="0" dirty="0" smtClean="0">
                          <a:solidFill>
                            <a:srgbClr val="000018"/>
                          </a:solidFill>
                          <a:latin typeface="Comic Sans MS" panose="030F0702030302020204" pitchFamily="66" charset="0"/>
                          <a:ea typeface="+mn-ea"/>
                          <a:cs typeface="+mn-cs"/>
                        </a:rPr>
                        <a:t>Poursuite des analyses de risque dans le contexte du SDGR</a:t>
                      </a:r>
                    </a:p>
                    <a:p>
                      <a:r>
                        <a:rPr lang="fr-FR" sz="1200" b="0" i="0" u="none" strike="noStrike" kern="1200" baseline="0" dirty="0" smtClean="0">
                          <a:solidFill>
                            <a:srgbClr val="000018"/>
                          </a:solidFill>
                          <a:latin typeface="Comic Sans MS" panose="030F0702030302020204" pitchFamily="66" charset="0"/>
                          <a:ea typeface="+mn-ea"/>
                          <a:cs typeface="+mn-cs"/>
                        </a:rPr>
                        <a:t>Recherche et centralisation des analyses de risques existantes</a:t>
                      </a:r>
                      <a:endParaRPr lang="fr-BE" sz="1200" b="0" i="0" u="none" strike="noStrike" kern="1200" baseline="0" dirty="0" smtClean="0">
                        <a:solidFill>
                          <a:srgbClr val="000018"/>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rPr>
                        <a:t>LH, SLPPT</a:t>
                      </a:r>
                    </a:p>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rPr>
                        <a:t>Ass </a:t>
                      </a:r>
                      <a:r>
                        <a:rPr kumimoji="0" lang="en-US" sz="1200" b="0" i="0" u="none" strike="noStrike" cap="none" normalizeH="0" baseline="0" dirty="0" err="1" smtClean="0">
                          <a:ln>
                            <a:noFill/>
                          </a:ln>
                          <a:solidFill>
                            <a:srgbClr val="000018"/>
                          </a:solidFill>
                          <a:effectLst/>
                          <a:latin typeface="Comic Sans MS" pitchFamily="66" charset="0"/>
                        </a:rPr>
                        <a:t>Prev</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LH, </a:t>
                      </a:r>
                    </a:p>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err="1" smtClean="0">
                          <a:ln>
                            <a:noFill/>
                          </a:ln>
                          <a:solidFill>
                            <a:srgbClr val="000018"/>
                          </a:solidFill>
                          <a:effectLst/>
                          <a:latin typeface="Comic Sans MS" pitchFamily="66" charset="0"/>
                        </a:rPr>
                        <a:t>Ass</a:t>
                      </a:r>
                      <a:r>
                        <a:rPr kumimoji="0" lang="fr-BE" sz="1200" b="0" i="0" u="none" strike="noStrike" cap="none" normalizeH="0" baseline="0" dirty="0" smtClean="0">
                          <a:ln>
                            <a:noFill/>
                          </a:ln>
                          <a:solidFill>
                            <a:srgbClr val="000018"/>
                          </a:solidFill>
                          <a:effectLst/>
                          <a:latin typeface="Comic Sans MS" pitchFamily="66" charset="0"/>
                        </a:rPr>
                        <a:t> </a:t>
                      </a:r>
                      <a:r>
                        <a:rPr kumimoji="0" lang="fr-BE" sz="1200" b="0" i="0" u="none" strike="noStrike" cap="none" normalizeH="0" baseline="0" dirty="0" err="1" smtClean="0">
                          <a:ln>
                            <a:noFill/>
                          </a:ln>
                          <a:solidFill>
                            <a:srgbClr val="000018"/>
                          </a:solidFill>
                          <a:effectLst/>
                          <a:latin typeface="Comic Sans MS" pitchFamily="66" charset="0"/>
                        </a:rPr>
                        <a:t>Prev</a:t>
                      </a:r>
                      <a:endParaRPr kumimoji="0" lang="fr-BE"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R</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bl>
          </a:graphicData>
        </a:graphic>
      </p:graphicFrame>
      <p:sp>
        <p:nvSpPr>
          <p:cNvPr id="26656" name="Text Box 63"/>
          <p:cNvSpPr txBox="1">
            <a:spLocks noChangeArrowheads="1"/>
          </p:cNvSpPr>
          <p:nvPr/>
        </p:nvSpPr>
        <p:spPr bwMode="auto">
          <a:xfrm>
            <a:off x="6084888" y="4724400"/>
            <a:ext cx="504825" cy="457200"/>
          </a:xfrm>
          <a:prstGeom prst="rect">
            <a:avLst/>
          </a:prstGeom>
          <a:noFill/>
          <a:ln w="9525">
            <a:noFill/>
            <a:miter lim="800000"/>
            <a:headEnd/>
            <a:tailEnd/>
          </a:ln>
        </p:spPr>
        <p:txBody>
          <a:bodyPr>
            <a:spAutoFit/>
          </a:bodyPr>
          <a:lstStyle/>
          <a:p>
            <a:pPr eaLnBrk="0" hangingPunct="0">
              <a:spcBef>
                <a:spcPct val="50000"/>
              </a:spcBef>
            </a:pPr>
            <a:endParaRPr lang="fr-BE" sz="2400">
              <a:sym typeface="Wingdings" pitchFamily="2" charset="2"/>
            </a:endParaRPr>
          </a:p>
        </p:txBody>
      </p:sp>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9</a:t>
            </a:fld>
            <a:endParaRPr lang="en-US"/>
          </a:p>
        </p:txBody>
      </p:sp>
    </p:spTree>
    <p:extLst>
      <p:ext uri="{BB962C8B-B14F-4D97-AF65-F5344CB8AC3E}">
        <p14:creationId xmlns:p14="http://schemas.microsoft.com/office/powerpoint/2010/main" val="4115878213"/>
      </p:ext>
    </p:extLst>
  </p:cSld>
  <p:clrMapOvr>
    <a:masterClrMapping/>
  </p:clrMapOvr>
  <p:timing>
    <p:tnLst>
      <p:par>
        <p:cTn id="1" dur="indefinite" restart="never" nodeType="tmRoot"/>
      </p:par>
    </p:tnLst>
  </p:timing>
</p:sld>
</file>

<file path=ppt/theme/theme1.xml><?xml version="1.0" encoding="utf-8"?>
<a:theme xmlns:a="http://schemas.openxmlformats.org/drawingml/2006/main" name="Beam">
  <a:themeElements>
    <a:clrScheme name="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fontScheme name="Beam">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Beam 1">
        <a:dk1>
          <a:srgbClr val="1A006C"/>
        </a:dk1>
        <a:lt1>
          <a:srgbClr val="FFFFFF"/>
        </a:lt1>
        <a:dk2>
          <a:srgbClr val="000066"/>
        </a:dk2>
        <a:lt2>
          <a:srgbClr val="CCCCFF"/>
        </a:lt2>
        <a:accent1>
          <a:srgbClr val="0099CC"/>
        </a:accent1>
        <a:accent2>
          <a:srgbClr val="6600CC"/>
        </a:accent2>
        <a:accent3>
          <a:srgbClr val="AAAAB8"/>
        </a:accent3>
        <a:accent4>
          <a:srgbClr val="DADADA"/>
        </a:accent4>
        <a:accent5>
          <a:srgbClr val="AACAE2"/>
        </a:accent5>
        <a:accent6>
          <a:srgbClr val="5C00B9"/>
        </a:accent6>
        <a:hlink>
          <a:srgbClr val="9999FF"/>
        </a:hlink>
        <a:folHlink>
          <a:srgbClr val="33CCCC"/>
        </a:folHlink>
      </a:clrScheme>
      <a:clrMap bg1="dk2" tx1="lt1" bg2="dk1" tx2="lt2" accent1="accent1" accent2="accent2" accent3="accent3" accent4="accent4" accent5="accent5" accent6="accent6" hlink="hlink" folHlink="folHlink"/>
    </a:extraClrScheme>
    <a:extraClrScheme>
      <a:clrScheme name="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clrMap bg1="dk2" tx1="lt1" bg2="dk1" tx2="lt2" accent1="accent1" accent2="accent2" accent3="accent3" accent4="accent4" accent5="accent5" accent6="accent6" hlink="hlink" folHlink="folHlink"/>
    </a:extraClrScheme>
    <a:extraClrScheme>
      <a:clrScheme name="Beam 3">
        <a:dk1>
          <a:srgbClr val="3F4873"/>
        </a:dk1>
        <a:lt1>
          <a:srgbClr val="FFFFFF"/>
        </a:lt1>
        <a:dk2>
          <a:srgbClr val="4F598D"/>
        </a:dk2>
        <a:lt2>
          <a:srgbClr val="CCECFF"/>
        </a:lt2>
        <a:accent1>
          <a:srgbClr val="0099CC"/>
        </a:accent1>
        <a:accent2>
          <a:srgbClr val="4C8470"/>
        </a:accent2>
        <a:accent3>
          <a:srgbClr val="B2B5C5"/>
        </a:accent3>
        <a:accent4>
          <a:srgbClr val="DADADA"/>
        </a:accent4>
        <a:accent5>
          <a:srgbClr val="AACAE2"/>
        </a:accent5>
        <a:accent6>
          <a:srgbClr val="447765"/>
        </a:accent6>
        <a:hlink>
          <a:srgbClr val="99CC00"/>
        </a:hlink>
        <a:folHlink>
          <a:srgbClr val="96A4C8"/>
        </a:folHlink>
      </a:clrScheme>
      <a:clrMap bg1="dk2" tx1="lt1" bg2="dk1" tx2="lt2" accent1="accent1" accent2="accent2" accent3="accent3" accent4="accent4" accent5="accent5" accent6="accent6" hlink="hlink" folHlink="folHlink"/>
    </a:extraClrScheme>
    <a:extraClrScheme>
      <a:clrScheme name="Beam 4">
        <a:dk1>
          <a:srgbClr val="006E6B"/>
        </a:dk1>
        <a:lt1>
          <a:srgbClr val="FFFFFF"/>
        </a:lt1>
        <a:dk2>
          <a:srgbClr val="008080"/>
        </a:dk2>
        <a:lt2>
          <a:srgbClr val="E2EFCD"/>
        </a:lt2>
        <a:accent1>
          <a:srgbClr val="33CCCC"/>
        </a:accent1>
        <a:accent2>
          <a:srgbClr val="6352B8"/>
        </a:accent2>
        <a:accent3>
          <a:srgbClr val="AAC0C0"/>
        </a:accent3>
        <a:accent4>
          <a:srgbClr val="DADADA"/>
        </a:accent4>
        <a:accent5>
          <a:srgbClr val="ADE2E2"/>
        </a:accent5>
        <a:accent6>
          <a:srgbClr val="5949A6"/>
        </a:accent6>
        <a:hlink>
          <a:srgbClr val="CCFFFF"/>
        </a:hlink>
        <a:folHlink>
          <a:srgbClr val="99CCFF"/>
        </a:folHlink>
      </a:clrScheme>
      <a:clrMap bg1="dk2" tx1="lt1" bg2="dk1" tx2="lt2" accent1="accent1" accent2="accent2" accent3="accent3" accent4="accent4" accent5="accent5" accent6="accent6" hlink="hlink" folHlink="folHlink"/>
    </a:extraClrScheme>
    <a:extraClrScheme>
      <a:clrScheme name="Beam 5">
        <a:dk1>
          <a:srgbClr val="48562C"/>
        </a:dk1>
        <a:lt1>
          <a:srgbClr val="FFFFFF"/>
        </a:lt1>
        <a:dk2>
          <a:srgbClr val="546434"/>
        </a:dk2>
        <a:lt2>
          <a:srgbClr val="FFFFCC"/>
        </a:lt2>
        <a:accent1>
          <a:srgbClr val="7B8A6E"/>
        </a:accent1>
        <a:accent2>
          <a:srgbClr val="527C3A"/>
        </a:accent2>
        <a:accent3>
          <a:srgbClr val="B3B8AE"/>
        </a:accent3>
        <a:accent4>
          <a:srgbClr val="DADADA"/>
        </a:accent4>
        <a:accent5>
          <a:srgbClr val="BFC4BA"/>
        </a:accent5>
        <a:accent6>
          <a:srgbClr val="497034"/>
        </a:accent6>
        <a:hlink>
          <a:srgbClr val="55B55E"/>
        </a:hlink>
        <a:folHlink>
          <a:srgbClr val="85B3B1"/>
        </a:folHlink>
      </a:clrScheme>
      <a:clrMap bg1="dk2" tx1="lt1" bg2="dk1" tx2="lt2" accent1="accent1" accent2="accent2" accent3="accent3" accent4="accent4" accent5="accent5" accent6="accent6" hlink="hlink" folHlink="folHlink"/>
    </a:extraClrScheme>
    <a:extraClrScheme>
      <a:clrScheme name="Beam 6">
        <a:dk1>
          <a:srgbClr val="96B29E"/>
        </a:dk1>
        <a:lt1>
          <a:srgbClr val="FFFFFF"/>
        </a:lt1>
        <a:dk2>
          <a:srgbClr val="A5BDAC"/>
        </a:dk2>
        <a:lt2>
          <a:srgbClr val="FFFFCC"/>
        </a:lt2>
        <a:accent1>
          <a:srgbClr val="4E8880"/>
        </a:accent1>
        <a:accent2>
          <a:srgbClr val="2F71B9"/>
        </a:accent2>
        <a:accent3>
          <a:srgbClr val="CFDBD2"/>
        </a:accent3>
        <a:accent4>
          <a:srgbClr val="DADADA"/>
        </a:accent4>
        <a:accent5>
          <a:srgbClr val="B2C3C0"/>
        </a:accent5>
        <a:accent6>
          <a:srgbClr val="2A66A7"/>
        </a:accent6>
        <a:hlink>
          <a:srgbClr val="9DC0E7"/>
        </a:hlink>
        <a:folHlink>
          <a:srgbClr val="54CA89"/>
        </a:folHlink>
      </a:clrScheme>
      <a:clrMap bg1="dk2" tx1="lt1" bg2="dk1" tx2="lt2" accent1="accent1" accent2="accent2" accent3="accent3" accent4="accent4" accent5="accent5" accent6="accent6" hlink="hlink" folHlink="folHlink"/>
    </a:extraClrScheme>
    <a:extraClrScheme>
      <a:clrScheme name="Beam 7">
        <a:dk1>
          <a:srgbClr val="D49C00"/>
        </a:dk1>
        <a:lt1>
          <a:srgbClr val="FFFFFF"/>
        </a:lt1>
        <a:dk2>
          <a:srgbClr val="CC9900"/>
        </a:dk2>
        <a:lt2>
          <a:srgbClr val="CEBD40"/>
        </a:lt2>
        <a:accent1>
          <a:srgbClr val="CC6600"/>
        </a:accent1>
        <a:accent2>
          <a:srgbClr val="808000"/>
        </a:accent2>
        <a:accent3>
          <a:srgbClr val="E2CAAA"/>
        </a:accent3>
        <a:accent4>
          <a:srgbClr val="DADADA"/>
        </a:accent4>
        <a:accent5>
          <a:srgbClr val="E2B8AA"/>
        </a:accent5>
        <a:accent6>
          <a:srgbClr val="737300"/>
        </a:accent6>
        <a:hlink>
          <a:srgbClr val="FF9900"/>
        </a:hlink>
        <a:folHlink>
          <a:srgbClr val="FFFF99"/>
        </a:folHlink>
      </a:clrScheme>
      <a:clrMap bg1="dk2" tx1="lt1" bg2="dk1" tx2="lt2" accent1="accent1" accent2="accent2" accent3="accent3" accent4="accent4" accent5="accent5" accent6="accent6" hlink="hlink" folHlink="folHlink"/>
    </a:extraClrScheme>
    <a:extraClrScheme>
      <a:clrScheme name="Beam 8">
        <a:dk1>
          <a:srgbClr val="881700"/>
        </a:dk1>
        <a:lt1>
          <a:srgbClr val="FAF9E6"/>
        </a:lt1>
        <a:dk2>
          <a:srgbClr val="990000"/>
        </a:dk2>
        <a:lt2>
          <a:srgbClr val="EADC78"/>
        </a:lt2>
        <a:accent1>
          <a:srgbClr val="FF6600"/>
        </a:accent1>
        <a:accent2>
          <a:srgbClr val="B86D52"/>
        </a:accent2>
        <a:accent3>
          <a:srgbClr val="CAAAAA"/>
        </a:accent3>
        <a:accent4>
          <a:srgbClr val="D6D5C4"/>
        </a:accent4>
        <a:accent5>
          <a:srgbClr val="FFB8AA"/>
        </a:accent5>
        <a:accent6>
          <a:srgbClr val="A66249"/>
        </a:accent6>
        <a:hlink>
          <a:srgbClr val="D78D15"/>
        </a:hlink>
        <a:folHlink>
          <a:srgbClr val="C6B37E"/>
        </a:folHlink>
      </a:clrScheme>
      <a:clrMap bg1="dk2" tx1="lt1" bg2="dk1" tx2="lt2" accent1="accent1" accent2="accent2" accent3="accent3" accent4="accent4" accent5="accent5" accent6="accent6" hlink="hlink" folHlink="folHlink"/>
    </a:extraClrScheme>
    <a:extraClrScheme>
      <a:clrScheme name="Beam 9">
        <a:dk1>
          <a:srgbClr val="000000"/>
        </a:dk1>
        <a:lt1>
          <a:srgbClr val="FFFFFF"/>
        </a:lt1>
        <a:dk2>
          <a:srgbClr val="000000"/>
        </a:dk2>
        <a:lt2>
          <a:srgbClr val="DDDDDD"/>
        </a:lt2>
        <a:accent1>
          <a:srgbClr val="E6F5F6"/>
        </a:accent1>
        <a:accent2>
          <a:srgbClr val="A5E1A8"/>
        </a:accent2>
        <a:accent3>
          <a:srgbClr val="FFFFFF"/>
        </a:accent3>
        <a:accent4>
          <a:srgbClr val="000000"/>
        </a:accent4>
        <a:accent5>
          <a:srgbClr val="F0F9FA"/>
        </a:accent5>
        <a:accent6>
          <a:srgbClr val="95CC98"/>
        </a:accent6>
        <a:hlink>
          <a:srgbClr val="5B00B6"/>
        </a:hlink>
        <a:folHlink>
          <a:srgbClr val="34988E"/>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6F244B4D824A642A44BB82037573DCE" ma:contentTypeVersion="4" ma:contentTypeDescription="Create a new document." ma:contentTypeScope="" ma:versionID="822a8123a7ee57e825c4ef8b6d75ec56">
  <xsd:schema xmlns:xsd="http://www.w3.org/2001/XMLSchema" xmlns:xs="http://www.w3.org/2001/XMLSchema" xmlns:p="http://schemas.microsoft.com/office/2006/metadata/properties" xmlns:ns2="0965f8e5-3b8e-4793-9225-6b994463c85e" xmlns:ns3="45f8c137-3231-4510-b9e0-81fc51544ef6" targetNamespace="http://schemas.microsoft.com/office/2006/metadata/properties" ma:root="true" ma:fieldsID="a8c041608f5e767131210e952d3882a6" ns2:_="" ns3:_="">
    <xsd:import namespace="0965f8e5-3b8e-4793-9225-6b994463c85e"/>
    <xsd:import namespace="45f8c137-3231-4510-b9e0-81fc51544ef6"/>
    <xsd:element name="properties">
      <xsd:complexType>
        <xsd:sequence>
          <xsd:element name="documentManagement">
            <xsd:complexType>
              <xsd:all>
                <xsd:element ref="ns2:_dlc_DocId" minOccurs="0"/>
                <xsd:element ref="ns2:_dlc_DocIdUrl" minOccurs="0"/>
                <xsd:element ref="ns2:_dlc_DocIdPersistId" minOccurs="0"/>
                <xsd:element ref="ns3:Domain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965f8e5-3b8e-4793-9225-6b994463c85e"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45f8c137-3231-4510-b9e0-81fc51544ef6" elementFormDefault="qualified">
    <xsd:import namespace="http://schemas.microsoft.com/office/2006/documentManagement/types"/>
    <xsd:import namespace="http://schemas.microsoft.com/office/infopath/2007/PartnerControls"/>
    <xsd:element name="Domaine" ma:index="11" nillable="true" ma:displayName="Domaine" ma:internalName="Domaine">
      <xsd:simpleType>
        <xsd:restriction base="dms:Text">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Domaine xmlns="45f8c137-3231-4510-b9e0-81fc51544ef6">PPT</Domaine>
    <_dlc_DocId xmlns="0965f8e5-3b8e-4793-9225-6b994463c85e">5CC534DNTPXZ-183-73</_dlc_DocId>
    <_dlc_DocIdUrl xmlns="0965f8e5-3b8e-4793-9225-6b994463c85e">
      <Url>http://units.mil.intra/sites/80UAVSqn/hr/HRM/_layouts/DocIdRedir.aspx?ID=5CC534DNTPXZ-183-73</Url>
      <Description>5CC534DNTPXZ-183-73</Description>
    </_dlc_DocIdUrl>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mso-contentType ?>
<spe:Receivers xmlns:spe="http://schemas.microsoft.com/sharepoint/events">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Props1.xml><?xml version="1.0" encoding="utf-8"?>
<ds:datastoreItem xmlns:ds="http://schemas.openxmlformats.org/officeDocument/2006/customXml" ds:itemID="{D10F2095-BBA5-4B25-B74E-ABDCE90F1EA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965f8e5-3b8e-4793-9225-6b994463c85e"/>
    <ds:schemaRef ds:uri="45f8c137-3231-4510-b9e0-81fc51544ef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C746C5A-C4CB-4E7C-AEEA-3C65207E093A}">
  <ds:schemaRefs>
    <ds:schemaRef ds:uri="45f8c137-3231-4510-b9e0-81fc51544ef6"/>
    <ds:schemaRef ds:uri="0965f8e5-3b8e-4793-9225-6b994463c85e"/>
    <ds:schemaRef ds:uri="http://purl.org/dc/elements/1.1/"/>
    <ds:schemaRef ds:uri="http://schemas.microsoft.com/office/2006/metadata/properties"/>
    <ds:schemaRef ds:uri="http://purl.org/dc/terms/"/>
    <ds:schemaRef ds:uri="http://schemas.microsoft.com/office/2006/documentManagement/types"/>
    <ds:schemaRef ds:uri="http://schemas.microsoft.com/office/infopath/2007/PartnerControls"/>
    <ds:schemaRef ds:uri="http://purl.org/dc/dcmitype/"/>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43CDE9D4-372C-4AED-9867-F82687BED8DB}">
  <ds:schemaRefs>
    <ds:schemaRef ds:uri="http://schemas.microsoft.com/sharepoint/v3/contenttype/forms"/>
  </ds:schemaRefs>
</ds:datastoreItem>
</file>

<file path=customXml/itemProps4.xml><?xml version="1.0" encoding="utf-8"?>
<ds:datastoreItem xmlns:ds="http://schemas.openxmlformats.org/officeDocument/2006/customXml" ds:itemID="{728A9C9F-2998-4888-A7E6-8D45C0DD9009}">
  <ds:schemaRefs>
    <ds:schemaRef ds:uri="http://schemas.microsoft.com/sharepoint/events"/>
  </ds:schemaRefs>
</ds:datastoreItem>
</file>

<file path=docProps/app.xml><?xml version="1.0" encoding="utf-8"?>
<Properties xmlns="http://schemas.openxmlformats.org/officeDocument/2006/extended-properties" xmlns:vt="http://schemas.openxmlformats.org/officeDocument/2006/docPropsVTypes">
  <Template>Beam</Template>
  <TotalTime>10702</TotalTime>
  <Words>2573</Words>
  <Application>Microsoft Office PowerPoint</Application>
  <PresentationFormat>On-screen Show (4:3)</PresentationFormat>
  <Paragraphs>621</Paragraphs>
  <Slides>20</Slides>
  <Notes>13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20</vt:i4>
      </vt:variant>
    </vt:vector>
  </HeadingPairs>
  <TitlesOfParts>
    <vt:vector size="27" baseType="lpstr">
      <vt:lpstr>Arial</vt:lpstr>
      <vt:lpstr>Comic Sans MS</vt:lpstr>
      <vt:lpstr>Times New Roman</vt:lpstr>
      <vt:lpstr>Times-Roman</vt:lpstr>
      <vt:lpstr>Wingdings</vt:lpstr>
      <vt:lpstr>Zapf Dingbats</vt:lpstr>
      <vt:lpstr>Beam</vt:lpstr>
      <vt:lpstr>Plan Local de Prévention  2018  80 UAV Sqn</vt:lpstr>
      <vt:lpstr>Plan Local de Prévention   Volet A  Ref : Plan global de prévention de la Défense 2018-2022 Plan annuel d’actions 2018 Sources : SIPPT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Plan Local de Prévention  Volet B</vt:lpstr>
      <vt:lpstr>PowerPoint Presentation</vt:lpstr>
      <vt:lpstr>PowerPoint Presentation</vt:lpstr>
      <vt:lpstr>PowerPoint Presentation</vt:lpstr>
      <vt:lpstr>PowerPoint Presentation</vt:lpstr>
      <vt:lpstr>PowerPoint Presentation</vt:lpstr>
    </vt:vector>
  </TitlesOfParts>
  <Company>IDCN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vanhelleputte.e</dc:creator>
  <cp:lastModifiedBy>Challe Fabian</cp:lastModifiedBy>
  <cp:revision>407</cp:revision>
  <cp:lastPrinted>2018-06-25T10:12:57Z</cp:lastPrinted>
  <dcterms:created xsi:type="dcterms:W3CDTF">2005-10-13T05:40:21Z</dcterms:created>
  <dcterms:modified xsi:type="dcterms:W3CDTF">2018-12-05T11:50:47Z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0x01010086F244B4D824A642A44BB82037573DCE</vt:lpwstr>
  </property>
  <property fmtid="{D5CDD505-2E9C-101B-9397-08002B2CF9AE}" pid="3" name="_dlc_DocIdItemGuid">
    <vt:lpwstr>9d5a9380-8031-4597-9da6-b236ff5a75c0</vt:lpwstr>
  </property>
</Properties>
</file>