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3"/>
  </p:notesMasterIdLst>
  <p:handoutMasterIdLst>
    <p:handoutMasterId r:id="rId24"/>
  </p:handoutMasterIdLst>
  <p:sldIdLst>
    <p:sldId id="284" r:id="rId2"/>
    <p:sldId id="285" r:id="rId3"/>
    <p:sldId id="264" r:id="rId4"/>
    <p:sldId id="297" r:id="rId5"/>
    <p:sldId id="305" r:id="rId6"/>
    <p:sldId id="306" r:id="rId7"/>
    <p:sldId id="307" r:id="rId8"/>
    <p:sldId id="299" r:id="rId9"/>
    <p:sldId id="313" r:id="rId10"/>
    <p:sldId id="304" r:id="rId11"/>
    <p:sldId id="308" r:id="rId12"/>
    <p:sldId id="314" r:id="rId13"/>
    <p:sldId id="312" r:id="rId14"/>
    <p:sldId id="315" r:id="rId15"/>
    <p:sldId id="316" r:id="rId16"/>
    <p:sldId id="286" r:id="rId17"/>
    <p:sldId id="274" r:id="rId18"/>
    <p:sldId id="287" r:id="rId19"/>
    <p:sldId id="303" r:id="rId20"/>
    <p:sldId id="310" r:id="rId21"/>
    <p:sldId id="311" r:id="rId22"/>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18"/>
    <a:srgbClr val="FF0066"/>
    <a:srgbClr val="E3A1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9817" autoAdjust="0"/>
  </p:normalViewPr>
  <p:slideViewPr>
    <p:cSldViewPr>
      <p:cViewPr>
        <p:scale>
          <a:sx n="100" d="100"/>
          <a:sy n="100" d="100"/>
        </p:scale>
        <p:origin x="-1152" y="10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547B82A8-D561-4F92-8EC0-9966BF047703}" type="datetimeFigureOut">
              <a:rPr lang="en-US"/>
              <a:pPr>
                <a:defRPr/>
              </a:pPr>
              <a:t>6/27/2018</a:t>
            </a:fld>
            <a:endParaRPr lang="en-US"/>
          </a:p>
        </p:txBody>
      </p:sp>
      <p:sp>
        <p:nvSpPr>
          <p:cNvPr id="39940"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65EDE14-42FB-4CBC-8E78-4E1C141A92DA}" type="slidenum">
              <a:rPr lang="en-US"/>
              <a:pPr>
                <a:defRPr/>
              </a:pPr>
              <a:t>‹#›</a:t>
            </a:fld>
            <a:endParaRPr lang="en-US"/>
          </a:p>
        </p:txBody>
      </p:sp>
    </p:spTree>
    <p:extLst>
      <p:ext uri="{BB962C8B-B14F-4D97-AF65-F5344CB8AC3E}">
        <p14:creationId xmlns:p14="http://schemas.microsoft.com/office/powerpoint/2010/main" val="32295207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defTabSz="930275">
              <a:defRPr sz="1200"/>
            </a:lvl1pPr>
          </a:lstStyle>
          <a:p>
            <a:pPr>
              <a:defRPr/>
            </a:pPr>
            <a:endParaRPr lang="en-US"/>
          </a:p>
        </p:txBody>
      </p:sp>
      <p:sp>
        <p:nvSpPr>
          <p:cNvPr id="15363" name="Rectangle 3"/>
          <p:cNvSpPr>
            <a:spLocks noGrp="1" noChangeArrowheads="1"/>
          </p:cNvSpPr>
          <p:nvPr>
            <p:ph type="dt" idx="1"/>
          </p:nvPr>
        </p:nvSpPr>
        <p:spPr bwMode="auto">
          <a:xfrm>
            <a:off x="3851275" y="0"/>
            <a:ext cx="2944813" cy="496888"/>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lgn="r" defTabSz="930275">
              <a:defRPr sz="1200"/>
            </a:lvl1pPr>
          </a:lstStyle>
          <a:p>
            <a:pPr>
              <a:defRPr/>
            </a:pPr>
            <a:fld id="{E70E549B-A835-4A87-8795-3FF46B7FBA7F}" type="datetimeFigureOut">
              <a:rPr lang="en-US"/>
              <a:pPr>
                <a:defRPr/>
              </a:pPr>
              <a:t>6/27/2018</a:t>
            </a:fld>
            <a:endParaRPr lang="en-US"/>
          </a:p>
        </p:txBody>
      </p:sp>
      <p:sp>
        <p:nvSpPr>
          <p:cNvPr id="1331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9428163"/>
            <a:ext cx="2944813" cy="496887"/>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defTabSz="930275">
              <a:defRPr sz="1200"/>
            </a:lvl1pPr>
          </a:lstStyle>
          <a:p>
            <a:pPr>
              <a:defRPr/>
            </a:pPr>
            <a:endParaRPr lang="en-US"/>
          </a:p>
        </p:txBody>
      </p:sp>
      <p:sp>
        <p:nvSpPr>
          <p:cNvPr id="15367" name="Rectangle 7"/>
          <p:cNvSpPr>
            <a:spLocks noGrp="1" noChangeArrowheads="1"/>
          </p:cNvSpPr>
          <p:nvPr>
            <p:ph type="sldNum" sz="quarter" idx="5"/>
          </p:nvPr>
        </p:nvSpPr>
        <p:spPr bwMode="auto">
          <a:xfrm>
            <a:off x="3851275" y="9428163"/>
            <a:ext cx="2944813" cy="496887"/>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lgn="r" defTabSz="930275" eaLnBrk="1" hangingPunct="1">
              <a:defRPr sz="1200"/>
            </a:lvl1pPr>
          </a:lstStyle>
          <a:p>
            <a:pPr>
              <a:defRPr/>
            </a:pPr>
            <a:fld id="{EE62C996-7EBA-4008-94B4-238849A5DB9E}" type="slidenum">
              <a:rPr lang="en-US"/>
              <a:pPr>
                <a:defRPr/>
              </a:pPr>
              <a:t>‹#›</a:t>
            </a:fld>
            <a:endParaRPr lang="en-US"/>
          </a:p>
        </p:txBody>
      </p:sp>
    </p:spTree>
    <p:extLst>
      <p:ext uri="{BB962C8B-B14F-4D97-AF65-F5344CB8AC3E}">
        <p14:creationId xmlns:p14="http://schemas.microsoft.com/office/powerpoint/2010/main" val="22090694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11</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12</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13</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14</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15</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430A4CA1-1C5D-480A-96B8-C418E3E77569}" type="slidenum">
              <a:rPr lang="en-US" smtClean="0"/>
              <a:pPr/>
              <a:t>3</a:t>
            </a:fld>
            <a:endParaRPr lang="en-US" smtClean="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4</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5</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6</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7</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E80B16A8-0E93-4220-9115-A7F2E4737B45}" type="slidenum">
              <a:rPr lang="en-US" sz="1200"/>
              <a:pPr algn="r" defTabSz="930275"/>
              <a:t>8</a:t>
            </a:fld>
            <a:endParaRPr lang="en-US" sz="120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9</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10</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5162"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5163"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fld id="{5A5C384A-65C8-4B5B-B433-91FEA4715926}" type="datetime1">
              <a:rPr lang="en-US" smtClean="0"/>
              <a:t>6/27/2018</a:t>
            </a:fld>
            <a:endParaRPr lang="en-US"/>
          </a:p>
        </p:txBody>
      </p:sp>
      <p:sp>
        <p:nvSpPr>
          <p:cNvPr id="45" name="Rectangle 45"/>
          <p:cNvSpPr>
            <a:spLocks noGrp="1" noChangeArrowheads="1"/>
          </p:cNvSpPr>
          <p:nvPr>
            <p:ph type="ftr" sz="quarter" idx="11"/>
          </p:nvPr>
        </p:nvSpPr>
        <p:spPr>
          <a:xfrm>
            <a:off x="3124200" y="6248400"/>
            <a:ext cx="2895600" cy="457200"/>
          </a:xfrm>
        </p:spPr>
        <p:txBody>
          <a:bodyPr/>
          <a:lstStyle>
            <a:lvl1pPr>
              <a:defRPr/>
            </a:lvl1pPr>
          </a:lstStyle>
          <a:p>
            <a:pPr>
              <a:defRPr/>
            </a:pPr>
            <a:r>
              <a:rPr lang="en-US"/>
              <a:t>EC : en cours - T : terminé - R : pas démarré</a:t>
            </a:r>
          </a:p>
        </p:txBody>
      </p:sp>
      <p:sp>
        <p:nvSpPr>
          <p:cNvPr id="46" name="Rectangle 46"/>
          <p:cNvSpPr>
            <a:spLocks noGrp="1" noChangeArrowheads="1"/>
          </p:cNvSpPr>
          <p:nvPr>
            <p:ph type="sldNum" sz="quarter" idx="12"/>
          </p:nvPr>
        </p:nvSpPr>
        <p:spPr/>
        <p:txBody>
          <a:bodyPr/>
          <a:lstStyle>
            <a:lvl1pPr>
              <a:defRPr/>
            </a:lvl1pPr>
          </a:lstStyle>
          <a:p>
            <a:pPr>
              <a:defRPr/>
            </a:pPr>
            <a:fld id="{38B4CFC8-E1F0-46D9-8164-0508034B182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A705F626-E95A-4568-A279-A623AB725C75}" type="datetime1">
              <a:rPr lang="en-US" smtClean="0"/>
              <a:t>6/27/2018</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A743A020-463B-4FDD-87A2-B1ACD19F86A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17D2FB2E-21A4-4244-BAC8-22EC66D46813}" type="datetime1">
              <a:rPr lang="en-US" smtClean="0"/>
              <a:t>6/27/2018</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3A2B9500-618A-428D-AE07-5F725EE0C6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E6080309-9992-46D1-B78A-D8EB78E62E5E}" type="datetime1">
              <a:rPr lang="en-US" smtClean="0"/>
              <a:t>6/27/2018</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4EF9D376-4497-4ACC-8578-3C0892C50C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p:txBody>
          <a:bodyPr/>
          <a:lstStyle>
            <a:lvl1pPr>
              <a:defRPr/>
            </a:lvl1pPr>
          </a:lstStyle>
          <a:p>
            <a:pPr>
              <a:defRPr/>
            </a:pPr>
            <a:fld id="{CB9542A2-4176-43DE-AF6C-571226BBCB4A}" type="datetime1">
              <a:rPr lang="en-US" smtClean="0"/>
              <a:t>6/27/2018</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0C941695-2995-47DC-9BFC-FD2400DF19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p:txBody>
          <a:bodyPr/>
          <a:lstStyle>
            <a:lvl1pPr>
              <a:defRPr/>
            </a:lvl1pPr>
          </a:lstStyle>
          <a:p>
            <a:pPr>
              <a:defRPr/>
            </a:pPr>
            <a:fld id="{B5ECFEE4-0691-4B8E-98B8-960BAB61E765}" type="datetime1">
              <a:rPr lang="en-US" smtClean="0"/>
              <a:t>6/27/2018</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F5476E81-D5E8-4799-AA13-FF1E4144F9A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p:txBody>
          <a:bodyPr/>
          <a:lstStyle>
            <a:lvl1pPr>
              <a:defRPr/>
            </a:lvl1pPr>
          </a:lstStyle>
          <a:p>
            <a:pPr>
              <a:defRPr/>
            </a:pPr>
            <a:fld id="{48D050C9-9C8F-4CD4-BCE4-DF0E13607A91}" type="datetime1">
              <a:rPr lang="en-US" smtClean="0"/>
              <a:t>6/27/2018</a:t>
            </a:fld>
            <a:endParaRPr lang="en-US"/>
          </a:p>
        </p:txBody>
      </p:sp>
      <p:sp>
        <p:nvSpPr>
          <p:cNvPr id="8"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9" name="Rectangle 46"/>
          <p:cNvSpPr>
            <a:spLocks noGrp="1" noChangeArrowheads="1"/>
          </p:cNvSpPr>
          <p:nvPr>
            <p:ph type="sldNum" sz="quarter" idx="12"/>
          </p:nvPr>
        </p:nvSpPr>
        <p:spPr/>
        <p:txBody>
          <a:bodyPr/>
          <a:lstStyle>
            <a:lvl1pPr>
              <a:defRPr/>
            </a:lvl1pPr>
          </a:lstStyle>
          <a:p>
            <a:pPr>
              <a:defRPr/>
            </a:pPr>
            <a:fld id="{B299E637-FF79-4658-89B4-40E31EC140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p:txBody>
          <a:bodyPr/>
          <a:lstStyle>
            <a:lvl1pPr>
              <a:defRPr/>
            </a:lvl1pPr>
          </a:lstStyle>
          <a:p>
            <a:pPr>
              <a:defRPr/>
            </a:pPr>
            <a:fld id="{5BB25372-68B5-4471-8C67-14F58C04EC6B}" type="datetime1">
              <a:rPr lang="en-US" smtClean="0"/>
              <a:t>6/27/2018</a:t>
            </a:fld>
            <a:endParaRPr lang="en-US"/>
          </a:p>
        </p:txBody>
      </p:sp>
      <p:sp>
        <p:nvSpPr>
          <p:cNvPr id="4"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5" name="Rectangle 46"/>
          <p:cNvSpPr>
            <a:spLocks noGrp="1" noChangeArrowheads="1"/>
          </p:cNvSpPr>
          <p:nvPr>
            <p:ph type="sldNum" sz="quarter" idx="12"/>
          </p:nvPr>
        </p:nvSpPr>
        <p:spPr/>
        <p:txBody>
          <a:bodyPr/>
          <a:lstStyle>
            <a:lvl1pPr>
              <a:defRPr/>
            </a:lvl1pPr>
          </a:lstStyle>
          <a:p>
            <a:pPr>
              <a:defRPr/>
            </a:pPr>
            <a:fld id="{3433E004-656A-4C28-B5E0-8CAB57B5E1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p:txBody>
          <a:bodyPr/>
          <a:lstStyle>
            <a:lvl1pPr>
              <a:defRPr/>
            </a:lvl1pPr>
          </a:lstStyle>
          <a:p>
            <a:pPr>
              <a:defRPr/>
            </a:pPr>
            <a:fld id="{CF436665-F817-48BD-8CF2-804323E039DB}" type="datetime1">
              <a:rPr lang="en-US" smtClean="0"/>
              <a:t>6/27/2018</a:t>
            </a:fld>
            <a:endParaRPr lang="en-US"/>
          </a:p>
        </p:txBody>
      </p:sp>
      <p:sp>
        <p:nvSpPr>
          <p:cNvPr id="3"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4" name="Rectangle 46"/>
          <p:cNvSpPr>
            <a:spLocks noGrp="1" noChangeArrowheads="1"/>
          </p:cNvSpPr>
          <p:nvPr>
            <p:ph type="sldNum" sz="quarter" idx="12"/>
          </p:nvPr>
        </p:nvSpPr>
        <p:spPr/>
        <p:txBody>
          <a:bodyPr/>
          <a:lstStyle>
            <a:lvl1pPr>
              <a:defRPr/>
            </a:lvl1pPr>
          </a:lstStyle>
          <a:p>
            <a:pPr>
              <a:defRPr/>
            </a:pPr>
            <a:fld id="{F70BA58C-91E4-4A29-9FFB-32551D5170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818F98AF-7EA2-4F92-9511-07789320AB8A}" type="datetime1">
              <a:rPr lang="en-US" smtClean="0"/>
              <a:t>6/27/2018</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D5ACD2B5-84B2-4917-891A-6F9F9396D86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434C9CCD-28AF-4948-9C50-74414974E0A5}" type="datetime1">
              <a:rPr lang="en-US" smtClean="0"/>
              <a:t>6/27/2018</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C8A4CBED-C270-46C0-B961-5CD1E8E46D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4099"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0"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01"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2"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03"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04"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4105"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4106"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07"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4108"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4109"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4110"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1"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12"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4113"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4"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4115"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4116"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7"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4118"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9"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20"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4121"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4122"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3"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4"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4125"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6"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4127"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8"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4129"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0"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1"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32"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3"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4"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4136"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37"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4138"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40"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fld id="{551EEF1C-058F-46EE-95DB-635827170F16}" type="datetime1">
              <a:rPr lang="en-US" smtClean="0"/>
              <a:t>6/27/2018</a:t>
            </a:fld>
            <a:endParaRPr lang="en-US"/>
          </a:p>
        </p:txBody>
      </p:sp>
      <p:sp>
        <p:nvSpPr>
          <p:cNvPr id="4141" name="Rectangle 45"/>
          <p:cNvSpPr>
            <a:spLocks noGrp="1" noChangeArrowheads="1"/>
          </p:cNvSpPr>
          <p:nvPr>
            <p:ph type="ftr" sz="quarter" idx="3"/>
          </p:nvPr>
        </p:nvSpPr>
        <p:spPr bwMode="auto">
          <a:xfrm>
            <a:off x="2124075" y="6248400"/>
            <a:ext cx="50403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r>
              <a:rPr lang="en-US"/>
              <a:t>EC : en cours - T : terminé - R : pas démarré</a:t>
            </a:r>
          </a:p>
        </p:txBody>
      </p:sp>
      <p:sp>
        <p:nvSpPr>
          <p:cNvPr id="4142"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1EF8173-EA16-40FC-B882-AD244CBFE8C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RT%20I%20-%2018/80%20UAV-RT-1.pdf" TargetMode="External"/><Relationship Id="rId2" Type="http://schemas.openxmlformats.org/officeDocument/2006/relationships/hyperlink" Target="RT%20I%20-%2018" TargetMode="External"/><Relationship Id="rId1" Type="http://schemas.openxmlformats.org/officeDocument/2006/relationships/slideLayout" Target="../slideLayouts/slideLayout7.xml"/><Relationship Id="rId6" Type="http://schemas.openxmlformats.org/officeDocument/2006/relationships/hyperlink" Target="rapport%20annuel%20SLPPT%2010%20-%202017.doc" TargetMode="External"/><Relationship Id="rId5" Type="http://schemas.openxmlformats.org/officeDocument/2006/relationships/hyperlink" Target="RT%20I%20-%2018/MRMP-RT%201.pdf" TargetMode="External"/><Relationship Id="rId4" Type="http://schemas.openxmlformats.org/officeDocument/2006/relationships/hyperlink" Target="RT%20I%20-%2018/MCU-RT-1.pdf" TargetMode="External"/></Relationships>
</file>

<file path=ppt/slides/_rels/slide18.xml.rels><?xml version="1.0" encoding="UTF-8" standalone="yes"?>
<Relationships xmlns="http://schemas.openxmlformats.org/package/2006/relationships"><Relationship Id="rId2" Type="http://schemas.openxmlformats.org/officeDocument/2006/relationships/hyperlink" Target="Sit%20Ex%20Incendie%202018.xlsx"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units.mil.intra/sites/ACOSWB/SIPPT_IDPBW_Risk_Management/pagesHtml/2016-12-31_PGP/pgpFr.htm"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457200" y="2176463"/>
            <a:ext cx="8229600" cy="1828800"/>
          </a:xfrm>
        </p:spPr>
        <p:txBody>
          <a:bodyPr/>
          <a:lstStyle/>
          <a:p>
            <a:pPr eaLnBrk="1" hangingPunct="1">
              <a:defRPr/>
            </a:pPr>
            <a:r>
              <a:rPr lang="fr-BE" sz="4400" u="sng" dirty="0" smtClean="0">
                <a:solidFill>
                  <a:srgbClr val="000018"/>
                </a:solidFill>
                <a:latin typeface="Comic Sans MS" pitchFamily="66" charset="0"/>
              </a:rPr>
              <a:t>Plan Local de Prévention </a:t>
            </a: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2018</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dirty="0" smtClean="0">
                <a:solidFill>
                  <a:srgbClr val="000018"/>
                </a:solidFill>
                <a:latin typeface="Comic Sans MS" pitchFamily="66" charset="0"/>
              </a:rPr>
              <a:t>2 Wing Tactique</a:t>
            </a:r>
            <a:endParaRPr lang="en-US" sz="4000"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368680110"/>
              </p:ext>
            </p:extLst>
          </p:nvPr>
        </p:nvGraphicFramePr>
        <p:xfrm>
          <a:off x="179388" y="465476"/>
          <a:ext cx="8748712" cy="4342299"/>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373428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13-WB-01 – Gestion du risque fonctionnel et individuel</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Introduction des fiches de postes de travail dans la base de </a:t>
                      </a:r>
                      <a:r>
                        <a:rPr lang="fr-BE" sz="1200" b="0" i="0" u="none" strike="noStrike" kern="1200" baseline="0" dirty="0" smtClean="0">
                          <a:solidFill>
                            <a:srgbClr val="000018"/>
                          </a:solidFill>
                          <a:latin typeface="Comic Sans MS" panose="030F0702030302020204" pitchFamily="66" charset="0"/>
                          <a:ea typeface="+mn-ea"/>
                          <a:cs typeface="+mn-cs"/>
                        </a:rPr>
                        <a:t>données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dirty="0" smtClean="0">
                          <a:solidFill>
                            <a:srgbClr val="000018"/>
                          </a:solidFill>
                          <a:effectLst/>
                          <a:latin typeface="Comic Sans MS" panose="030F0702030302020204" pitchFamily="66" charset="0"/>
                          <a:ea typeface="Times New Roman"/>
                        </a:rPr>
                        <a:t>Modification des méthodes de travail au sein des unités suite à la communication SIPPT</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AsPrev</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Offr</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HR, CSM</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10</a:t>
            </a:fld>
            <a:endParaRPr lang="en-US"/>
          </a:p>
        </p:txBody>
      </p:sp>
    </p:spTree>
    <p:extLst>
      <p:ext uri="{BB962C8B-B14F-4D97-AF65-F5344CB8AC3E}">
        <p14:creationId xmlns:p14="http://schemas.microsoft.com/office/powerpoint/2010/main" val="579166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58" name="Group 34"/>
          <p:cNvGraphicFramePr>
            <a:graphicFrameLocks noGrp="1"/>
          </p:cNvGraphicFramePr>
          <p:nvPr>
            <p:extLst>
              <p:ext uri="{D42A27DB-BD31-4B8C-83A1-F6EECF244321}">
                <p14:modId xmlns:p14="http://schemas.microsoft.com/office/powerpoint/2010/main" val="787578201"/>
              </p:ext>
            </p:extLst>
          </p:nvPr>
        </p:nvGraphicFramePr>
        <p:xfrm>
          <a:off x="251520" y="-47313"/>
          <a:ext cx="8748712" cy="6902981"/>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099440">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15-WB-01 – Culture de sécurité à la Défense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L’établissement des connaissances, aptitudes et attitudes nécessaires chez tous les cadres pour leur permettre, en fonction des circonstances et en ayant conscience des dangers et des risques, de décider de manière responsable de la mise en œuvre du personnel et du matériel.</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1. Utilisation de l’application « Plan local de prévention » </a:t>
                      </a:r>
                      <a:r>
                        <a:rPr lang="fr-FR" sz="1000" b="0" i="0" u="none" strike="noStrike" kern="1200" baseline="0" dirty="0" smtClean="0">
                          <a:solidFill>
                            <a:srgbClr val="000018"/>
                          </a:solidFill>
                          <a:latin typeface="Comic Sans MS" panose="030F0702030302020204" pitchFamily="66" charset="0"/>
                          <a:ea typeface="+mn-ea"/>
                          <a:cs typeface="+mn-cs"/>
                        </a:rPr>
                        <a:t>(planification, exécution et suivi de la politique locale de prévention – niveau unité)</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Chef de Corps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933120">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2. Résumer les réalisations par rapport par rapport à la politique de prévention locale /Bien-être dans le Rapport </a:t>
                      </a:r>
                      <a:r>
                        <a:rPr lang="fr-BE" sz="1000" b="0" i="0" u="none" strike="noStrike" kern="1200" baseline="0" dirty="0" err="1" smtClean="0">
                          <a:solidFill>
                            <a:srgbClr val="000018"/>
                          </a:solidFill>
                          <a:latin typeface="Comic Sans MS" panose="030F0702030302020204" pitchFamily="66" charset="0"/>
                          <a:ea typeface="+mn-ea"/>
                          <a:cs typeface="+mn-cs"/>
                        </a:rPr>
                        <a:t>Trim</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100" dirty="0" smtClean="0">
                          <a:solidFill>
                            <a:srgbClr val="000018"/>
                          </a:solidFill>
                          <a:latin typeface="Comic Sans MS" panose="030F0702030302020204" pitchFamily="66" charset="0"/>
                        </a:rPr>
                        <a:t>Chef de Corps, LH</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672720">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000" b="0" i="0" u="none" strike="noStrike" kern="1200" baseline="0" dirty="0" smtClean="0">
                          <a:solidFill>
                            <a:srgbClr val="000018"/>
                          </a:solidFill>
                          <a:latin typeface="Comic Sans MS" panose="030F0702030302020204" pitchFamily="66" charset="0"/>
                          <a:ea typeface="+mn-ea"/>
                          <a:cs typeface="+mn-cs"/>
                        </a:rPr>
                        <a:t>3. Promouvoir la déclaration des incidents en utilisant l’application incidents </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smtClean="0">
                          <a:solidFill>
                            <a:srgbClr val="000018"/>
                          </a:solidFill>
                          <a:latin typeface="Comic Sans MS" panose="030F0702030302020204" pitchFamily="66" charset="0"/>
                        </a:rPr>
                        <a:t>Chef de Corps, LH, </a:t>
                      </a:r>
                      <a:r>
                        <a:rPr lang="en-US" sz="1100" dirty="0" err="1" smtClean="0">
                          <a:solidFill>
                            <a:srgbClr val="000018"/>
                          </a:solidFill>
                          <a:latin typeface="Comic Sans MS" panose="030F0702030302020204" pitchFamily="66" charset="0"/>
                        </a:rPr>
                        <a:t>AsPrev</a:t>
                      </a:r>
                      <a:endParaRPr lang="en-US" sz="1100" dirty="0" smtClean="0">
                        <a:solidFill>
                          <a:srgbClr val="000018"/>
                        </a:solidFill>
                        <a:latin typeface="Comic Sans MS" panose="030F0702030302020204" pitchFamily="66" charset="0"/>
                      </a:endParaRPr>
                    </a:p>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t>
                      </a:r>
                      <a:r>
                        <a:rPr lang="en-US" sz="1100" dirty="0" err="1" smtClean="0">
                          <a:solidFill>
                            <a:srgbClr val="000018"/>
                          </a:solidFill>
                          <a:latin typeface="Comic Sans MS" panose="030F0702030302020204" pitchFamily="66" charset="0"/>
                        </a:rPr>
                        <a:t>AsPrev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1312800">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000" b="0" i="0" u="none" strike="noStrike" kern="1200" baseline="0" dirty="0" smtClean="0">
                          <a:solidFill>
                            <a:srgbClr val="000018"/>
                          </a:solidFill>
                          <a:latin typeface="Comic Sans MS" panose="030F0702030302020204" pitchFamily="66" charset="0"/>
                          <a:ea typeface="+mn-ea"/>
                          <a:cs typeface="+mn-cs"/>
                        </a:rPr>
                        <a:t>4. Implémenter les principes exposés  lors des </a:t>
                      </a:r>
                      <a:r>
                        <a:rPr lang="fr-FR" sz="1000" b="0" i="0" u="none" strike="noStrike" kern="1200" baseline="0" dirty="0" err="1" smtClean="0">
                          <a:solidFill>
                            <a:srgbClr val="000018"/>
                          </a:solidFill>
                          <a:latin typeface="Comic Sans MS" panose="030F0702030302020204" pitchFamily="66" charset="0"/>
                          <a:ea typeface="+mn-ea"/>
                          <a:cs typeface="+mn-cs"/>
                        </a:rPr>
                        <a:t>Fmn</a:t>
                      </a:r>
                      <a:r>
                        <a:rPr lang="fr-FR" sz="1000" b="0" i="0" u="none" strike="noStrike" kern="1200" baseline="0" dirty="0" smtClean="0">
                          <a:solidFill>
                            <a:srgbClr val="000018"/>
                          </a:solidFill>
                          <a:latin typeface="Comic Sans MS" panose="030F0702030302020204" pitchFamily="66" charset="0"/>
                          <a:ea typeface="+mn-ea"/>
                          <a:cs typeface="+mn-cs"/>
                        </a:rPr>
                        <a:t> HOO, FBEM, FCOS et séminaire Chefs de Corps au sein de l’unité (+ Vade-mecum Chefs de Corps - incidents)</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100" dirty="0" smtClean="0">
                          <a:solidFill>
                            <a:srgbClr val="000018"/>
                          </a:solidFill>
                          <a:latin typeface="Comic Sans MS" panose="030F0702030302020204" pitchFamily="66" charset="0"/>
                        </a:rPr>
                        <a:t>LH</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1958168">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5. </a:t>
                      </a:r>
                      <a:r>
                        <a:rPr lang="fr-FR" sz="1000" b="0" i="0" u="none" strike="noStrike" kern="1200" baseline="0" dirty="0" smtClean="0">
                          <a:solidFill>
                            <a:srgbClr val="000018"/>
                          </a:solidFill>
                          <a:latin typeface="Comic Sans MS" panose="030F0702030302020204" pitchFamily="66" charset="0"/>
                          <a:ea typeface="+mn-ea"/>
                          <a:cs typeface="+mn-cs"/>
                        </a:rPr>
                        <a:t>Organiser les sessions de JICCS “Prévention &amp; lutte incendie” et “Premiers soins” prévues  +  exercices d’évacuation prévus en relation avec le PIU +Normes et valeurs pour tout le Pers</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100" dirty="0" smtClean="0">
                          <a:solidFill>
                            <a:srgbClr val="000018"/>
                          </a:solidFill>
                          <a:latin typeface="Comic Sans MS" panose="030F0702030302020204" pitchFamily="66" charset="0"/>
                        </a:rPr>
                        <a:t>Chef de Corps, LH, </a:t>
                      </a:r>
                      <a:r>
                        <a:rPr lang="fr-FR" sz="1100" dirty="0" err="1" smtClean="0">
                          <a:solidFill>
                            <a:srgbClr val="000018"/>
                          </a:solidFill>
                          <a:latin typeface="Comic Sans MS" panose="030F0702030302020204" pitchFamily="66" charset="0"/>
                        </a:rPr>
                        <a:t>AsPrev</a:t>
                      </a:r>
                      <a:endParaRPr lang="fr-FR" sz="1100" dirty="0" smtClean="0">
                        <a:solidFill>
                          <a:srgbClr val="000018"/>
                        </a:solidFill>
                        <a:latin typeface="Comic Sans MS" panose="030F0702030302020204" pitchFamily="66" charset="0"/>
                      </a:endParaRPr>
                    </a:p>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t>
                      </a:r>
                      <a:r>
                        <a:rPr lang="en-US" sz="1100" dirty="0" err="1" smtClean="0">
                          <a:solidFill>
                            <a:srgbClr val="000018"/>
                          </a:solidFill>
                          <a:latin typeface="Comic Sans MS" panose="030F0702030302020204" pitchFamily="66" charset="0"/>
                        </a:rPr>
                        <a:t>AsPrev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11</a:t>
            </a:fld>
            <a:endParaRPr lang="en-US"/>
          </a:p>
        </p:txBody>
      </p:sp>
    </p:spTree>
    <p:extLst>
      <p:ext uri="{BB962C8B-B14F-4D97-AF65-F5344CB8AC3E}">
        <p14:creationId xmlns:p14="http://schemas.microsoft.com/office/powerpoint/2010/main" val="2232477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425739567"/>
              </p:ext>
            </p:extLst>
          </p:nvPr>
        </p:nvGraphicFramePr>
        <p:xfrm>
          <a:off x="179388" y="465476"/>
          <a:ext cx="8748712" cy="5456493"/>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131375">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17-WB-02 – Implémentation nouveau fonctionnement CP </a:t>
                      </a:r>
                      <a:r>
                        <a:rPr kumimoji="0" lang="fr-FR" sz="1200" b="0" i="0" u="none" strike="noStrike" kern="1200" cap="none" normalizeH="0" baseline="0" dirty="0" err="1" smtClean="0">
                          <a:ln>
                            <a:noFill/>
                          </a:ln>
                          <a:solidFill>
                            <a:srgbClr val="000018"/>
                          </a:solidFill>
                          <a:effectLst/>
                          <a:latin typeface="Comic Sans MS" pitchFamily="66" charset="0"/>
                          <a:ea typeface="+mn-ea"/>
                          <a:cs typeface="+mn-cs"/>
                        </a:rPr>
                        <a:t>PsySoc</a:t>
                      </a: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 PC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(1) Assurer l'accessibilité du conseiller en prévention  aspects psychosociaux du travail et</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de la personne de confiance aussi bien sur le territoire belge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(2) Mettre en œuvre des analyses de risques psychosociaux aussi bien sur le territoire</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belge qu’en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18415">
                        <a:lnSpc>
                          <a:spcPts val="1530"/>
                        </a:lnSpc>
                      </a:pPr>
                      <a:r>
                        <a:rPr lang="fr-BE" sz="1200" kern="1200" dirty="0" smtClean="0">
                          <a:solidFill>
                            <a:srgbClr val="000018"/>
                          </a:solidFill>
                          <a:effectLst/>
                          <a:latin typeface="Comic Sans MS" panose="030F0702030302020204" pitchFamily="66" charset="0"/>
                          <a:ea typeface="Times-Roman"/>
                          <a:cs typeface="Arial"/>
                        </a:rPr>
                        <a:t>1.Impliquer </a:t>
                      </a:r>
                      <a:r>
                        <a:rPr lang="fr-BE" sz="1200" kern="1200" dirty="0">
                          <a:solidFill>
                            <a:srgbClr val="000018"/>
                          </a:solidFill>
                          <a:effectLst/>
                          <a:latin typeface="Comic Sans MS" panose="030F0702030302020204" pitchFamily="66" charset="0"/>
                          <a:ea typeface="Times-Roman"/>
                          <a:cs typeface="Arial"/>
                        </a:rPr>
                        <a:t>les acteurs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dans la communication des messages</a:t>
                      </a:r>
                      <a:endParaRPr lang="en-US" sz="1200" dirty="0">
                        <a:solidFill>
                          <a:srgbClr val="000018"/>
                        </a:solidFill>
                        <a:effectLst/>
                        <a:latin typeface="Comic Sans MS" panose="030F0702030302020204" pitchFamily="66" charset="0"/>
                        <a:ea typeface="Times New Roman"/>
                      </a:endParaRPr>
                    </a:p>
                    <a:p>
                      <a:pPr marL="18415">
                        <a:lnSpc>
                          <a:spcPts val="1530"/>
                        </a:lnSpc>
                        <a:spcBef>
                          <a:spcPts val="300"/>
                        </a:spcBef>
                        <a:spcAft>
                          <a:spcPts val="300"/>
                        </a:spcAft>
                      </a:pPr>
                      <a:r>
                        <a:rPr lang="fr-BE" sz="1200" kern="1200" dirty="0">
                          <a:solidFill>
                            <a:srgbClr val="000018"/>
                          </a:solidFill>
                          <a:effectLst/>
                          <a:latin typeface="Comic Sans MS" panose="030F0702030302020204" pitchFamily="66" charset="0"/>
                          <a:ea typeface="Times-Roman"/>
                          <a:cs typeface="Arial"/>
                        </a:rPr>
                        <a:t>Impliquer les CO et LH dans la transmission des messages</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fr-BE" sz="1200" kern="1200">
                          <a:solidFill>
                            <a:srgbClr val="000018"/>
                          </a:solidFill>
                          <a:effectLst/>
                          <a:latin typeface="Comic Sans MS" panose="030F0702030302020204" pitchFamily="66" charset="0"/>
                          <a:ea typeface="Times-Roman"/>
                          <a:cs typeface="Arial"/>
                        </a:rPr>
                        <a:t>CP PsySoc, AMT, PC, Psy</a:t>
                      </a:r>
                      <a:endParaRPr lang="en-US" sz="120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28391">
                <a:tc vMerge="1">
                  <a:txBody>
                    <a:bodyPr/>
                    <a:lstStyle/>
                    <a:p>
                      <a:endParaRPr lang="en-US"/>
                    </a:p>
                  </a:txBody>
                  <a:tcPr/>
                </a:tc>
                <a:tc vMerge="1">
                  <a:txBody>
                    <a:bodyPr/>
                    <a:lstStyle/>
                    <a:p>
                      <a:endParaRPr lang="en-US"/>
                    </a:p>
                  </a:txBody>
                  <a:tcPr/>
                </a:tc>
                <a:tc>
                  <a:txBody>
                    <a:bodyPr/>
                    <a:lstStyle/>
                    <a:p>
                      <a:pPr marL="18415">
                        <a:lnSpc>
                          <a:spcPts val="1530"/>
                        </a:lnSpc>
                        <a:spcBef>
                          <a:spcPts val="300"/>
                        </a:spcBef>
                        <a:spcAft>
                          <a:spcPts val="300"/>
                        </a:spcAft>
                      </a:pPr>
                      <a:r>
                        <a:rPr lang="fr-BE" sz="1200" kern="1200" dirty="0" smtClean="0">
                          <a:solidFill>
                            <a:srgbClr val="000018"/>
                          </a:solidFill>
                          <a:effectLst/>
                          <a:latin typeface="Comic Sans MS" panose="030F0702030302020204" pitchFamily="66" charset="0"/>
                          <a:ea typeface="Times-Roman"/>
                          <a:cs typeface="Arial"/>
                        </a:rPr>
                        <a:t>2.Appliquer </a:t>
                      </a:r>
                      <a:r>
                        <a:rPr lang="fr-BE" sz="1200" kern="1200" dirty="0">
                          <a:solidFill>
                            <a:srgbClr val="000018"/>
                          </a:solidFill>
                          <a:effectLst/>
                          <a:latin typeface="Comic Sans MS" panose="030F0702030302020204" pitchFamily="66" charset="0"/>
                          <a:ea typeface="Times-Roman"/>
                          <a:cs typeface="Arial"/>
                        </a:rPr>
                        <a:t>les directives publiées</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en-US" sz="1200" kern="1200">
                          <a:solidFill>
                            <a:srgbClr val="000018"/>
                          </a:solidFill>
                          <a:effectLst/>
                          <a:latin typeface="Comic Sans MS" panose="030F0702030302020204" pitchFamily="66" charset="0"/>
                          <a:ea typeface="Times-Roman"/>
                          <a:cs typeface="Arial"/>
                        </a:rPr>
                        <a:t>All Pers Def</a:t>
                      </a:r>
                      <a:endParaRPr lang="en-US" sz="120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672720">
                <a:tc vMerge="1">
                  <a:txBody>
                    <a:bodyPr/>
                    <a:lstStyle/>
                    <a:p>
                      <a:endParaRPr lang="en-US"/>
                    </a:p>
                  </a:txBody>
                  <a:tcPr/>
                </a:tc>
                <a:tc vMerge="1">
                  <a:txBody>
                    <a:bodyPr/>
                    <a:lstStyle/>
                    <a:p>
                      <a:endParaRPr lang="en-US"/>
                    </a:p>
                  </a:txBody>
                  <a:tcPr/>
                </a:tc>
                <a:tc>
                  <a:txBody>
                    <a:bodyPr/>
                    <a:lstStyle/>
                    <a:p>
                      <a:pPr marL="18415">
                        <a:lnSpc>
                          <a:spcPts val="1530"/>
                        </a:lnSpc>
                        <a:spcBef>
                          <a:spcPts val="300"/>
                        </a:spcBef>
                        <a:spcAft>
                          <a:spcPts val="300"/>
                        </a:spcAft>
                      </a:pPr>
                      <a:r>
                        <a:rPr lang="fr-BE" sz="1200" kern="1200" dirty="0" smtClean="0">
                          <a:solidFill>
                            <a:srgbClr val="000018"/>
                          </a:solidFill>
                          <a:effectLst/>
                          <a:latin typeface="Comic Sans MS" panose="030F0702030302020204" pitchFamily="66" charset="0"/>
                          <a:ea typeface="Times-Roman"/>
                          <a:cs typeface="Arial"/>
                        </a:rPr>
                        <a:t>3. Impliquer </a:t>
                      </a:r>
                      <a:r>
                        <a:rPr lang="fr-BE" sz="1200" kern="1200" dirty="0">
                          <a:solidFill>
                            <a:srgbClr val="000018"/>
                          </a:solidFill>
                          <a:effectLst/>
                          <a:latin typeface="Comic Sans MS" panose="030F0702030302020204" pitchFamily="66" charset="0"/>
                          <a:ea typeface="Times-Roman"/>
                          <a:cs typeface="Arial"/>
                        </a:rPr>
                        <a:t>les acteurs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locaux dans l’évaluation de la structure de fonctionnement</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fr-BE" sz="1200" kern="1200" dirty="0">
                          <a:solidFill>
                            <a:srgbClr val="000018"/>
                          </a:solidFill>
                          <a:effectLst/>
                          <a:latin typeface="Comic Sans MS" panose="030F0702030302020204" pitchFamily="66" charset="0"/>
                          <a:ea typeface="Times-Roman"/>
                          <a:cs typeface="Arial"/>
                        </a:rPr>
                        <a:t>PC, CP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autres acteurs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 AMT</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551416">
                <a:tc vMerge="1">
                  <a:txBody>
                    <a:bodyPr/>
                    <a:lstStyle/>
                    <a:p>
                      <a:endParaRPr lang="en-US"/>
                    </a:p>
                  </a:txBody>
                  <a:tcPr/>
                </a:tc>
                <a:tc vMerge="1">
                  <a:txBody>
                    <a:bodyPr/>
                    <a:lstStyle/>
                    <a:p>
                      <a:endParaRPr lang="en-US"/>
                    </a:p>
                  </a:txBody>
                  <a:tcPr/>
                </a:tc>
                <a:tc>
                  <a:txBody>
                    <a:bodyPr/>
                    <a:lstStyle/>
                    <a:p>
                      <a:pPr marL="18415">
                        <a:lnSpc>
                          <a:spcPts val="1530"/>
                        </a:lnSpc>
                      </a:pPr>
                      <a:endParaRPr lang="en-US" sz="1200" dirty="0">
                        <a:solidFill>
                          <a:srgbClr val="FF0000"/>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endParaRPr lang="en-US" sz="1200" dirty="0">
                        <a:solidFill>
                          <a:srgbClr val="FF0000"/>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576064">
                <a:tc vMerge="1">
                  <a:txBody>
                    <a:bodyPr/>
                    <a:lstStyle/>
                    <a:p>
                      <a:endParaRPr lang="en-US"/>
                    </a:p>
                  </a:txBody>
                  <a:tcPr/>
                </a:tc>
                <a:tc vMerge="1">
                  <a:txBody>
                    <a:bodyPr/>
                    <a:lstStyle/>
                    <a:p>
                      <a:endParaRPr lang="en-US"/>
                    </a:p>
                  </a:txBody>
                  <a:tcPr/>
                </a:tc>
                <a:tc>
                  <a:txBody>
                    <a:bodyPr/>
                    <a:lstStyle/>
                    <a:p>
                      <a:pPr algn="just">
                        <a:spcAft>
                          <a:spcPts val="300"/>
                        </a:spcAft>
                      </a:pPr>
                      <a:endParaRPr lang="en-US" sz="1100" dirty="0">
                        <a:solidFill>
                          <a:srgbClr val="000018"/>
                        </a:solidFill>
                        <a:effectLst/>
                        <a:latin typeface="Comic Sans MS" panose="030F0702030302020204" pitchFamily="66" charset="0"/>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1590">
                        <a:spcBef>
                          <a:spcPts val="300"/>
                        </a:spcBef>
                        <a:spcAft>
                          <a:spcPts val="300"/>
                        </a:spcAft>
                      </a:pP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fld id="{F70BA58C-91E4-4A29-9FFB-32551D5170CB}" type="slidenum">
              <a:rPr lang="en-US" smtClean="0"/>
              <a:pPr/>
              <a:t>12</a:t>
            </a:fld>
            <a:endParaRPr lang="en-US"/>
          </a:p>
        </p:txBody>
      </p:sp>
    </p:spTree>
    <p:extLst>
      <p:ext uri="{BB962C8B-B14F-4D97-AF65-F5344CB8AC3E}">
        <p14:creationId xmlns:p14="http://schemas.microsoft.com/office/powerpoint/2010/main" val="1609388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569639825"/>
              </p:ext>
            </p:extLst>
          </p:nvPr>
        </p:nvGraphicFramePr>
        <p:xfrm>
          <a:off x="179388" y="465476"/>
          <a:ext cx="8748712" cy="5480373"/>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40512">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17-MR-02-Sécurité des machines-outils de travail de métal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Identification des machines-outils pour travail</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du métal</a:t>
                      </a: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Evaluation des non-</a:t>
                      </a:r>
                      <a:r>
                        <a:rPr lang="en-US" sz="1200" b="0" i="0" u="none" strike="noStrike" kern="1200" baseline="0" dirty="0" err="1" smtClean="0">
                          <a:solidFill>
                            <a:srgbClr val="000018"/>
                          </a:solidFill>
                          <a:latin typeface="Comic Sans MS" panose="030F0702030302020204" pitchFamily="66" charset="0"/>
                          <a:ea typeface="+mn-ea"/>
                          <a:cs typeface="+mn-cs"/>
                        </a:rPr>
                        <a:t>conformités</a:t>
                      </a:r>
                      <a:endParaRPr lang="en-US"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Actions correctives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Inventorier les machines-outils pour travail du métal par les unités selon les directives du </a:t>
                      </a:r>
                      <a:r>
                        <a:rPr lang="fr-BE" sz="1100" b="0" i="0" u="none" strike="noStrike" kern="1200" baseline="0" dirty="0" err="1" smtClean="0">
                          <a:solidFill>
                            <a:srgbClr val="000018"/>
                          </a:solidFill>
                          <a:latin typeface="Comic Sans MS" panose="030F0702030302020204" pitchFamily="66" charset="0"/>
                          <a:ea typeface="+mn-ea"/>
                          <a:cs typeface="+mn-cs"/>
                        </a:rPr>
                        <a:t>Gest</a:t>
                      </a:r>
                      <a:r>
                        <a:rPr lang="fr-BE" sz="1100" b="0" i="0" u="none" strike="noStrike" kern="1200" baseline="0" dirty="0" smtClean="0">
                          <a:solidFill>
                            <a:srgbClr val="000018"/>
                          </a:solidFill>
                          <a:latin typeface="Comic Sans MS" panose="030F0702030302020204" pitchFamily="66" charset="0"/>
                          <a:ea typeface="+mn-ea"/>
                          <a:cs typeface="+mn-cs"/>
                        </a:rPr>
                        <a:t> Mat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S4/magasinier sur base de l’inventaire de base du </a:t>
                      </a:r>
                      <a:r>
                        <a:rPr kumimoji="0" lang="fr-BE" sz="1200" b="0" i="0" u="none" strike="noStrike" cap="none" normalizeH="0" baseline="0" dirty="0" err="1" smtClean="0">
                          <a:ln>
                            <a:noFill/>
                          </a:ln>
                          <a:solidFill>
                            <a:srgbClr val="000018"/>
                          </a:solidFill>
                          <a:effectLst/>
                          <a:latin typeface="Comic Sans MS" pitchFamily="66" charset="0"/>
                        </a:rPr>
                        <a:t>Gest</a:t>
                      </a:r>
                      <a:r>
                        <a:rPr kumimoji="0" lang="fr-BE" sz="1200" b="0" i="0" u="none" strike="noStrike" cap="none" normalizeH="0" baseline="0" dirty="0" smtClean="0">
                          <a:ln>
                            <a:noFill/>
                          </a:ln>
                          <a:solidFill>
                            <a:srgbClr val="000018"/>
                          </a:solidFill>
                          <a:effectLst/>
                          <a:latin typeface="Comic Sans MS" pitchFamily="66" charset="0"/>
                        </a:rPr>
                        <a:t> Mat(généré via Q&amp;R-</a:t>
                      </a:r>
                      <a:r>
                        <a:rPr kumimoji="0" lang="fr-BE" sz="1200" b="0" i="0" u="none" strike="noStrike" cap="none" normalizeH="0" baseline="0" dirty="0" err="1" smtClean="0">
                          <a:ln>
                            <a:noFill/>
                          </a:ln>
                          <a:solidFill>
                            <a:srgbClr val="000018"/>
                          </a:solidFill>
                          <a:effectLst/>
                          <a:latin typeface="Comic Sans MS" pitchFamily="66" charset="0"/>
                        </a:rPr>
                        <a:t>tools</a:t>
                      </a:r>
                      <a:r>
                        <a:rPr kumimoji="0" lang="fr-BE" sz="1200" b="0" i="0" u="none" strike="noStrike" cap="none" normalizeH="0" baseline="0" dirty="0" smtClean="0">
                          <a:ln>
                            <a:noFill/>
                          </a:ln>
                          <a:solidFill>
                            <a:srgbClr val="000018"/>
                          </a:solidFill>
                          <a:effectLst/>
                          <a:latin typeface="Comic Sans MS" pitchFamily="66" charset="0"/>
                        </a:rPr>
                        <a:t> ILIAS)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Etablir et mettre à disposition les rapports de mise en service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Effectuer les analyses de risques éventuelles et évaluer les facteurs environnementaux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Formuler un avis concernant la conformité des machines et effectuer les actions conformément aux réglementations en vigueur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 SIPPT-MR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Garantir le suivi des non-conformités constatées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Comdt</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13</a:t>
            </a:fld>
            <a:endParaRPr lang="en-US"/>
          </a:p>
        </p:txBody>
      </p:sp>
    </p:spTree>
    <p:extLst>
      <p:ext uri="{BB962C8B-B14F-4D97-AF65-F5344CB8AC3E}">
        <p14:creationId xmlns:p14="http://schemas.microsoft.com/office/powerpoint/2010/main" val="5110436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978661604"/>
              </p:ext>
            </p:extLst>
          </p:nvPr>
        </p:nvGraphicFramePr>
        <p:xfrm>
          <a:off x="179388" y="465476"/>
          <a:ext cx="8748712" cy="5673580"/>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203383">
                <a:tc row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14-O&amp;T-01 – Prévention des accidents de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Réduire de 25% les accidents de sport à l’horizon 2018.</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smtClean="0">
                          <a:solidFill>
                            <a:srgbClr val="000018"/>
                          </a:solidFill>
                          <a:effectLst/>
                          <a:latin typeface="Comic Sans MS"/>
                          <a:ea typeface="Times New Roman"/>
                        </a:rPr>
                        <a:t>1. Appliquer les </a:t>
                      </a:r>
                      <a:r>
                        <a:rPr lang="fr-BE" sz="1200" b="0" dirty="0">
                          <a:solidFill>
                            <a:srgbClr val="000018"/>
                          </a:solidFill>
                          <a:effectLst/>
                          <a:latin typeface="Comic Sans MS"/>
                          <a:ea typeface="Times New Roman"/>
                        </a:rPr>
                        <a:t>AR </a:t>
                      </a:r>
                      <a:r>
                        <a:rPr lang="fr-BE" sz="1200" b="0" dirty="0" smtClean="0">
                          <a:solidFill>
                            <a:srgbClr val="000018"/>
                          </a:solidFill>
                          <a:effectLst/>
                          <a:latin typeface="Comic Sans MS"/>
                          <a:ea typeface="Times New Roman"/>
                        </a:rPr>
                        <a:t>au </a:t>
                      </a:r>
                      <a:r>
                        <a:rPr lang="fr-BE" sz="1200" b="0" dirty="0" err="1">
                          <a:solidFill>
                            <a:srgbClr val="000018"/>
                          </a:solidFill>
                          <a:effectLst/>
                          <a:latin typeface="Comic Sans MS"/>
                          <a:ea typeface="Times New Roman"/>
                        </a:rPr>
                        <a:t>Niv</a:t>
                      </a:r>
                      <a:r>
                        <a:rPr lang="fr-BE" sz="1200" b="0" dirty="0">
                          <a:solidFill>
                            <a:srgbClr val="000018"/>
                          </a:solidFill>
                          <a:effectLst/>
                          <a:latin typeface="Comic Sans MS"/>
                          <a:ea typeface="Times New Roman"/>
                        </a:rPr>
                        <a:t> local dès l’approbation de l’AR générique ; accès permanent à la Doc</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“Sharing” via Intranet (N+F)</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160240">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2.Communication de </a:t>
                      </a:r>
                      <a:r>
                        <a:rPr lang="fr-BE" sz="1200" b="0" dirty="0">
                          <a:solidFill>
                            <a:srgbClr val="000018"/>
                          </a:solidFill>
                          <a:effectLst/>
                          <a:latin typeface="Comic Sans MS"/>
                          <a:ea typeface="Times New Roman"/>
                        </a:rPr>
                        <a:t>la SPS “Sécurité pendant les activités sportives” et des mesures de prévention visant à limiter les accidents de sport pendant les recyclages du Pers PT&amp;S et pendant les réunions du Sport (Pers, Infra, Mat,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IRMEP</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r>
              <a:tr h="936104">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3. Exécution </a:t>
                      </a:r>
                      <a:r>
                        <a:rPr lang="fr-BE" sz="1200" b="0" dirty="0">
                          <a:solidFill>
                            <a:srgbClr val="000018"/>
                          </a:solidFill>
                          <a:effectLst/>
                          <a:latin typeface="Comic Sans MS"/>
                          <a:ea typeface="Times New Roman"/>
                        </a:rPr>
                        <a:t>du plan de prévention « mort subite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Screening Med Sport, AMT, </a:t>
                      </a:r>
                      <a:r>
                        <a:rPr lang="fr-BE" sz="1200" b="0" dirty="0" err="1">
                          <a:solidFill>
                            <a:srgbClr val="000018"/>
                          </a:solidFill>
                          <a:effectLst/>
                          <a:latin typeface="Comic Sans MS"/>
                          <a:ea typeface="Times New Roman"/>
                        </a:rPr>
                        <a:t>Sp</a:t>
                      </a:r>
                      <a:r>
                        <a:rPr lang="fr-BE" sz="1200" b="0" dirty="0">
                          <a:solidFill>
                            <a:srgbClr val="000018"/>
                          </a:solidFill>
                          <a:effectLst/>
                          <a:latin typeface="Comic Sans MS"/>
                          <a:ea typeface="Times New Roman"/>
                        </a:rPr>
                        <a:t> Med, </a:t>
                      </a:r>
                      <a:r>
                        <a:rPr lang="fr-BE" sz="1200" b="0" dirty="0" err="1">
                          <a:solidFill>
                            <a:srgbClr val="000018"/>
                          </a:solidFill>
                          <a:effectLst/>
                          <a:latin typeface="Comic Sans MS"/>
                          <a:ea typeface="Times New Roman"/>
                        </a:rPr>
                        <a:t>Org</a:t>
                      </a:r>
                      <a:r>
                        <a:rPr lang="fr-BE" sz="1200" b="0" dirty="0">
                          <a:solidFill>
                            <a:srgbClr val="000018"/>
                          </a:solidFill>
                          <a:effectLst/>
                          <a:latin typeface="Comic Sans MS"/>
                          <a:ea typeface="Times New Roman"/>
                        </a:rPr>
                        <a:t> des activités sportives, DAE, moyens d’</a:t>
                      </a:r>
                      <a:r>
                        <a:rPr lang="fr-BE" sz="1200" b="0" dirty="0" err="1">
                          <a:solidFill>
                            <a:srgbClr val="000018"/>
                          </a:solidFill>
                          <a:effectLst/>
                          <a:latin typeface="Comic Sans MS"/>
                          <a:ea typeface="Times New Roman"/>
                        </a:rPr>
                        <a:t>Evac</a:t>
                      </a:r>
                      <a:r>
                        <a:rPr lang="fr-BE" sz="1200" b="0" dirty="0">
                          <a:solidFill>
                            <a:srgbClr val="000018"/>
                          </a:solidFill>
                          <a:effectLst/>
                          <a:latin typeface="Comic Sans MS"/>
                          <a:ea typeface="Times New Roman"/>
                        </a:rPr>
                        <a:t> Med,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r>
              <a:tr h="544322">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4.Optimalisation </a:t>
                      </a:r>
                      <a:r>
                        <a:rPr lang="fr-BE" sz="1200" b="0" dirty="0">
                          <a:solidFill>
                            <a:srgbClr val="000018"/>
                          </a:solidFill>
                          <a:effectLst/>
                          <a:latin typeface="Comic Sans MS"/>
                          <a:ea typeface="Times New Roman"/>
                        </a:rPr>
                        <a:t>de l’accompagnement médico-sportif</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err="1">
                          <a:solidFill>
                            <a:srgbClr val="000018"/>
                          </a:solidFill>
                          <a:effectLst/>
                          <a:latin typeface="Comic Sans MS"/>
                          <a:ea typeface="Times New Roman"/>
                        </a:rPr>
                        <a:t>MeNuFit</a:t>
                      </a:r>
                      <a:r>
                        <a:rPr lang="fr-BE" sz="1200" b="0" dirty="0">
                          <a:solidFill>
                            <a:srgbClr val="000018"/>
                          </a:solidFill>
                          <a:effectLst/>
                          <a:latin typeface="Comic Sans MS"/>
                          <a:ea typeface="Times New Roman"/>
                        </a:rPr>
                        <a:t>, AMT, MC, PTI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14</a:t>
            </a:fld>
            <a:endParaRPr lang="en-US"/>
          </a:p>
        </p:txBody>
      </p:sp>
    </p:spTree>
    <p:extLst>
      <p:ext uri="{BB962C8B-B14F-4D97-AF65-F5344CB8AC3E}">
        <p14:creationId xmlns:p14="http://schemas.microsoft.com/office/powerpoint/2010/main" val="957912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684846635"/>
              </p:ext>
            </p:extLst>
          </p:nvPr>
        </p:nvGraphicFramePr>
        <p:xfrm>
          <a:off x="179388" y="465476"/>
          <a:ext cx="8748712" cy="3440495"/>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28350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16-O&amp;T-01  Prévention </a:t>
                      </a:r>
                      <a:r>
                        <a:rPr kumimoji="0" lang="fr-FR" sz="1200" b="0" i="0" u="none" strike="noStrike" kern="1200" cap="none" normalizeH="0" baseline="0" dirty="0" err="1" smtClean="0">
                          <a:ln>
                            <a:noFill/>
                          </a:ln>
                          <a:solidFill>
                            <a:srgbClr val="000018"/>
                          </a:solidFill>
                          <a:effectLst/>
                          <a:latin typeface="Comic Sans MS" pitchFamily="66" charset="0"/>
                          <a:ea typeface="+mn-ea"/>
                          <a:cs typeface="+mn-cs"/>
                        </a:rPr>
                        <a:t>d’accidents</a:t>
                      </a: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de saut en parachute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Exécuter une étude afin de déterminer les mesures éventuelles pouvant réduire le risque</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résiduel actuel du saut en parachute</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100" b="0" i="0" u="none" strike="noStrike" baseline="0" dirty="0" smtClean="0">
                          <a:solidFill>
                            <a:srgbClr val="000018"/>
                          </a:solidFill>
                          <a:latin typeface="Comic Sans MS" panose="030F0702030302020204" pitchFamily="66" charset="0"/>
                        </a:rPr>
                        <a:t>TDB en fonction des décisions du </a:t>
                      </a:r>
                      <a:r>
                        <a:rPr lang="fr-FR" sz="1100" b="0" i="0" u="none" strike="noStrike" baseline="0" dirty="0" err="1" smtClean="0">
                          <a:solidFill>
                            <a:srgbClr val="000018"/>
                          </a:solidFill>
                          <a:latin typeface="Comic Sans MS" panose="030F0702030302020204" pitchFamily="66" charset="0"/>
                        </a:rPr>
                        <a:t>Comdt</a:t>
                      </a:r>
                      <a:endParaRPr lang="fr-FR" sz="1100" b="0" i="0" u="none" strike="noStrike" baseline="0" dirty="0" smtClean="0">
                        <a:solidFill>
                          <a:srgbClr val="000018"/>
                        </a:solidFill>
                        <a:latin typeface="Comic Sans MS" panose="030F0702030302020204"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lang="fr-FR" sz="11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100" b="0" i="0" u="none" strike="noStrike" kern="1200" baseline="0" dirty="0" smtClean="0">
                          <a:solidFill>
                            <a:srgbClr val="000018"/>
                          </a:solidFill>
                          <a:latin typeface="Comic Sans MS" panose="030F0702030302020204" pitchFamily="66" charset="0"/>
                          <a:ea typeface="+mn-ea"/>
                          <a:cs typeface="+mn-cs"/>
                          <a:sym typeface="Wingdings" panose="05000000000000000000" pitchFamily="2" charset="2"/>
                        </a:rPr>
                        <a:t> CE Para</a:t>
                      </a:r>
                      <a:endParaRPr lang="fr-BE" sz="11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544322">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endParaRPr lang="en-US" sz="1200" dirty="0">
                        <a:solidFill>
                          <a:srgbClr val="FF0000"/>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endParaRPr lang="en-US" sz="1200" dirty="0">
                        <a:solidFill>
                          <a:srgbClr val="FF0000"/>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15</a:t>
            </a:fld>
            <a:endParaRPr lang="en-US"/>
          </a:p>
        </p:txBody>
      </p:sp>
    </p:spTree>
    <p:extLst>
      <p:ext uri="{BB962C8B-B14F-4D97-AF65-F5344CB8AC3E}">
        <p14:creationId xmlns:p14="http://schemas.microsoft.com/office/powerpoint/2010/main" val="37249836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457200" y="2176463"/>
            <a:ext cx="8229600" cy="1828800"/>
          </a:xfrm>
        </p:spPr>
        <p:txBody>
          <a:bodyPr/>
          <a:lstStyle/>
          <a:p>
            <a:pPr eaLnBrk="1" hangingPunct="1">
              <a:defRPr/>
            </a:pPr>
            <a:r>
              <a:rPr lang="fr-BE" u="sng" dirty="0" smtClean="0">
                <a:solidFill>
                  <a:srgbClr val="000018"/>
                </a:solidFill>
                <a:latin typeface="Comic Sans MS" pitchFamily="66" charset="0"/>
              </a:rPr>
              <a:t>Plan Local de Prévention</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B</a:t>
            </a:r>
            <a:endParaRPr lang="en-US" sz="4400" u="sng" dirty="0" smtClean="0">
              <a:solidFill>
                <a:srgbClr val="000018"/>
              </a:solidFill>
              <a:latin typeface="Comic Sans MS" pitchFamily="66" charset="0"/>
            </a:endParaRPr>
          </a:p>
        </p:txBody>
      </p:sp>
      <p:sp>
        <p:nvSpPr>
          <p:cNvPr id="2" name="TextBox 1"/>
          <p:cNvSpPr txBox="1"/>
          <p:nvPr/>
        </p:nvSpPr>
        <p:spPr>
          <a:xfrm>
            <a:off x="2411760" y="4509120"/>
            <a:ext cx="6120680" cy="369332"/>
          </a:xfrm>
          <a:prstGeom prst="rect">
            <a:avLst/>
          </a:prstGeom>
          <a:noFill/>
        </p:spPr>
        <p:txBody>
          <a:bodyPr wrap="square" rtlCol="0">
            <a:spAutoFit/>
          </a:bodyPr>
          <a:lstStyle/>
          <a:p>
            <a:r>
              <a:rPr lang="fr-BE" u="sng" dirty="0" smtClean="0">
                <a:solidFill>
                  <a:srgbClr val="FF0000"/>
                </a:solidFill>
              </a:rPr>
              <a:t>En rouge</a:t>
            </a:r>
            <a:r>
              <a:rPr lang="fr-BE" dirty="0" smtClean="0">
                <a:solidFill>
                  <a:srgbClr val="FF0000"/>
                </a:solidFill>
              </a:rPr>
              <a:t> : ajout du dernier CCB (si nécessaire)</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1701895911"/>
              </p:ext>
            </p:extLst>
          </p:nvPr>
        </p:nvGraphicFramePr>
        <p:xfrm>
          <a:off x="323850" y="260350"/>
          <a:ext cx="8589963" cy="5600195"/>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Responsible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Campagne d’affichage</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rPr>
                        <a:t>Information des travailleurs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Renouvellement périodique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44 panneaux d’affichage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(22 A2 + 22 A3)</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AsPrev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rPr>
                        <a:t>Visite annuelle des lieux de travail </a:t>
                      </a: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Conformément aux prescrits légaux, chaque lieu de travail doit faire l’objet d’une visite annuelle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smtClean="0">
                          <a:ln>
                            <a:noFill/>
                          </a:ln>
                          <a:solidFill>
                            <a:srgbClr val="FF0000"/>
                          </a:solidFill>
                          <a:effectLst/>
                          <a:latin typeface="Comic Sans MS" pitchFamily="66" charset="0"/>
                        </a:rPr>
                        <a:t>58 </a:t>
                      </a:r>
                      <a:r>
                        <a:rPr kumimoji="0" lang="fr-BE" sz="1200" b="0" i="0" u="none" strike="noStrike" cap="none" normalizeH="0" baseline="0" dirty="0" smtClean="0">
                          <a:ln>
                            <a:noFill/>
                          </a:ln>
                          <a:solidFill>
                            <a:srgbClr val="FF0000"/>
                          </a:solidFill>
                          <a:effectLst/>
                          <a:latin typeface="Comic Sans MS" pitchFamily="66" charset="0"/>
                        </a:rPr>
                        <a:t>%</a:t>
                      </a:r>
                      <a:r>
                        <a:rPr kumimoji="0" lang="fr-BE" sz="1200" b="0" i="0" u="none" strike="noStrike" cap="none" normalizeH="0" baseline="0" dirty="0" smtClean="0">
                          <a:ln>
                            <a:noFill/>
                          </a:ln>
                          <a:solidFill>
                            <a:srgbClr val="000018"/>
                          </a:solidFill>
                          <a:effectLst/>
                          <a:latin typeface="Comic Sans MS" pitchFamily="66" charset="0"/>
                        </a:rPr>
                        <a:t> lieux de travail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VLT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Rapports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r>
                        <a:rPr kumimoji="0" lang="fr-BE" sz="1200" b="0" i="0" u="none" strike="noStrike" cap="none" normalizeH="0" baseline="0" dirty="0" smtClean="0">
                          <a:ln>
                            <a:noFill/>
                          </a:ln>
                          <a:solidFill>
                            <a:srgbClr val="000018"/>
                          </a:solidFill>
                          <a:effectLst/>
                          <a:latin typeface="Comic Sans MS" pitchFamily="66" charset="0"/>
                        </a:rPr>
                        <a:t>, CCB, SLPPT,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Suivi de la réalisation des contrôles réglementaires par un Service Externe de Contrôle Technique (SECT)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rPr>
                        <a:t>Veiller</a:t>
                      </a:r>
                      <a:r>
                        <a:rPr kumimoji="0" lang="en-US" sz="1200" b="0" i="0" u="none" strike="noStrike" cap="none" normalizeH="0" baseline="0" dirty="0" smtClean="0">
                          <a:ln>
                            <a:noFill/>
                          </a:ln>
                          <a:solidFill>
                            <a:srgbClr val="000018"/>
                          </a:solidFill>
                          <a:effectLst/>
                          <a:latin typeface="Comic Sans MS" pitchFamily="66" charset="0"/>
                        </a:rPr>
                        <a:t> à </a:t>
                      </a:r>
                      <a:r>
                        <a:rPr kumimoji="0" lang="en-US" sz="1200" b="0" i="0" u="none" strike="noStrike" cap="none" normalizeH="0" baseline="0" dirty="0" err="1" smtClean="0">
                          <a:ln>
                            <a:noFill/>
                          </a:ln>
                          <a:solidFill>
                            <a:srgbClr val="000018"/>
                          </a:solidFill>
                          <a:effectLst/>
                          <a:latin typeface="Comic Sans MS" pitchFamily="66" charset="0"/>
                        </a:rPr>
                        <a:t>garantir</a:t>
                      </a:r>
                      <a:r>
                        <a:rPr kumimoji="0" lang="en-US" sz="1200" b="0" i="0" u="none" strike="noStrike" cap="none" normalizeH="0" baseline="0" dirty="0" smtClean="0">
                          <a:ln>
                            <a:noFill/>
                          </a:ln>
                          <a:solidFill>
                            <a:srgbClr val="000018"/>
                          </a:solidFill>
                          <a:effectLst/>
                          <a:latin typeface="Comic Sans MS" pitchFamily="66" charset="0"/>
                        </a:rPr>
                        <a:t> le </a:t>
                      </a:r>
                      <a:r>
                        <a:rPr kumimoji="0" lang="en-US" sz="1200" b="0" i="0" u="none" strike="noStrike" cap="none" normalizeH="0" baseline="0" dirty="0" err="1" smtClean="0">
                          <a:ln>
                            <a:noFill/>
                          </a:ln>
                          <a:solidFill>
                            <a:srgbClr val="000018"/>
                          </a:solidFill>
                          <a:effectLst/>
                          <a:latin typeface="Comic Sans MS" pitchFamily="66" charset="0"/>
                        </a:rPr>
                        <a:t>contrôle</a:t>
                      </a:r>
                      <a:r>
                        <a:rPr kumimoji="0" lang="en-US" sz="1200" b="0" i="0" u="none" strike="noStrike" cap="none" normalizeH="0" baseline="0" dirty="0" smtClean="0">
                          <a:ln>
                            <a:noFill/>
                          </a:ln>
                          <a:solidFill>
                            <a:srgbClr val="000018"/>
                          </a:solidFill>
                          <a:effectLst/>
                          <a:latin typeface="Comic Sans MS" pitchFamily="66" charset="0"/>
                        </a:rPr>
                        <a:t> de tout le </a:t>
                      </a:r>
                      <a:r>
                        <a:rPr kumimoji="0" lang="en-US" sz="1200" b="0" i="0" u="none" strike="noStrike" cap="none" normalizeH="0" baseline="0" dirty="0" err="1" smtClean="0">
                          <a:ln>
                            <a:noFill/>
                          </a:ln>
                          <a:solidFill>
                            <a:srgbClr val="000018"/>
                          </a:solidFill>
                          <a:effectLst/>
                          <a:latin typeface="Comic Sans MS" pitchFamily="66" charset="0"/>
                        </a:rPr>
                        <a:t>matériel</a:t>
                      </a: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concerné</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3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contrôles</a:t>
                      </a:r>
                      <a:r>
                        <a:rPr kumimoji="0" lang="en-US" sz="1200" b="0" i="0" u="none" strike="noStrike" cap="none" normalizeH="0" baseline="0" dirty="0" smtClean="0">
                          <a:ln>
                            <a:noFill/>
                          </a:ln>
                          <a:solidFill>
                            <a:srgbClr val="000018"/>
                          </a:solidFill>
                          <a:effectLst/>
                          <a:latin typeface="Comic Sans MS" pitchFamily="66" charset="0"/>
                          <a:cs typeface="Arial" charset="0"/>
                        </a:rPr>
                        <a:t> trim.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5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1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annuel</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7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Les </a:t>
                      </a:r>
                      <a:r>
                        <a:rPr kumimoji="0" lang="en-US" sz="1200" b="0" i="0" u="none" strike="noStrike" cap="none" normalizeH="0" baseline="0" dirty="0" err="1" smtClean="0">
                          <a:ln>
                            <a:noFill/>
                          </a:ln>
                          <a:solidFill>
                            <a:srgbClr val="000018"/>
                          </a:solidFill>
                          <a:effectLst/>
                          <a:latin typeface="Comic Sans MS" pitchFamily="66" charset="0"/>
                          <a:cs typeface="Arial" charset="0"/>
                        </a:rPr>
                        <a:t>mises</a:t>
                      </a:r>
                      <a:r>
                        <a:rPr kumimoji="0" lang="en-US" sz="1200" b="0" i="0" u="none" strike="noStrike" cap="none" normalizeH="0" baseline="0" dirty="0" smtClean="0">
                          <a:ln>
                            <a:noFill/>
                          </a:ln>
                          <a:solidFill>
                            <a:srgbClr val="000018"/>
                          </a:solidFill>
                          <a:effectLst/>
                          <a:latin typeface="Comic Sans MS" pitchFamily="66" charset="0"/>
                          <a:cs typeface="Arial" charset="0"/>
                        </a:rPr>
                        <a:t> et remises en service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Compte-rendu annuel disponible dans le rapport annuel SLPPT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Trimestriels:</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t>2WTac</a:t>
                      </a:r>
                      <a:r>
                        <a:rPr kumimoji="0" lang="fr-BE" sz="1200" b="0" i="0" u="none" strike="noStrike" cap="none" normalizeH="0" baseline="0" dirty="0" smtClean="0">
                          <a:ln>
                            <a:noFill/>
                          </a:ln>
                          <a:solidFill>
                            <a:srgbClr val="000018"/>
                          </a:solidFill>
                          <a:effectLst/>
                          <a:latin typeface="Comic Sans MS" pitchFamily="66" charset="0"/>
                          <a:cs typeface="Arial" charset="0"/>
                        </a:rPr>
                        <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hlinkClick r:id="rId3" action="ppaction://hlinkfile"/>
                        </a:rPr>
                        <a:t>80 UAV</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cs typeface="Arial" charset="0"/>
                          <a:hlinkClick r:id="rId4" action="ppaction://hlinkfile"/>
                        </a:rPr>
                        <a:t>MCU NAMUR</a:t>
                      </a:r>
                      <a:r>
                        <a:rPr kumimoji="0" lang="fr-BE" sz="1200" b="0" i="0" u="none" strike="noStrike" cap="none" normalizeH="0" baseline="0" dirty="0" smtClean="0">
                          <a:ln>
                            <a:noFill/>
                          </a:ln>
                          <a:solidFill>
                            <a:srgbClr val="000018"/>
                          </a:solidFill>
                          <a:effectLst/>
                          <a:latin typeface="Comic Sans MS" pitchFamily="66" charset="0"/>
                          <a:cs typeface="Arial" charset="0"/>
                        </a:rPr>
                        <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hlinkClick r:id="rId5" action="ppaction://hlinkfile"/>
                        </a:rPr>
                        <a:t>SABCA-SONACA</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hlinkClick r:id="rId6" action="ppaction://hlinkfile"/>
                        </a:rPr>
                        <a:t>Rapport annuel 2017</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Freddy FLAMENT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GpM</a:t>
                      </a:r>
                      <a:r>
                        <a:rPr kumimoji="0" lang="fr-BE" sz="1200" b="0" i="0" u="none" strike="noStrike" cap="none" normalizeH="0" baseline="0" dirty="0" smtClean="0">
                          <a:ln>
                            <a:noFill/>
                          </a:ln>
                          <a:solidFill>
                            <a:srgbClr val="000018"/>
                          </a:solidFill>
                          <a:effectLst/>
                          <a:latin typeface="Comic Sans MS" pitchFamily="66" charset="0"/>
                        </a:rPr>
                        <a: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2801" name="Group 33"/>
          <p:cNvGraphicFramePr>
            <a:graphicFrameLocks noGrp="1"/>
          </p:cNvGraphicFramePr>
          <p:nvPr>
            <p:extLst>
              <p:ext uri="{D42A27DB-BD31-4B8C-83A1-F6EECF244321}">
                <p14:modId xmlns:p14="http://schemas.microsoft.com/office/powerpoint/2010/main" val="3554487284"/>
              </p:ext>
            </p:extLst>
          </p:nvPr>
        </p:nvGraphicFramePr>
        <p:xfrm>
          <a:off x="323850" y="260350"/>
          <a:ext cx="8589963" cy="5594606"/>
        </p:xfrm>
        <a:graphic>
          <a:graphicData uri="http://schemas.openxmlformats.org/drawingml/2006/table">
            <a:tbl>
              <a:tblPr/>
              <a:tblGrid>
                <a:gridCol w="2087563"/>
                <a:gridCol w="1368425"/>
                <a:gridCol w="2160587"/>
                <a:gridCol w="1152525"/>
                <a:gridCol w="1333500"/>
                <a:gridCol w="487363"/>
              </a:tblGrid>
              <a:tr h="8270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Status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747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smtClean="0">
                          <a:ln>
                            <a:noFill/>
                          </a:ln>
                          <a:solidFill>
                            <a:srgbClr val="000018"/>
                          </a:solidFill>
                          <a:effectLst/>
                          <a:latin typeface="Comic Sans MS" pitchFamily="66" charset="0"/>
                        </a:rPr>
                        <a:t>Mise en œuvre de la politique de réalisation des inspections réglementaires</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Garantir la sécurité d’emploi du matériel concerné </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1.Réalisation d’un inventaire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2.Inspection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3.Réalisation des mises en service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IED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Inspection Engins Dangereux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Adjt Freddy FLAMENT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GpM</a:t>
                      </a:r>
                      <a:r>
                        <a:rPr kumimoji="0" lang="fr-BE" sz="1200" b="0" i="0" u="none" strike="noStrike" cap="none" normalizeH="0" baseline="0" dirty="0" smtClean="0">
                          <a:ln>
                            <a:noFill/>
                          </a:ln>
                          <a:solidFill>
                            <a:srgbClr val="000018"/>
                          </a:solidFill>
                          <a:effectLst/>
                          <a:latin typeface="Comic Sans MS" pitchFamily="66" charset="0"/>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Arial" charset="0"/>
                        <a:sym typeface="Zapf Dingbat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747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rPr>
                        <a:t>Prévention anti-feu domestique</a:t>
                      </a: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Assurer la réactivité du personnel face à un incendie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smtClean="0">
                          <a:ln>
                            <a:noFill/>
                          </a:ln>
                          <a:solidFill>
                            <a:srgbClr val="000018"/>
                          </a:solidFill>
                          <a:effectLst/>
                          <a:latin typeface="Comic Sans MS" pitchFamily="66" charset="0"/>
                          <a:hlinkClick r:id="rId2" action="ppaction://hlinkfile"/>
                        </a:rPr>
                        <a:t>Anti-feu </a:t>
                      </a:r>
                      <a:r>
                        <a:rPr kumimoji="0" lang="fr-BE" sz="1200" b="0" i="0" u="none" strike="noStrike" cap="none" normalizeH="0" baseline="0" dirty="0" err="1" smtClean="0">
                          <a:ln>
                            <a:noFill/>
                          </a:ln>
                          <a:solidFill>
                            <a:srgbClr val="000018"/>
                          </a:solidFill>
                          <a:effectLst/>
                          <a:latin typeface="Comic Sans MS" pitchFamily="66" charset="0"/>
                          <a:hlinkClick r:id="rId2" action="ppaction://hlinkfile"/>
                        </a:rPr>
                        <a:t>Sit</a:t>
                      </a:r>
                      <a:r>
                        <a:rPr kumimoji="0" lang="fr-BE" sz="1200" b="0" i="0" u="none" strike="noStrike" cap="none" normalizeH="0" baseline="0" dirty="0" smtClean="0">
                          <a:ln>
                            <a:noFill/>
                          </a:ln>
                          <a:solidFill>
                            <a:srgbClr val="000018"/>
                          </a:solidFill>
                          <a:effectLst/>
                          <a:latin typeface="Comic Sans MS" pitchFamily="66" charset="0"/>
                          <a:hlinkClick r:id="rId2" action="ppaction://hlinkfile"/>
                        </a:rPr>
                        <a:t> Ex Incendie 2018.xlsx</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Formations </a:t>
                      </a:r>
                      <a:r>
                        <a:rPr kumimoji="0" lang="fr-BE" sz="1200" b="0" i="0" u="none" strike="noStrike" cap="none" normalizeH="0" baseline="0" dirty="0" err="1" smtClean="0">
                          <a:ln>
                            <a:noFill/>
                          </a:ln>
                          <a:solidFill>
                            <a:srgbClr val="000018"/>
                          </a:solidFill>
                          <a:effectLst/>
                          <a:latin typeface="Comic Sans MS" pitchFamily="66" charset="0"/>
                        </a:rPr>
                        <a:t>Niv</a:t>
                      </a:r>
                      <a:r>
                        <a:rPr kumimoji="0" lang="fr-BE" sz="1200" b="0" i="0" u="none" strike="noStrike" cap="none" normalizeH="0" baseline="0" dirty="0" smtClean="0">
                          <a:ln>
                            <a:noFill/>
                          </a:ln>
                          <a:solidFill>
                            <a:srgbClr val="000018"/>
                          </a:solidFill>
                          <a:effectLst/>
                          <a:latin typeface="Comic Sans MS" pitchFamily="66" charset="0"/>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 AR </a:t>
                      </a:r>
                      <a:r>
                        <a:rPr kumimoji="0" lang="en-US" sz="1200" b="0" i="0" u="none" strike="noStrike" cap="none" normalizeH="0" baseline="0" dirty="0" err="1" smtClean="0">
                          <a:ln>
                            <a:noFill/>
                          </a:ln>
                          <a:solidFill>
                            <a:srgbClr val="000018"/>
                          </a:solidFill>
                          <a:effectLst/>
                          <a:latin typeface="Comic Sans MS" pitchFamily="66" charset="0"/>
                        </a:rPr>
                        <a:t>incendie</a:t>
                      </a:r>
                      <a:r>
                        <a:rPr kumimoji="0" lang="en-US"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Situation </a:t>
                      </a:r>
                      <a:r>
                        <a:rPr kumimoji="0" lang="en-US" sz="1200" b="0" i="0" u="none" strike="noStrike" cap="none" normalizeH="0" baseline="0" dirty="0" err="1" smtClean="0">
                          <a:ln>
                            <a:noFill/>
                          </a:ln>
                          <a:solidFill>
                            <a:srgbClr val="000018"/>
                          </a:solidFill>
                          <a:effectLst/>
                          <a:latin typeface="Comic Sans MS" pitchFamily="66" charset="0"/>
                        </a:rPr>
                        <a:t>extincteurs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Coordinateur de prévention de l’incendie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1.Comd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r>
                        <a:rPr kumimoji="0" lang="fr-BE" sz="1200" b="0" i="0" u="none" strike="noStrike" cap="none" normalizeH="0" baseline="0" dirty="0" smtClean="0">
                          <a:ln>
                            <a:noFill/>
                          </a:ln>
                          <a:solidFill>
                            <a:srgbClr val="000018"/>
                          </a:solidFill>
                          <a:effectLst/>
                          <a:latin typeface="Comic Sans MS" pitchFamily="66" charset="0"/>
                        </a:rPr>
                        <a:t>Responsable anti feu </a:t>
                      </a:r>
                      <a:r>
                        <a:rPr kumimoji="0" lang="fr-BE" sz="1200" b="0" i="0" u="none" strike="noStrike" cap="none" normalizeH="0" baseline="0" dirty="0" err="1" smtClean="0">
                          <a:ln>
                            <a:noFill/>
                          </a:ln>
                          <a:solidFill>
                            <a:srgbClr val="000018"/>
                          </a:solidFill>
                          <a:effectLst/>
                          <a:latin typeface="Comic Sans MS" pitchFamily="66" charset="0"/>
                        </a:rPr>
                        <a:t>Esc</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3. Coordinateur de prévention de l’incendie/</a:t>
                      </a:r>
                      <a:br>
                        <a:rPr kumimoji="0" lang="fr-BE" sz="1200" b="0" i="0" u="none" strike="noStrike" cap="none" normalizeH="0" baseline="0" dirty="0" smtClean="0">
                          <a:ln>
                            <a:noFill/>
                          </a:ln>
                          <a:solidFill>
                            <a:srgbClr val="000018"/>
                          </a:solidFill>
                          <a:effectLst/>
                          <a:latin typeface="Comic Sans MS" pitchFamily="66" charset="0"/>
                        </a:rPr>
                      </a:br>
                      <a:r>
                        <a:rPr kumimoji="0" lang="fr-BE" sz="1200" b="0" i="0" u="none" strike="noStrike" cap="none" normalizeH="0" baseline="0" dirty="0" smtClean="0">
                          <a:ln>
                            <a:noFill/>
                          </a:ln>
                          <a:solidFill>
                            <a:srgbClr val="000018"/>
                          </a:solidFill>
                          <a:effectLst/>
                          <a:latin typeface="Comic Sans MS" pitchFamily="66" charset="0"/>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4. Adjt Yves BERTRAND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5. Coordinateur de prévention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6. CPI + 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18</a:t>
            </a:fld>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3115204755"/>
              </p:ext>
            </p:extLst>
          </p:nvPr>
        </p:nvGraphicFramePr>
        <p:xfrm>
          <a:off x="323850" y="260350"/>
          <a:ext cx="8589963" cy="6148835"/>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Installations présentant un risque d’explosion</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Minimiser les risques liés au travail dans ce type d’installations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Envoi des demandes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Réalisation des dossiers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Etablissement et affichage des consignes de sécurité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CC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CC Infra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Erik DUCHEMIN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GpM</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Gestion des produits dangereux</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du personnel et des 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Dresser l’inventaire des produits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Collecter et mettre à jour les fiches MSDS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Assurer un stockage approprié</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Déterminer EPI, EPC, mesures de réaction en cas de contact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LH</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LH</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Problèmes liés à l’alcool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Mettre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en place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une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structure de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prévention</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relative aux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problèmes</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d’alcool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smtClean="0">
                          <a:ln>
                            <a:noFill/>
                          </a:ln>
                          <a:solidFill>
                            <a:srgbClr val="000018"/>
                          </a:solidFill>
                          <a:effectLst/>
                          <a:latin typeface="Comic Sans MS" pitchFamily="66" charset="0"/>
                          <a:ea typeface="+mn-ea"/>
                          <a:cs typeface="+mn-cs"/>
                        </a:rPr>
                        <a:t>Coordination entre la LH et la Cel ADDICT</a:t>
                      </a:r>
                      <a:endParaRPr kumimoji="0" lang="en-US" sz="1200" b="0" i="0" u="none" strike="noStrike" kern="1200" cap="none" normalizeH="0" baseline="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 et permanence occasionnelle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AMT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19</a:t>
            </a:fld>
            <a:endParaRPr lang="en-US"/>
          </a:p>
        </p:txBody>
      </p:sp>
    </p:spTree>
    <p:extLst>
      <p:ext uri="{BB962C8B-B14F-4D97-AF65-F5344CB8AC3E}">
        <p14:creationId xmlns:p14="http://schemas.microsoft.com/office/powerpoint/2010/main" val="41675935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457200" y="2176462"/>
            <a:ext cx="8435280" cy="3484785"/>
          </a:xfrm>
        </p:spPr>
        <p:txBody>
          <a:bodyPr/>
          <a:lstStyle/>
          <a:p>
            <a:pPr eaLnBrk="1" hangingPunct="1">
              <a:defRPr/>
            </a:pPr>
            <a:r>
              <a:rPr lang="fr-BE" u="sng" dirty="0" smtClean="0">
                <a:solidFill>
                  <a:srgbClr val="000018"/>
                </a:solidFill>
                <a:latin typeface="Comic Sans MS" pitchFamily="66" charset="0"/>
              </a:rPr>
              <a:t>Plan Local de Prévention </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A</a:t>
            </a:r>
            <a:br>
              <a:rPr lang="fr-BE" sz="4400" dirty="0" smtClean="0">
                <a:solidFill>
                  <a:srgbClr val="000018"/>
                </a:solidFill>
                <a:latin typeface="Comic Sans MS" pitchFamily="66" charset="0"/>
              </a:rPr>
            </a:b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BE" sz="2000" dirty="0" err="1">
                <a:solidFill>
                  <a:srgbClr val="000018"/>
                </a:solidFill>
                <a:latin typeface="Comic Sans MS" pitchFamily="66" charset="0"/>
              </a:rPr>
              <a:t>R</a:t>
            </a:r>
            <a:r>
              <a:rPr lang="fr-BE" sz="2000" dirty="0" err="1" smtClean="0">
                <a:solidFill>
                  <a:srgbClr val="000018"/>
                </a:solidFill>
                <a:latin typeface="Comic Sans MS" pitchFamily="66" charset="0"/>
              </a:rPr>
              <a:t>ef</a:t>
            </a:r>
            <a:r>
              <a:rPr lang="fr-BE" sz="2000" dirty="0" smtClean="0">
                <a:solidFill>
                  <a:srgbClr val="000018"/>
                </a:solidFill>
                <a:latin typeface="Comic Sans MS" pitchFamily="66" charset="0"/>
              </a:rPr>
              <a:t> : </a:t>
            </a:r>
            <a:r>
              <a:rPr lang="fr-FR" sz="2000" dirty="0">
                <a:solidFill>
                  <a:srgbClr val="000018"/>
                </a:solidFill>
                <a:latin typeface="Comic Sans MS" pitchFamily="66" charset="0"/>
              </a:rPr>
              <a:t>Plan global de prévention de la Défense</a:t>
            </a:r>
            <a:br>
              <a:rPr lang="fr-FR" sz="2000" dirty="0">
                <a:solidFill>
                  <a:srgbClr val="000018"/>
                </a:solidFill>
                <a:latin typeface="Comic Sans MS" pitchFamily="66" charset="0"/>
              </a:rPr>
            </a:br>
            <a:r>
              <a:rPr lang="fr-FR" sz="2000" dirty="0" smtClean="0">
                <a:solidFill>
                  <a:srgbClr val="000018"/>
                </a:solidFill>
                <a:latin typeface="Comic Sans MS" pitchFamily="66" charset="0"/>
              </a:rPr>
              <a:t>2018-2022</a:t>
            </a:r>
            <a:r>
              <a:rPr lang="fr-FR" sz="2000" dirty="0">
                <a:solidFill>
                  <a:srgbClr val="000018"/>
                </a:solidFill>
                <a:latin typeface="Comic Sans MS" pitchFamily="66" charset="0"/>
              </a:rPr>
              <a:t/>
            </a:r>
            <a:br>
              <a:rPr lang="fr-FR" sz="2000" dirty="0">
                <a:solidFill>
                  <a:srgbClr val="000018"/>
                </a:solidFill>
                <a:latin typeface="Comic Sans MS" pitchFamily="66" charset="0"/>
              </a:rPr>
            </a:br>
            <a:r>
              <a:rPr lang="fr-FR" sz="2000" dirty="0">
                <a:solidFill>
                  <a:srgbClr val="000018"/>
                </a:solidFill>
                <a:latin typeface="Comic Sans MS" pitchFamily="66" charset="0"/>
              </a:rPr>
              <a:t>Plan annuel d’actions </a:t>
            </a:r>
            <a:r>
              <a:rPr lang="fr-FR" sz="2000" dirty="0" smtClean="0">
                <a:solidFill>
                  <a:srgbClr val="000018"/>
                </a:solidFill>
                <a:latin typeface="Comic Sans MS" pitchFamily="66" charset="0"/>
              </a:rPr>
              <a:t>2018</a:t>
            </a:r>
            <a:br>
              <a:rPr lang="fr-FR" sz="2000" dirty="0" smtClean="0">
                <a:solidFill>
                  <a:srgbClr val="000018"/>
                </a:solidFill>
                <a:latin typeface="Comic Sans MS" pitchFamily="66" charset="0"/>
              </a:rPr>
            </a:br>
            <a:r>
              <a:rPr lang="fr-FR" sz="2000" dirty="0" smtClean="0">
                <a:solidFill>
                  <a:srgbClr val="000018"/>
                </a:solidFill>
                <a:latin typeface="Comic Sans MS" pitchFamily="66" charset="0"/>
              </a:rPr>
              <a:t>Sources : </a:t>
            </a:r>
            <a:r>
              <a:rPr lang="fr-FR" sz="2000" dirty="0" smtClean="0">
                <a:solidFill>
                  <a:srgbClr val="000018"/>
                </a:solidFill>
                <a:latin typeface="Comic Sans MS" pitchFamily="66" charset="0"/>
                <a:hlinkClick r:id="rId2"/>
              </a:rPr>
              <a:t>SIPPT</a:t>
            </a:r>
            <a:r>
              <a:rPr lang="fr-FR" sz="2000" dirty="0" smtClean="0">
                <a:solidFill>
                  <a:srgbClr val="000018"/>
                </a:solidFill>
                <a:latin typeface="Comic Sans MS" pitchFamily="66" charset="0"/>
              </a:rPr>
              <a:t/>
            </a:r>
            <a:br>
              <a:rPr lang="fr-FR" sz="2000" dirty="0" smtClean="0">
                <a:solidFill>
                  <a:srgbClr val="000018"/>
                </a:solidFill>
                <a:latin typeface="Comic Sans MS" pitchFamily="66" charset="0"/>
              </a:rPr>
            </a:br>
            <a:r>
              <a:rPr lang="fr-FR" sz="2000" u="sng" dirty="0" smtClean="0">
                <a:solidFill>
                  <a:srgbClr val="FF0000"/>
                </a:solidFill>
                <a:effectLst/>
                <a:latin typeface="Comic Sans MS" pitchFamily="66" charset="0"/>
              </a:rPr>
              <a:t>En rouge</a:t>
            </a:r>
            <a:r>
              <a:rPr lang="fr-FR" sz="2000" dirty="0" smtClean="0">
                <a:solidFill>
                  <a:srgbClr val="FF0000"/>
                </a:solidFill>
                <a:effectLst/>
                <a:latin typeface="Comic Sans MS" pitchFamily="66" charset="0"/>
              </a:rPr>
              <a:t> : modifications depuis  le dernier CCB (si nécessaire)</a:t>
            </a:r>
            <a:r>
              <a:rPr lang="fr-FR" sz="2000" dirty="0">
                <a:solidFill>
                  <a:srgbClr val="FF0000"/>
                </a:solidFill>
                <a:latin typeface="Comic Sans MS" pitchFamily="66" charset="0"/>
              </a:rPr>
              <a:t/>
            </a:r>
            <a:br>
              <a:rPr lang="fr-FR" sz="2000" dirty="0">
                <a:solidFill>
                  <a:srgbClr val="FF0000"/>
                </a:solidFill>
                <a:latin typeface="Comic Sans MS" pitchFamily="66" charset="0"/>
              </a:rPr>
            </a:br>
            <a:endParaRPr lang="en-US" sz="4400" u="sng" dirty="0" smtClean="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3928964356"/>
              </p:ext>
            </p:extLst>
          </p:nvPr>
        </p:nvGraphicFramePr>
        <p:xfrm>
          <a:off x="323850" y="260350"/>
          <a:ext cx="8589963" cy="4043555"/>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routière</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Réduction significative de 25% du nombre d’accidents, endéans les cinq ans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Renouvellement des marquages (passages pour piétons, etc.)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1Ech Infra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Chute du personnel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Réduction des chutes des piétons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Afin de prévenir des risques d’accidents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rénovation des trottoirs aux abords des logements et de certaines installations,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révision de l’éclairage (escaliers, SG8, G67, etc.)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Screening</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Commande et placement de filets de sécurité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Adjt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Qu</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Log</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1Ech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20</a:t>
            </a:fld>
            <a:endParaRPr lang="en-US"/>
          </a:p>
        </p:txBody>
      </p:sp>
    </p:spTree>
    <p:extLst>
      <p:ext uri="{BB962C8B-B14F-4D97-AF65-F5344CB8AC3E}">
        <p14:creationId xmlns:p14="http://schemas.microsoft.com/office/powerpoint/2010/main" val="3953237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3973482822"/>
              </p:ext>
            </p:extLst>
          </p:nvPr>
        </p:nvGraphicFramePr>
        <p:xfrm>
          <a:off x="323850" y="260350"/>
          <a:ext cx="8589963" cy="4659188"/>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Vibrations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Problématique des secousses ressenties lors des tirs de mine de la carrière BERTHE (zone Nord en général et B10 en particulier)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Suivi du problème et de la note envoyée à COMOPSAIR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Placement de sirènes par la carrière BERTHE (TBC) </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Utilisation des sirènes de la base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OSDS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Armoires produits dangereux</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Mise en conformité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Mise en conformité suivant le </a:t>
                      </a:r>
                      <a:r>
                        <a:rPr kumimoji="0" lang="fr-BE" sz="1200" b="0" i="0" u="none" strike="noStrike" kern="1200" cap="none" normalizeH="0" baseline="0" smtClean="0">
                          <a:ln>
                            <a:noFill/>
                          </a:ln>
                          <a:solidFill>
                            <a:srgbClr val="000018"/>
                          </a:solidFill>
                          <a:effectLst/>
                          <a:latin typeface="Comic Sans MS" pitchFamily="66" charset="0"/>
                          <a:ea typeface="+mn-ea"/>
                          <a:cs typeface="+mn-cs"/>
                        </a:rPr>
                        <a:t>plan d’actions</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1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Ech</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EC</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FF0000"/>
                          </a:solidFill>
                          <a:effectLst/>
                          <a:latin typeface="Comic Sans MS" pitchFamily="66" charset="0"/>
                          <a:ea typeface="+mn-ea"/>
                          <a:cs typeface="+mn-cs"/>
                        </a:rPr>
                        <a:t>Contrôles visuels amiante</a:t>
                      </a:r>
                      <a:endParaRPr kumimoji="0" lang="en-US"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FF0000"/>
                          </a:solidFill>
                          <a:effectLst/>
                          <a:latin typeface="Comic Sans MS" pitchFamily="66" charset="0"/>
                          <a:ea typeface="+mn-ea"/>
                          <a:cs typeface="+mn-cs"/>
                        </a:rPr>
                        <a:t>Réaliser les contrôles visuels des sources en amiante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FF0000"/>
                          </a:solidFill>
                          <a:effectLst/>
                          <a:latin typeface="Comic Sans MS" pitchFamily="66" charset="0"/>
                          <a:ea typeface="+mn-ea"/>
                          <a:cs typeface="+mn-cs"/>
                        </a:rPr>
                        <a:t>100 </a:t>
                      </a:r>
                      <a:r>
                        <a:rPr kumimoji="0" lang="fr-BE" sz="1200" b="0" i="0" u="none" strike="noStrike" kern="1200" cap="none" normalizeH="0" baseline="0" dirty="0" smtClean="0">
                          <a:ln>
                            <a:noFill/>
                          </a:ln>
                          <a:solidFill>
                            <a:srgbClr val="FF0000"/>
                          </a:solidFill>
                          <a:effectLst/>
                          <a:latin typeface="Comic Sans MS" pitchFamily="66" charset="0"/>
                          <a:ea typeface="+mn-ea"/>
                          <a:cs typeface="+mn-cs"/>
                        </a:rPr>
                        <a:t>% des </a:t>
                      </a:r>
                      <a:r>
                        <a:rPr kumimoji="0" lang="fr-BE" sz="1200" b="0" i="0" u="none" strike="noStrike" kern="1200" cap="none" normalizeH="0" baseline="0" dirty="0" err="1" smtClean="0">
                          <a:ln>
                            <a:noFill/>
                          </a:ln>
                          <a:solidFill>
                            <a:srgbClr val="FF0000"/>
                          </a:solidFill>
                          <a:effectLst/>
                          <a:latin typeface="Comic Sans MS" pitchFamily="66" charset="0"/>
                          <a:ea typeface="+mn-ea"/>
                          <a:cs typeface="+mn-cs"/>
                        </a:rPr>
                        <a:t>Ctl</a:t>
                      </a:r>
                      <a:r>
                        <a:rPr kumimoji="0" lang="fr-BE" sz="1200" b="0" i="0" u="none" strike="noStrike" kern="1200" cap="none" normalizeH="0" baseline="0" dirty="0" smtClean="0">
                          <a:ln>
                            <a:noFill/>
                          </a:ln>
                          <a:solidFill>
                            <a:srgbClr val="FF0000"/>
                          </a:solidFill>
                          <a:effectLst/>
                          <a:latin typeface="Comic Sans MS" pitchFamily="66" charset="0"/>
                          <a:ea typeface="+mn-ea"/>
                          <a:cs typeface="+mn-cs"/>
                        </a:rPr>
                        <a:t> visuels réalisés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FF0000"/>
                          </a:solidFill>
                          <a:effectLst/>
                          <a:latin typeface="Comic Sans MS" pitchFamily="66" charset="0"/>
                          <a:ea typeface="+mn-ea"/>
                          <a:cs typeface="+mn-cs"/>
                        </a:rPr>
                        <a:t>LH, contrôleurs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FF0000"/>
                          </a:solidFill>
                          <a:effectLst/>
                          <a:latin typeface="Comic Sans MS" pitchFamily="66" charset="0"/>
                          <a:ea typeface="+mn-ea"/>
                          <a:cs typeface="+mn-cs"/>
                        </a:rPr>
                        <a:t>LH</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FF0000"/>
                          </a:solidFill>
                          <a:effectLst/>
                          <a:latin typeface="Comic Sans MS" pitchFamily="66" charset="0"/>
                          <a:ea typeface="+mn-ea"/>
                          <a:cs typeface="+mn-cs"/>
                        </a:rPr>
                        <a:t>T</a:t>
                      </a:r>
                      <a:endParaRPr kumimoji="0" lang="en-US"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21</a:t>
            </a:fld>
            <a:endParaRPr lang="en-US"/>
          </a:p>
        </p:txBody>
      </p:sp>
    </p:spTree>
    <p:extLst>
      <p:ext uri="{BB962C8B-B14F-4D97-AF65-F5344CB8AC3E}">
        <p14:creationId xmlns:p14="http://schemas.microsoft.com/office/powerpoint/2010/main" val="2770523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8469" name="Group 37"/>
          <p:cNvGraphicFramePr>
            <a:graphicFrameLocks noGrp="1"/>
          </p:cNvGraphicFramePr>
          <p:nvPr>
            <p:extLst>
              <p:ext uri="{D42A27DB-BD31-4B8C-83A1-F6EECF244321}">
                <p14:modId xmlns:p14="http://schemas.microsoft.com/office/powerpoint/2010/main" val="3973000110"/>
              </p:ext>
            </p:extLst>
          </p:nvPr>
        </p:nvGraphicFramePr>
        <p:xfrm>
          <a:off x="250825" y="268243"/>
          <a:ext cx="8748713" cy="6135466"/>
        </p:xfrm>
        <a:graphic>
          <a:graphicData uri="http://schemas.openxmlformats.org/drawingml/2006/table">
            <a:tbl>
              <a:tblPr/>
              <a:tblGrid>
                <a:gridCol w="2592388"/>
                <a:gridCol w="1152723"/>
                <a:gridCol w="1440160"/>
                <a:gridCol w="1694954"/>
                <a:gridCol w="1438275"/>
                <a:gridCol w="430213"/>
              </a:tblGrid>
              <a:tr h="928859">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PLAN LOCAL DE PREVENTION (PLP)                                                                                                                                                                                                                                                                           VOLET A</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smtClean="0">
                          <a:ln>
                            <a:noFill/>
                          </a:ln>
                          <a:solidFill>
                            <a:srgbClr val="000018"/>
                          </a:solidFill>
                          <a:effectLst/>
                          <a:latin typeface="Comic Sans MS" pitchFamily="66" charset="0"/>
                          <a:cs typeface="Arial" charset="0"/>
                        </a:rPr>
                        <a:t>                                                                                                                                                                                                                                                                                         ANNEE: 2018</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2503">
                <a:tc gridSpan="6">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Organisme</a:t>
                      </a:r>
                      <a:r>
                        <a:rPr kumimoji="0" lang="en-US" sz="1200" b="1" i="0" u="none" strike="noStrike" cap="none" normalizeH="0" baseline="0" dirty="0" smtClean="0">
                          <a:ln>
                            <a:noFill/>
                          </a:ln>
                          <a:solidFill>
                            <a:srgbClr val="000018"/>
                          </a:solidFill>
                          <a:effectLst/>
                          <a:latin typeface="Comic Sans MS" pitchFamily="66" charset="0"/>
                          <a:cs typeface="Arial" charset="0"/>
                        </a:rPr>
                        <a:t> : </a:t>
                      </a:r>
                      <a:r>
                        <a:rPr kumimoji="0" lang="en-US" sz="1200" b="1" i="0" u="none" strike="noStrike" cap="none" normalizeH="0" baseline="0" dirty="0" err="1" smtClean="0">
                          <a:ln>
                            <a:noFill/>
                          </a:ln>
                          <a:solidFill>
                            <a:srgbClr val="000018"/>
                          </a:solidFill>
                          <a:effectLst/>
                          <a:latin typeface="Comic Sans MS" pitchFamily="66" charset="0"/>
                          <a:cs typeface="Arial" charset="0"/>
                        </a:rPr>
                        <a:t>Gpt</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Qu</a:t>
                      </a:r>
                      <a:r>
                        <a:rPr kumimoji="0" lang="en-US" sz="1200" b="1" i="0" u="none" strike="noStrike" cap="none" normalizeH="0" baseline="0" dirty="0" smtClean="0">
                          <a:ln>
                            <a:noFill/>
                          </a:ln>
                          <a:solidFill>
                            <a:srgbClr val="000018"/>
                          </a:solidFill>
                          <a:effectLst/>
                          <a:latin typeface="Comic Sans MS" pitchFamily="66" charset="0"/>
                          <a:cs typeface="Arial" charset="0"/>
                        </a:rPr>
                        <a:t> 10 - FLORENNES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093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Item                                                        N° et dénomination</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0807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16-MR-01  : Optimalisation de l’ergonomie et de la sécurité intrinsèque des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Véhicules militaires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Suivi de l’ergonomie et de la sécurité des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Veh</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Mil car évolution du concept d’emploi</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Actuellement,  pas encore d’impact sur le PLP</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90001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08-WB-01  : </a:t>
                      </a:r>
                      <a:r>
                        <a:rPr kumimoji="0" lang="fr-FR" sz="1200" b="0" i="0" u="none" strike="noStrike" cap="none" normalizeH="0" baseline="0" dirty="0" smtClean="0">
                          <a:ln>
                            <a:noFill/>
                          </a:ln>
                          <a:solidFill>
                            <a:srgbClr val="000018"/>
                          </a:solidFill>
                          <a:effectLst/>
                          <a:latin typeface="Comic Sans MS" pitchFamily="66" charset="0"/>
                        </a:rPr>
                        <a:t> Développement d’une politique d’appui psychosocial au sein de la Défense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Définir une politique générale Information du Pers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Fmn</a:t>
                      </a:r>
                      <a:r>
                        <a:rPr kumimoji="0" lang="fr-FR" sz="1200" b="0" i="0" u="none" strike="noStrike" cap="none" normalizeH="0" baseline="0" dirty="0" smtClean="0">
                          <a:ln>
                            <a:noFill/>
                          </a:ln>
                          <a:solidFill>
                            <a:srgbClr val="000018"/>
                          </a:solidFill>
                          <a:effectLst/>
                          <a:latin typeface="Comic Sans MS" pitchFamily="66" charset="0"/>
                        </a:rPr>
                        <a:t> des acteurs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Détermination &amp; suivi d’indicateurs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Ultérieur</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 Adjt DELOYER O.</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2840564836"/>
              </p:ext>
            </p:extLst>
          </p:nvPr>
        </p:nvGraphicFramePr>
        <p:xfrm>
          <a:off x="179388" y="1268413"/>
          <a:ext cx="8748712" cy="3111120"/>
        </p:xfrm>
        <a:graphic>
          <a:graphicData uri="http://schemas.openxmlformats.org/drawingml/2006/table">
            <a:tbl>
              <a:tblPr/>
              <a:tblGrid>
                <a:gridCol w="2592387"/>
                <a:gridCol w="1224161"/>
                <a:gridCol w="1873052"/>
                <a:gridCol w="1190625"/>
                <a:gridCol w="1438275"/>
                <a:gridCol w="430212"/>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6970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09-HR-01 – Politique relative aux produits psychoactifs (e. a. drogues &amp; alcool)</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00"/>
                          </a:solidFill>
                          <a:effectLst/>
                          <a:latin typeface="Comic Sans MS" pitchFamily="66" charset="0"/>
                        </a:rPr>
                        <a:t>Prévenir/diminuer le dysfonctionnement, l’exposition à des risques plus élevés, les accidents de travail &amp; les dommages dus à la consommation </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Ultérieur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smtClean="0">
                          <a:ln>
                            <a:noFill/>
                          </a:ln>
                          <a:solidFill>
                            <a:srgbClr val="000018"/>
                          </a:solidFill>
                          <a:effectLst/>
                          <a:latin typeface="Comic Sans MS" pitchFamily="66" charset="0"/>
                        </a:rPr>
                        <a:t>Rem</a:t>
                      </a:r>
                      <a:r>
                        <a:rPr kumimoji="0" lang="fr-FR" sz="1200" b="0" i="0" u="none" strike="noStrike" cap="none" normalizeH="0" baseline="0" dirty="0" smtClean="0">
                          <a:ln>
                            <a:noFill/>
                          </a:ln>
                          <a:solidFill>
                            <a:srgbClr val="000018"/>
                          </a:solidFill>
                          <a:effectLst/>
                          <a:latin typeface="Comic Sans MS" pitchFamily="66" charset="0"/>
                        </a:rPr>
                        <a:t> : la politique actuelle concernant les drogues et l'alcool reste d'application et sera</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affinée après la communication de la politique adaptée.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Police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1157660931"/>
              </p:ext>
            </p:extLst>
          </p:nvPr>
        </p:nvGraphicFramePr>
        <p:xfrm>
          <a:off x="179388" y="1268413"/>
          <a:ext cx="8748712" cy="5269675"/>
        </p:xfrm>
        <a:graphic>
          <a:graphicData uri="http://schemas.openxmlformats.org/drawingml/2006/table">
            <a:tbl>
              <a:tblPr/>
              <a:tblGrid>
                <a:gridCol w="2592387"/>
                <a:gridCol w="1224161"/>
                <a:gridCol w="1873052"/>
                <a:gridCol w="1190625"/>
                <a:gridCol w="1438275"/>
                <a:gridCol w="430212"/>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Responsible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409635">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11-HR-01 – Politique de formation en matière de bien-être</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Analyse de la situation et des besoins, rédaction de directives, mise en œuvre de </a:t>
                      </a:r>
                      <a:r>
                        <a:rPr kumimoji="0" lang="fr-BE" sz="1200" b="0" i="0" u="none" strike="noStrike" cap="none" normalizeH="0" baseline="0" dirty="0" err="1" smtClean="0">
                          <a:ln>
                            <a:noFill/>
                          </a:ln>
                          <a:solidFill>
                            <a:srgbClr val="000018"/>
                          </a:solidFill>
                          <a:effectLst/>
                          <a:latin typeface="Comic Sans MS" pitchFamily="66" charset="0"/>
                        </a:rPr>
                        <a:t>Fmn</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Ultérieur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00"/>
                          </a:solidFill>
                          <a:effectLst/>
                          <a:latin typeface="Comic Sans MS" pitchFamily="66" charset="0"/>
                        </a:rPr>
                        <a:t>AsPrev</a:t>
                      </a: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R</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052640">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11-MR-02 – Contrôles par organismes agréés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Disposer d’un système pour vérifier si les obligations légales en matière de contrôles à effectuer par un organisme agréé sont remplies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1. Mettre au point l’inventaire des équipements de travail soumis à un contrôle ou une inspection, ainsi que le suivi des exécutions et des actions correctives</a:t>
                      </a:r>
                    </a:p>
                    <a:p>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Propres (voir DGMR-SPS-PRPER-PMRS-001 « Contrôles et inspections réglementaires des équipements de travail ») + </a:t>
                      </a:r>
                      <a:r>
                        <a:rPr kumimoji="0" lang="fr-BE" sz="1100" b="0" i="0" u="none" strike="noStrike" cap="none" normalizeH="0" baseline="0" dirty="0" err="1" smtClean="0">
                          <a:ln>
                            <a:noFill/>
                          </a:ln>
                          <a:solidFill>
                            <a:srgbClr val="000018"/>
                          </a:solidFill>
                          <a:effectLst/>
                          <a:latin typeface="Comic Sans MS" pitchFamily="66" charset="0"/>
                        </a:rPr>
                        <a:t>MRNode</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Gp M BQM</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052640">
                <a:tc vMerge="1">
                  <a:txBody>
                    <a:bodyPr/>
                    <a:lstStyle/>
                    <a:p>
                      <a:endParaRPr lang="en-US"/>
                    </a:p>
                  </a:txBody>
                  <a:tcPr/>
                </a:tc>
                <a:tc vMerge="1">
                  <a:txBody>
                    <a:bodyPr/>
                    <a:lstStyle/>
                    <a:p>
                      <a:endParaRPr lang="en-US"/>
                    </a:p>
                  </a:txBody>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2. Utiliser ILIAS pour le suivi de l’exécution des contrôles et des actions correctives du matériel qui y est encodé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Idem + moyens 1Ech Infra pour les contrôles liés à l’infrastructure + </a:t>
                      </a:r>
                      <a:r>
                        <a:rPr kumimoji="0" lang="fr-BE" sz="1100" b="0" i="0" u="none" strike="noStrike" cap="none" normalizeH="0" baseline="0" dirty="0" err="1" smtClean="0">
                          <a:ln>
                            <a:noFill/>
                          </a:ln>
                          <a:solidFill>
                            <a:srgbClr val="000018"/>
                          </a:solidFill>
                          <a:effectLst/>
                          <a:latin typeface="Comic Sans MS" pitchFamily="66" charset="0"/>
                        </a:rPr>
                        <a:t>MRNode</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5</a:t>
            </a:fld>
            <a:endParaRPr lang="en-US"/>
          </a:p>
        </p:txBody>
      </p:sp>
    </p:spTree>
    <p:extLst>
      <p:ext uri="{BB962C8B-B14F-4D97-AF65-F5344CB8AC3E}">
        <p14:creationId xmlns:p14="http://schemas.microsoft.com/office/powerpoint/2010/main" val="390520269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1029205667"/>
              </p:ext>
            </p:extLst>
          </p:nvPr>
        </p:nvGraphicFramePr>
        <p:xfrm>
          <a:off x="179388" y="1075649"/>
          <a:ext cx="8748712" cy="5305680"/>
        </p:xfrm>
        <a:graphic>
          <a:graphicData uri="http://schemas.openxmlformats.org/drawingml/2006/table">
            <a:tbl>
              <a:tblPr/>
              <a:tblGrid>
                <a:gridCol w="2592387"/>
                <a:gridCol w="1224161"/>
                <a:gridCol w="1873052"/>
                <a:gridCol w="1190625"/>
                <a:gridCol w="1438275"/>
                <a:gridCol w="430212"/>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Activités</a:t>
                      </a:r>
                      <a:r>
                        <a:rPr kumimoji="0" lang="en-US" sz="1200" b="1" i="0" u="none" strike="noStrike" cap="none" normalizeH="0" baseline="0" dirty="0" smtClean="0">
                          <a:ln>
                            <a:noFill/>
                          </a:ln>
                          <a:solidFill>
                            <a:srgbClr val="000000"/>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428995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11-MR-01 - Ateliers avec des risques spécifiques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Avoir des ateliers conformes dans un environnement de travail sain. Fournir des documents de références quant à la gestion de leur atelier.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err="1" smtClean="0">
                          <a:ln>
                            <a:noFill/>
                          </a:ln>
                          <a:solidFill>
                            <a:srgbClr val="000018"/>
                          </a:solidFill>
                          <a:effectLst/>
                          <a:latin typeface="Comic Sans MS" pitchFamily="66" charset="0"/>
                        </a:rPr>
                        <a:t>Prios</a:t>
                      </a:r>
                      <a:r>
                        <a:rPr kumimoji="0" lang="fr-FR" sz="1200" b="0" i="0" u="none" strike="noStrike" cap="none" normalizeH="0" baseline="0" dirty="0" smtClean="0">
                          <a:ln>
                            <a:noFill/>
                          </a:ln>
                          <a:solidFill>
                            <a:srgbClr val="000018"/>
                          </a:solidFill>
                          <a:effectLst/>
                          <a:latin typeface="Comic Sans MS" pitchFamily="66" charset="0"/>
                        </a:rPr>
                        <a:t> (par DGMR): gestion par type d'ateliers, guide d’utilisation par atelier, contrats pour mise en conformité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Le </a:t>
                      </a:r>
                      <a:r>
                        <a:rPr lang="fr-FR" sz="1200" b="0" i="0" u="none" strike="noStrike" kern="1200" baseline="0" dirty="0" err="1" smtClean="0">
                          <a:solidFill>
                            <a:srgbClr val="000018"/>
                          </a:solidFill>
                          <a:latin typeface="Comic Sans MS" panose="030F0702030302020204" pitchFamily="66" charset="0"/>
                          <a:ea typeface="+mn-ea"/>
                          <a:cs typeface="+mn-cs"/>
                        </a:rPr>
                        <a:t>Comd</a:t>
                      </a:r>
                      <a:r>
                        <a:rPr lang="fr-FR" sz="1200" b="0" i="0" u="none" strike="noStrike" kern="1200" baseline="0" dirty="0" smtClean="0">
                          <a:solidFill>
                            <a:srgbClr val="000018"/>
                          </a:solidFill>
                          <a:latin typeface="Comic Sans MS" panose="030F0702030302020204" pitchFamily="66" charset="0"/>
                          <a:ea typeface="+mn-ea"/>
                          <a:cs typeface="+mn-cs"/>
                        </a:rPr>
                        <a:t> de Corps et/ou </a:t>
                      </a:r>
                      <a:r>
                        <a:rPr lang="fr-FR" sz="1200" b="0" i="0" u="none" strike="noStrike" kern="1200" baseline="0" dirty="0" err="1" smtClean="0">
                          <a:solidFill>
                            <a:srgbClr val="000018"/>
                          </a:solidFill>
                          <a:latin typeface="Comic Sans MS" panose="030F0702030302020204" pitchFamily="66" charset="0"/>
                          <a:ea typeface="+mn-ea"/>
                          <a:cs typeface="+mn-cs"/>
                        </a:rPr>
                        <a:t>Comd</a:t>
                      </a:r>
                      <a:r>
                        <a:rPr lang="fr-FR" sz="1200" b="0" i="0" u="none" strike="noStrike" kern="1200" baseline="0" dirty="0" smtClean="0">
                          <a:solidFill>
                            <a:srgbClr val="000018"/>
                          </a:solidFill>
                          <a:latin typeface="Comic Sans MS" panose="030F0702030302020204" pitchFamily="66" charset="0"/>
                          <a:ea typeface="+mn-ea"/>
                          <a:cs typeface="+mn-cs"/>
                        </a:rPr>
                        <a:t> de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 doit consulter les inventaires officiels sur SHAREPOINT Infra, de fermer tous les ateliers non retenus (ateliers non connus ou non reconnus) et de prendre les mesures nécessaires pour le démantèlement de ces ateliers.</a:t>
                      </a:r>
                    </a:p>
                    <a:p>
                      <a:r>
                        <a:rPr lang="fr-FR" sz="1200" b="0" i="0" u="none" strike="noStrike" kern="1200" baseline="0" dirty="0" smtClean="0">
                          <a:solidFill>
                            <a:srgbClr val="000018"/>
                          </a:solidFill>
                          <a:latin typeface="Comic Sans MS" panose="030F0702030302020204" pitchFamily="66" charset="0"/>
                          <a:ea typeface="+mn-ea"/>
                          <a:cs typeface="+mn-cs"/>
                        </a:rPr>
                        <a:t>Concernant les ateliers retenus, y prêter la plus grande attention lors des visites annuelles des lieux de travail et des éventuelles remarques émises.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FR" sz="1100" b="0" i="0" u="none" strike="noStrike" cap="none" normalizeH="0" baseline="0" dirty="0" smtClean="0">
                          <a:ln>
                            <a:noFill/>
                          </a:ln>
                          <a:solidFill>
                            <a:srgbClr val="000018"/>
                          </a:solidFill>
                          <a:effectLst/>
                          <a:latin typeface="Comic Sans MS" pitchFamily="66" charset="0"/>
                        </a:rPr>
                        <a:t>Un inventaire par type d’atelier (ateliers connus et reconnus) est disponible sur SHAREPOINT Infra. En cas de questions, le </a:t>
                      </a:r>
                      <a:r>
                        <a:rPr kumimoji="0" lang="fr-FR" sz="1100" b="0" i="0" u="none" strike="noStrike" cap="none" normalizeH="0" baseline="0" dirty="0" err="1" smtClean="0">
                          <a:ln>
                            <a:noFill/>
                          </a:ln>
                          <a:solidFill>
                            <a:srgbClr val="000018"/>
                          </a:solidFill>
                          <a:effectLst/>
                          <a:latin typeface="Comic Sans MS" pitchFamily="66" charset="0"/>
                        </a:rPr>
                        <a:t>GesMat</a:t>
                      </a:r>
                      <a:r>
                        <a:rPr kumimoji="0" lang="fr-FR" sz="1100" b="0" i="0" u="none" strike="noStrike" cap="none" normalizeH="0" baseline="0" dirty="0" smtClean="0">
                          <a:ln>
                            <a:noFill/>
                          </a:ln>
                          <a:solidFill>
                            <a:srgbClr val="000018"/>
                          </a:solidFill>
                          <a:effectLst/>
                          <a:latin typeface="Comic Sans MS" pitchFamily="66" charset="0"/>
                        </a:rPr>
                        <a:t> (MR C&amp;I/D/L pour l’atelier même et MR SYS-S/U/O pour les machines) peut être contacté afin de clarifier les choses et de remédier aux problèmes rencontrés.</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6</a:t>
            </a:fld>
            <a:endParaRPr lang="en-US"/>
          </a:p>
        </p:txBody>
      </p:sp>
    </p:spTree>
    <p:extLst>
      <p:ext uri="{BB962C8B-B14F-4D97-AF65-F5344CB8AC3E}">
        <p14:creationId xmlns:p14="http://schemas.microsoft.com/office/powerpoint/2010/main" val="343990609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103774582"/>
              </p:ext>
            </p:extLst>
          </p:nvPr>
        </p:nvGraphicFramePr>
        <p:xfrm>
          <a:off x="179388" y="1268413"/>
          <a:ext cx="8713091" cy="4757040"/>
        </p:xfrm>
        <a:graphic>
          <a:graphicData uri="http://schemas.openxmlformats.org/drawingml/2006/table">
            <a:tbl>
              <a:tblPr/>
              <a:tblGrid>
                <a:gridCol w="2581832"/>
                <a:gridCol w="1219177"/>
                <a:gridCol w="1865426"/>
                <a:gridCol w="1185777"/>
                <a:gridCol w="1432419"/>
                <a:gridCol w="428460"/>
              </a:tblGrid>
              <a:tr h="79306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863971">
                <a:tc rowSpan="5">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14-MR-02 : Sécurité des installations électromécaniques INFRA</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Vérification de la réalisation des contrôles légaux sur les installations techniques électromécaniques au sein de l’Infra (installations électriques, paratonnerre, ascenseurs, ponts roulants, élévateurs…) et remédiation aux anomalies constatées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000" dirty="0" smtClean="0">
                          <a:solidFill>
                            <a:srgbClr val="000018"/>
                          </a:solidFill>
                          <a:effectLst/>
                          <a:latin typeface="Comic Sans MS" panose="030F0702030302020204" pitchFamily="66" charset="0"/>
                          <a:ea typeface="Times New Roman"/>
                        </a:rPr>
                        <a:t>1. Finalisation de l’inventorisation des échelles, points d’ancrage, installations anti-incendie suivant les modalités établies par le </a:t>
                      </a:r>
                      <a:r>
                        <a:rPr lang="fr-BE" sz="1000" dirty="0" err="1" smtClean="0">
                          <a:solidFill>
                            <a:srgbClr val="000018"/>
                          </a:solidFill>
                          <a:effectLst/>
                          <a:latin typeface="Comic Sans MS" panose="030F0702030302020204" pitchFamily="66" charset="0"/>
                          <a:ea typeface="Times New Roman"/>
                        </a:rPr>
                        <a:t>Gest</a:t>
                      </a:r>
                      <a:r>
                        <a:rPr lang="fr-BE" sz="1000" dirty="0" smtClean="0">
                          <a:solidFill>
                            <a:srgbClr val="000018"/>
                          </a:solidFill>
                          <a:effectLst/>
                          <a:latin typeface="Comic Sans MS" panose="030F0702030302020204" pitchFamily="66" charset="0"/>
                          <a:ea typeface="Times New Roman"/>
                        </a:rPr>
                        <a:t> Mat</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863971">
                <a:tc vMerge="1">
                  <a:txBody>
                    <a:bodyPr/>
                    <a:lstStyle/>
                    <a:p>
                      <a:endParaRPr lang="en-US"/>
                    </a:p>
                  </a:txBody>
                  <a:tcPr/>
                </a:tc>
                <a:tc vMerge="1">
                  <a:txBody>
                    <a:bodyPr/>
                    <a:lstStyle/>
                    <a:p>
                      <a:endParaRPr lang="en-US"/>
                    </a:p>
                  </a:txBody>
                  <a:tcPr/>
                </a:tc>
                <a:tc>
                  <a:txBody>
                    <a:bodyPr/>
                    <a:lstStyle/>
                    <a:p>
                      <a:r>
                        <a:rPr lang="fr-FR" sz="1000" b="0" i="0" u="none" strike="noStrike" kern="1200" baseline="0" dirty="0" smtClean="0">
                          <a:solidFill>
                            <a:srgbClr val="000018"/>
                          </a:solidFill>
                          <a:latin typeface="Comic Sans MS" panose="030F0702030302020204" pitchFamily="66" charset="0"/>
                          <a:ea typeface="+mn-ea"/>
                          <a:cs typeface="+mn-cs"/>
                        </a:rPr>
                        <a:t>2. Inventorisation des chaudières et groupes de froid suivant les modalités établies par le </a:t>
                      </a:r>
                      <a:r>
                        <a:rPr lang="fr-FR" sz="1000" b="0" i="0" u="none" strike="noStrike" kern="1200" baseline="0" dirty="0" err="1" smtClean="0">
                          <a:solidFill>
                            <a:srgbClr val="000018"/>
                          </a:solidFill>
                          <a:latin typeface="Comic Sans MS" panose="030F0702030302020204" pitchFamily="66" charset="0"/>
                          <a:ea typeface="+mn-ea"/>
                          <a:cs typeface="+mn-cs"/>
                        </a:rPr>
                        <a:t>Gest</a:t>
                      </a:r>
                      <a:r>
                        <a:rPr lang="fr-FR" sz="1000" b="0" i="0" u="none" strike="noStrike" kern="1200" baseline="0" dirty="0" smtClean="0">
                          <a:solidFill>
                            <a:srgbClr val="000018"/>
                          </a:solidFill>
                          <a:latin typeface="Comic Sans MS" panose="030F0702030302020204" pitchFamily="66" charset="0"/>
                          <a:ea typeface="+mn-ea"/>
                          <a:cs typeface="+mn-cs"/>
                        </a:rPr>
                        <a:t> Mat</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r h="710347">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3. S’assurer de l’exécution des contrôles obligatoires (conformément aux délais légaux)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r h="466720">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4. Suivi de manquements mentionnés dans le rapports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r h="863971">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5. Mettre en place les moyens pour assurer  la gestion et le suivi des contrôles légaux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7</a:t>
            </a:fld>
            <a:endParaRPr lang="en-US"/>
          </a:p>
        </p:txBody>
      </p:sp>
    </p:spTree>
    <p:extLst>
      <p:ext uri="{BB962C8B-B14F-4D97-AF65-F5344CB8AC3E}">
        <p14:creationId xmlns:p14="http://schemas.microsoft.com/office/powerpoint/2010/main" val="246435090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4610" name="Group 34"/>
          <p:cNvGraphicFramePr>
            <a:graphicFrameLocks noGrp="1"/>
          </p:cNvGraphicFramePr>
          <p:nvPr>
            <p:extLst>
              <p:ext uri="{D42A27DB-BD31-4B8C-83A1-F6EECF244321}">
                <p14:modId xmlns:p14="http://schemas.microsoft.com/office/powerpoint/2010/main" val="2909088022"/>
              </p:ext>
            </p:extLst>
          </p:nvPr>
        </p:nvGraphicFramePr>
        <p:xfrm>
          <a:off x="179388" y="908050"/>
          <a:ext cx="8748712" cy="5399280"/>
        </p:xfrm>
        <a:graphic>
          <a:graphicData uri="http://schemas.openxmlformats.org/drawingml/2006/table">
            <a:tbl>
              <a:tblPr/>
              <a:tblGrid>
                <a:gridCol w="2305050"/>
                <a:gridCol w="1223962"/>
                <a:gridCol w="1368425"/>
                <a:gridCol w="1511300"/>
                <a:gridCol w="1711325"/>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Objectif</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10-O&amp;T-01 : Sécurité routière</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Réduction significative de 25% du nombre d’accidents de la route dans lesquels les véhicules militaires sont impliqués, endéans les cinq ans</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Soutien local à la campagne de sensibilisation pilotée par ACOS</a:t>
                      </a:r>
                      <a:r>
                        <a:rPr lang="fr-BE" sz="1200" baseline="0" dirty="0" smtClean="0">
                          <a:solidFill>
                            <a:srgbClr val="000018"/>
                          </a:solidFill>
                          <a:latin typeface="Comic Sans MS" panose="030F0702030302020204" pitchFamily="66" charset="0"/>
                        </a:rPr>
                        <a:t> O&amp;T </a:t>
                      </a:r>
                      <a:r>
                        <a:rPr lang="fr-FR" sz="1200" baseline="0" dirty="0" smtClean="0">
                          <a:solidFill>
                            <a:srgbClr val="000018"/>
                          </a:solidFill>
                          <a:latin typeface="Comic Sans MS" panose="030F0702030302020204" pitchFamily="66" charset="0"/>
                        </a:rPr>
                        <a:t>(</a:t>
                      </a:r>
                      <a:r>
                        <a:rPr lang="fr-FR" sz="1200" baseline="0" dirty="0" err="1" smtClean="0">
                          <a:solidFill>
                            <a:srgbClr val="000018"/>
                          </a:solidFill>
                          <a:latin typeface="Comic Sans MS" panose="030F0702030302020204" pitchFamily="66" charset="0"/>
                        </a:rPr>
                        <a:t>e.a</a:t>
                      </a:r>
                      <a:r>
                        <a:rPr lang="fr-FR" sz="1200" baseline="0" dirty="0" smtClean="0">
                          <a:solidFill>
                            <a:srgbClr val="000018"/>
                          </a:solidFill>
                          <a:latin typeface="Comic Sans MS" panose="030F0702030302020204" pitchFamily="66" charset="0"/>
                        </a:rPr>
                        <a:t>. par la diffusion d’affiches) à reprendre dans tous les </a:t>
                      </a:r>
                      <a:r>
                        <a:rPr lang="fr-FR" sz="1200" baseline="0" dirty="0" err="1" smtClean="0">
                          <a:solidFill>
                            <a:srgbClr val="000018"/>
                          </a:solidFill>
                          <a:latin typeface="Comic Sans MS" panose="030F0702030302020204" pitchFamily="66" charset="0"/>
                        </a:rPr>
                        <a:t>PLP’s</a:t>
                      </a:r>
                      <a:r>
                        <a:rPr lang="fr-FR" sz="1200" baseline="0" dirty="0" smtClean="0">
                          <a:solidFill>
                            <a:srgbClr val="000018"/>
                          </a:solidFill>
                          <a:latin typeface="Comic Sans MS" panose="030F0702030302020204" pitchFamily="66" charset="0"/>
                        </a:rPr>
                        <a:t> </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kern="1200" dirty="0" err="1" smtClean="0">
                          <a:solidFill>
                            <a:srgbClr val="000018"/>
                          </a:solidFill>
                          <a:latin typeface="Comic Sans MS" panose="030F0702030302020204" pitchFamily="66" charset="0"/>
                          <a:ea typeface="+mn-ea"/>
                          <a:cs typeface="+mn-cs"/>
                        </a:rPr>
                        <a:t>Sp</a:t>
                      </a:r>
                      <a:r>
                        <a:rPr lang="fr-FR" sz="1200" kern="1200" dirty="0" smtClean="0">
                          <a:solidFill>
                            <a:srgbClr val="000018"/>
                          </a:solidFill>
                          <a:latin typeface="Comic Sans MS" panose="030F0702030302020204" pitchFamily="66" charset="0"/>
                          <a:ea typeface="+mn-ea"/>
                          <a:cs typeface="+mn-cs"/>
                        </a:rPr>
                        <a:t> de ACOS O&amp;T</a:t>
                      </a:r>
                    </a:p>
                    <a:p>
                      <a:r>
                        <a:rPr lang="fr-FR" sz="1200" kern="1200" dirty="0" smtClean="0">
                          <a:solidFill>
                            <a:srgbClr val="000018"/>
                          </a:solidFill>
                          <a:latin typeface="Comic Sans MS" panose="030F0702030302020204" pitchFamily="66" charset="0"/>
                          <a:ea typeface="+mn-ea"/>
                          <a:cs typeface="+mn-cs"/>
                        </a:rPr>
                        <a:t>LH U (responsable du transport)</a:t>
                      </a:r>
                    </a:p>
                    <a:p>
                      <a:r>
                        <a:rPr lang="fr-FR" sz="1200" kern="1200" dirty="0" smtClean="0">
                          <a:solidFill>
                            <a:srgbClr val="000018"/>
                          </a:solidFill>
                          <a:latin typeface="Comic Sans MS" panose="030F0702030302020204" pitchFamily="66" charset="0"/>
                          <a:ea typeface="+mn-ea"/>
                          <a:cs typeface="+mn-cs"/>
                        </a:rPr>
                        <a:t>SLPPT </a:t>
                      </a:r>
                    </a:p>
                    <a:p>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l" defTabSz="914400" rtl="0" eaLnBrk="1" latinLnBrk="0" hangingPunct="1"/>
                      <a:r>
                        <a:rPr lang="fr-BE" sz="1200" b="0" u="none" kern="1200" dirty="0" smtClean="0">
                          <a:solidFill>
                            <a:srgbClr val="000018"/>
                          </a:solidFill>
                          <a:latin typeface="Comic Sans MS" panose="030F0702030302020204" pitchFamily="66" charset="0"/>
                          <a:ea typeface="+mn-ea"/>
                          <a:cs typeface="+mn-cs"/>
                        </a:rPr>
                        <a:t>Section</a:t>
                      </a:r>
                      <a:r>
                        <a:rPr lang="fr-BE" sz="1200" b="0" u="none" kern="1200" baseline="0" dirty="0" smtClean="0">
                          <a:solidFill>
                            <a:srgbClr val="000018"/>
                          </a:solidFill>
                          <a:latin typeface="Comic Sans MS" panose="030F0702030302020204" pitchFamily="66" charset="0"/>
                          <a:ea typeface="+mn-ea"/>
                          <a:cs typeface="+mn-cs"/>
                        </a:rPr>
                        <a:t> Police</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EC</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28600">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17-MR-01-Sécurité  des champs électromagnétiques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FF0000"/>
                        </a:solidFill>
                        <a:effectLst/>
                        <a:latin typeface="Comic Sans MS"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r>
                        <a:rPr lang="fr-FR" sz="1200" b="0" i="0" u="none" strike="noStrike" kern="1200" baseline="0" dirty="0" smtClean="0">
                          <a:solidFill>
                            <a:srgbClr val="000018"/>
                          </a:solidFill>
                          <a:latin typeface="Comic Sans MS" panose="030F0702030302020204" pitchFamily="66" charset="0"/>
                          <a:ea typeface="+mn-ea"/>
                          <a:cs typeface="+mn-cs"/>
                        </a:rPr>
                        <a:t>Inventorier le Mat/Infra concerné</a:t>
                      </a:r>
                    </a:p>
                    <a:p>
                      <a:r>
                        <a:rPr lang="fr-FR" sz="1200" b="0" i="0" u="none" strike="noStrike" kern="1200" baseline="0" dirty="0" smtClean="0">
                          <a:solidFill>
                            <a:srgbClr val="000018"/>
                          </a:solidFill>
                          <a:latin typeface="Comic Sans MS" panose="030F0702030302020204" pitchFamily="66" charset="0"/>
                          <a:ea typeface="+mn-ea"/>
                          <a:cs typeface="+mn-cs"/>
                        </a:rPr>
                        <a:t>Identifier le Pers à risques particuliers</a:t>
                      </a:r>
                    </a:p>
                    <a:p>
                      <a:r>
                        <a:rPr lang="fr-FR" sz="1200" b="0" i="0" u="none" strike="noStrike" kern="1200" baseline="0" dirty="0" smtClean="0">
                          <a:solidFill>
                            <a:srgbClr val="000018"/>
                          </a:solidFill>
                          <a:latin typeface="Comic Sans MS" panose="030F0702030302020204" pitchFamily="66" charset="0"/>
                          <a:ea typeface="+mn-ea"/>
                          <a:cs typeface="+mn-cs"/>
                        </a:rPr>
                        <a:t>Evaluation des risques</a:t>
                      </a:r>
                    </a:p>
                    <a:p>
                      <a:r>
                        <a:rPr lang="fr-FR" sz="1200" b="0" i="0" u="none" strike="noStrike" kern="1200" baseline="0" dirty="0" smtClean="0">
                          <a:solidFill>
                            <a:srgbClr val="000018"/>
                          </a:solidFill>
                          <a:latin typeface="Comic Sans MS" panose="030F0702030302020204" pitchFamily="66" charset="0"/>
                          <a:ea typeface="+mn-ea"/>
                          <a:cs typeface="+mn-cs"/>
                        </a:rPr>
                        <a:t>Ancrer la politique de gestion</a:t>
                      </a:r>
                    </a:p>
                    <a:p>
                      <a:r>
                        <a:rPr lang="fr-FR" sz="1200" b="0" i="0" u="none" strike="noStrike" kern="1200" baseline="0" dirty="0" smtClean="0">
                          <a:solidFill>
                            <a:srgbClr val="000018"/>
                          </a:solidFill>
                          <a:latin typeface="Comic Sans MS" panose="030F0702030302020204" pitchFamily="66" charset="0"/>
                          <a:ea typeface="+mn-ea"/>
                          <a:cs typeface="+mn-cs"/>
                        </a:rPr>
                        <a:t>Implémentation de la politique</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1. Inventorier</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l" defTabSz="914400" rtl="0" eaLnBrk="1" latinLnBrk="0" hangingPunct="1"/>
                      <a:r>
                        <a:rPr lang="fr-BE" sz="1200" b="0" u="none" kern="1200" dirty="0" err="1" smtClean="0">
                          <a:solidFill>
                            <a:srgbClr val="000018"/>
                          </a:solidFill>
                          <a:latin typeface="Comic Sans MS" panose="030F0702030302020204" pitchFamily="66" charset="0"/>
                          <a:ea typeface="+mn-ea"/>
                          <a:cs typeface="+mn-cs"/>
                        </a:rPr>
                        <a:t>AsPrev</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R</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2. Apprécier les risques</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smtClean="0">
                          <a:solidFill>
                            <a:srgbClr val="000018"/>
                          </a:solidFill>
                          <a:latin typeface="Comic Sans MS" panose="030F0702030302020204" pitchFamily="66" charset="0"/>
                          <a:ea typeface="+mn-ea"/>
                          <a:cs typeface="+mn-cs"/>
                        </a:rPr>
                        <a:t>SPPT-MR &amp; ERM</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3. Gestion</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 &amp;</a:t>
                      </a:r>
                      <a:r>
                        <a:rPr lang="fr-BE" sz="1200" kern="1200" baseline="0" dirty="0" smtClean="0">
                          <a:solidFill>
                            <a:srgbClr val="000018"/>
                          </a:solidFill>
                          <a:latin typeface="Comic Sans MS" panose="030F0702030302020204" pitchFamily="66" charset="0"/>
                          <a:ea typeface="+mn-ea"/>
                          <a:cs typeface="+mn-cs"/>
                        </a:rPr>
                        <a:t> Conseiller en </a:t>
                      </a:r>
                      <a:r>
                        <a:rPr lang="fr-BE" sz="1200" kern="1200" baseline="0" dirty="0" err="1" smtClean="0">
                          <a:solidFill>
                            <a:srgbClr val="000018"/>
                          </a:solidFill>
                          <a:latin typeface="Comic Sans MS" panose="030F0702030302020204" pitchFamily="66" charset="0"/>
                          <a:ea typeface="+mn-ea"/>
                          <a:cs typeface="+mn-cs"/>
                        </a:rPr>
                        <a:t>Prev</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r>
            </a:tbl>
          </a:graphicData>
        </a:graphic>
      </p:graphicFrame>
      <p:sp>
        <p:nvSpPr>
          <p:cNvPr id="24608"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288504865"/>
              </p:ext>
            </p:extLst>
          </p:nvPr>
        </p:nvGraphicFramePr>
        <p:xfrm>
          <a:off x="179388" y="465476"/>
          <a:ext cx="8748712" cy="6464493"/>
        </p:xfrm>
        <a:graphic>
          <a:graphicData uri="http://schemas.openxmlformats.org/drawingml/2006/table">
            <a:tbl>
              <a:tblPr/>
              <a:tblGrid>
                <a:gridCol w="2160587"/>
                <a:gridCol w="1152525"/>
                <a:gridCol w="1584325"/>
                <a:gridCol w="1741488"/>
                <a:gridCol w="1481137"/>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77944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16-WB-01 – Analyse du risque de burnout au sein des Composantes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Définir le risque de burnout par unité de chaque composante Proposer des mesures de prévention globales par composante ;</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Proposer des mesures de prévention locale par unité</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Mettre à jour les acteurs (psycho)sociaux en matière de </a:t>
                      </a:r>
                      <a:r>
                        <a:rPr lang="fr-FR" sz="1200" b="0" i="0" u="none" strike="noStrike" kern="1200" baseline="0" dirty="0" err="1" smtClean="0">
                          <a:solidFill>
                            <a:srgbClr val="000018"/>
                          </a:solidFill>
                          <a:latin typeface="Comic Sans MS" panose="030F0702030302020204" pitchFamily="66" charset="0"/>
                          <a:ea typeface="+mn-ea"/>
                          <a:cs typeface="+mn-cs"/>
                        </a:rPr>
                        <a:t>burnout</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Bfg</a:t>
                      </a:r>
                      <a:r>
                        <a:rPr kumimoji="0" lang="fr-FR" sz="1200" b="0" i="0" u="none" strike="noStrike" cap="none" normalizeH="0" baseline="0" dirty="0" smtClean="0">
                          <a:ln>
                            <a:noFill/>
                          </a:ln>
                          <a:solidFill>
                            <a:srgbClr val="000018"/>
                          </a:solidFill>
                          <a:effectLst/>
                          <a:latin typeface="Comic Sans MS" pitchFamily="66" charset="0"/>
                        </a:rPr>
                        <a:t>, acteurs (psycho)sociaux de la Défense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52921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17-WB-01 – </a:t>
                      </a:r>
                      <a:r>
                        <a:rPr kumimoji="0" lang="fr-BE" sz="1200" b="0" i="0" u="none" strike="noStrike" cap="none" normalizeH="0" baseline="0" dirty="0" err="1" smtClean="0">
                          <a:ln>
                            <a:noFill/>
                          </a:ln>
                          <a:solidFill>
                            <a:srgbClr val="000018"/>
                          </a:solidFill>
                          <a:effectLst/>
                          <a:latin typeface="Comic Sans MS" pitchFamily="66" charset="0"/>
                        </a:rPr>
                        <a:t>Risk</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Mgt</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Rassembler les docs liés à la sécurité (analyses de risques, </a:t>
                      </a:r>
                      <a:r>
                        <a:rPr kumimoji="0" lang="fr-BE" sz="1200" b="0" i="0" u="none" strike="noStrike" cap="none" normalizeH="0" baseline="0" dirty="0" err="1" smtClean="0">
                          <a:ln>
                            <a:noFill/>
                          </a:ln>
                          <a:solidFill>
                            <a:srgbClr val="000018"/>
                          </a:solidFill>
                          <a:effectLst/>
                          <a:latin typeface="Comic Sans MS" pitchFamily="66" charset="0"/>
                        </a:rPr>
                        <a:t>etc</a:t>
                      </a:r>
                      <a:r>
                        <a:rPr kumimoji="0" lang="fr-BE" sz="1200" b="0" i="0" u="none" strike="noStrike" cap="none" normalizeH="0" baseline="0" dirty="0" smtClean="0">
                          <a:ln>
                            <a:noFill/>
                          </a:ln>
                          <a:solidFill>
                            <a:srgbClr val="000018"/>
                          </a:solidFill>
                          <a:effectLst/>
                          <a:latin typeface="Comic Sans MS" pitchFamily="66" charset="0"/>
                        </a:rPr>
                        <a:t>), et les </a:t>
                      </a:r>
                      <a:r>
                        <a:rPr kumimoji="0" lang="fr-FR" sz="1200" b="0" i="0" u="none" strike="noStrike" cap="none" normalizeH="0" baseline="0" dirty="0" smtClean="0">
                          <a:ln>
                            <a:noFill/>
                          </a:ln>
                          <a:solidFill>
                            <a:srgbClr val="000018"/>
                          </a:solidFill>
                          <a:effectLst/>
                          <a:latin typeface="Comic Sans MS" pitchFamily="66" charset="0"/>
                        </a:rPr>
                        <a:t>mettre à disposition des utilisateurs via une DB afin de documenter les activités à risque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Poursuite des analyses de risque dans le contexte du SDGR</a:t>
                      </a:r>
                    </a:p>
                    <a:p>
                      <a:r>
                        <a:rPr lang="fr-FR" sz="1200" b="0" i="0" u="none" strike="noStrike" kern="1200" baseline="0" dirty="0" smtClean="0">
                          <a:solidFill>
                            <a:srgbClr val="000018"/>
                          </a:solidFill>
                          <a:latin typeface="Comic Sans MS" panose="030F0702030302020204" pitchFamily="66" charset="0"/>
                          <a:ea typeface="+mn-ea"/>
                          <a:cs typeface="+mn-cs"/>
                        </a:rPr>
                        <a:t>Recherche et centralisation des analyses de risques existantes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LH, SLPPT, </a:t>
                      </a:r>
                      <a:r>
                        <a:rPr kumimoji="0" lang="en-US" sz="1200" b="0" i="0" u="none" strike="noStrike" cap="none" normalizeH="0" baseline="0" dirty="0" err="1" smtClean="0">
                          <a:ln>
                            <a:noFill/>
                          </a:ln>
                          <a:solidFill>
                            <a:srgbClr val="000018"/>
                          </a:solidFill>
                          <a:effectLst/>
                          <a:latin typeface="Comic Sans MS" pitchFamily="66" charset="0"/>
                        </a:rPr>
                        <a:t>AsPrev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 </a:t>
                      </a: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9</a:t>
            </a:fld>
            <a:endParaRPr lang="en-US"/>
          </a:p>
        </p:txBody>
      </p:sp>
    </p:spTree>
    <p:extLst>
      <p:ext uri="{BB962C8B-B14F-4D97-AF65-F5344CB8AC3E}">
        <p14:creationId xmlns:p14="http://schemas.microsoft.com/office/powerpoint/2010/main" val="4115878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10371</TotalTime>
  <Words>2553</Words>
  <Application>Microsoft Office PowerPoint</Application>
  <PresentationFormat>On-screen Show (4:3)</PresentationFormat>
  <Paragraphs>462</Paragraphs>
  <Slides>21</Slides>
  <Notes>14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Beam</vt:lpstr>
      <vt:lpstr>Plan Local de Prévention  2018  2 Wing Tactique</vt:lpstr>
      <vt:lpstr>Plan Local de Prévention   Volet A  Ref : Plan global de prévention de la Défense 2018-2022 Plan annuel d’actions 2018 Sources : SIPPT En rouge : modifications depuis  le dernier CCB (si nécessaire)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 Local de Prévention  Volet B</vt:lpstr>
      <vt:lpstr>PowerPoint Presentation</vt:lpstr>
      <vt:lpstr>PowerPoint Presentation</vt:lpstr>
      <vt:lpstr>PowerPoint Presentation</vt:lpstr>
      <vt:lpstr>PowerPoint Presentation</vt:lpstr>
      <vt:lpstr>PowerPoint Presentation</vt:lpstr>
    </vt:vector>
  </TitlesOfParts>
  <Company>IDCN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vanhelleputte.e</dc:creator>
  <cp:lastModifiedBy>Behets Michael</cp:lastModifiedBy>
  <cp:revision>404</cp:revision>
  <cp:lastPrinted>2016-02-17T12:35:21Z</cp:lastPrinted>
  <dcterms:created xsi:type="dcterms:W3CDTF">2005-10-13T05:40:21Z</dcterms:created>
  <dcterms:modified xsi:type="dcterms:W3CDTF">2018-06-27T08:15:07Z</dcterms:modified>
</cp:coreProperties>
</file>