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15">
  <p:sldMasterIdLst>
    <p:sldMasterId id="2147483648" r:id="rId4"/>
  </p:sldMasterIdLst>
  <p:notesMasterIdLst>
    <p:notesMasterId r:id="rId37"/>
  </p:notesMasterIdLst>
  <p:handoutMasterIdLst>
    <p:handoutMasterId r:id="rId38"/>
  </p:handoutMasterIdLst>
  <p:sldIdLst>
    <p:sldId id="403" r:id="rId5"/>
    <p:sldId id="428" r:id="rId6"/>
    <p:sldId id="422" r:id="rId7"/>
    <p:sldId id="417" r:id="rId8"/>
    <p:sldId id="418" r:id="rId9"/>
    <p:sldId id="402" r:id="rId10"/>
    <p:sldId id="416" r:id="rId11"/>
    <p:sldId id="412" r:id="rId12"/>
    <p:sldId id="468" r:id="rId13"/>
    <p:sldId id="424" r:id="rId14"/>
    <p:sldId id="470" r:id="rId15"/>
    <p:sldId id="445" r:id="rId16"/>
    <p:sldId id="431" r:id="rId17"/>
    <p:sldId id="434" r:id="rId18"/>
    <p:sldId id="432" r:id="rId19"/>
    <p:sldId id="441" r:id="rId20"/>
    <p:sldId id="438" r:id="rId21"/>
    <p:sldId id="439" r:id="rId22"/>
    <p:sldId id="413" r:id="rId23"/>
    <p:sldId id="435" r:id="rId24"/>
    <p:sldId id="436" r:id="rId25"/>
    <p:sldId id="440" r:id="rId26"/>
    <p:sldId id="442" r:id="rId27"/>
    <p:sldId id="437" r:id="rId28"/>
    <p:sldId id="430" r:id="rId29"/>
    <p:sldId id="443" r:id="rId30"/>
    <p:sldId id="444" r:id="rId31"/>
    <p:sldId id="446" r:id="rId32"/>
    <p:sldId id="448" r:id="rId33"/>
    <p:sldId id="450" r:id="rId34"/>
    <p:sldId id="449" r:id="rId35"/>
    <p:sldId id="454" r:id="rId36"/>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66FF"/>
    <a:srgbClr val="FFFF00"/>
    <a:srgbClr val="008000"/>
    <a:srgbClr val="00FF00"/>
    <a:srgbClr val="FF3232"/>
    <a:srgbClr val="FBA3A9"/>
    <a:srgbClr val="CC66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8967" autoAdjust="0"/>
    <p:restoredTop sz="94629" autoAdjust="0"/>
  </p:normalViewPr>
  <p:slideViewPr>
    <p:cSldViewPr>
      <p:cViewPr>
        <p:scale>
          <a:sx n="66" d="100"/>
          <a:sy n="66" d="100"/>
        </p:scale>
        <p:origin x="-2532" y="-1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54" d="100"/>
          <a:sy n="54" d="100"/>
        </p:scale>
        <p:origin x="-2670"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28675" name="Rectangle 3"/>
          <p:cNvSpPr>
            <a:spLocks noGrp="1" noChangeArrowheads="1"/>
          </p:cNvSpPr>
          <p:nvPr>
            <p:ph type="dt" sz="quarter" idx="1"/>
          </p:nvPr>
        </p:nvSpPr>
        <p:spPr bwMode="auto">
          <a:xfrm>
            <a:off x="3851275" y="0"/>
            <a:ext cx="2944813" cy="49688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2867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2" name="Slide Number Placeholder 1"/>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027571E2-6FC7-427C-9272-CDB4766103A2}" type="slidenum">
              <a:rPr lang="nl-BE" smtClean="0"/>
              <a:t>‹N°›</a:t>
            </a:fld>
            <a:endParaRPr lang="nl-BE"/>
          </a:p>
        </p:txBody>
      </p:sp>
    </p:spTree>
    <p:extLst>
      <p:ext uri="{BB962C8B-B14F-4D97-AF65-F5344CB8AC3E}">
        <p14:creationId xmlns:p14="http://schemas.microsoft.com/office/powerpoint/2010/main" val="2733990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fr-FR"/>
          </a:p>
        </p:txBody>
      </p:sp>
      <p:sp>
        <p:nvSpPr>
          <p:cNvPr id="9219"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fr-FR"/>
          </a:p>
        </p:txBody>
      </p:sp>
      <p:sp>
        <p:nvSpPr>
          <p:cNvPr id="13316" name="Rectangle 4"/>
          <p:cNvSpPr>
            <a:spLocks noGrp="1" noRot="1" noChangeAspect="1" noChangeArrowheads="1" noTextEdit="1"/>
          </p:cNvSpPr>
          <p:nvPr>
            <p:ph type="sldImg" idx="2"/>
          </p:nvPr>
        </p:nvSpPr>
        <p:spPr bwMode="auto">
          <a:xfrm>
            <a:off x="915988" y="744538"/>
            <a:ext cx="4964112" cy="3722687"/>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fr-FR" noProof="0" smtClean="0"/>
              <a:t>Click to edit Master text styles</a:t>
            </a:r>
          </a:p>
          <a:p>
            <a:pPr lvl="1"/>
            <a:r>
              <a:rPr lang="fr-FR" noProof="0" smtClean="0"/>
              <a:t>Second level</a:t>
            </a:r>
          </a:p>
          <a:p>
            <a:pPr lvl="2"/>
            <a:r>
              <a:rPr lang="fr-FR" noProof="0" smtClean="0"/>
              <a:t>Third level</a:t>
            </a:r>
          </a:p>
          <a:p>
            <a:pPr lvl="3"/>
            <a:r>
              <a:rPr lang="fr-FR" noProof="0" smtClean="0"/>
              <a:t>Fourth level</a:t>
            </a:r>
          </a:p>
          <a:p>
            <a:pPr lvl="4"/>
            <a:r>
              <a:rPr lang="fr-FR" noProof="0" smtClean="0"/>
              <a:t>Fifth level</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fr-FR"/>
          </a:p>
        </p:txBody>
      </p:sp>
      <p:sp>
        <p:nvSpPr>
          <p:cNvPr id="9223" name="Rectangle 7"/>
          <p:cNvSpPr>
            <a:spLocks noGrp="1" noChangeArrowheads="1"/>
          </p:cNvSpPr>
          <p:nvPr>
            <p:ph type="sldNum" sz="quarter" idx="5"/>
          </p:nvPr>
        </p:nvSpPr>
        <p:spPr bwMode="auto">
          <a:xfrm>
            <a:off x="3851275" y="9428163"/>
            <a:ext cx="2944813" cy="49688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EFE19CE4-804E-4479-A649-8409D263664F}" type="slidenum">
              <a:rPr lang="fr-FR"/>
              <a:pPr>
                <a:defRPr/>
              </a:pPr>
              <a:t>‹N°›</a:t>
            </a:fld>
            <a:endParaRPr lang="fr-FR"/>
          </a:p>
        </p:txBody>
      </p:sp>
    </p:spTree>
    <p:extLst>
      <p:ext uri="{BB962C8B-B14F-4D97-AF65-F5344CB8AC3E}">
        <p14:creationId xmlns:p14="http://schemas.microsoft.com/office/powerpoint/2010/main" val="28198401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2911475" cy="2184400"/>
          </a:xfrm>
        </p:spPr>
      </p:sp>
      <p:sp>
        <p:nvSpPr>
          <p:cNvPr id="3" name="Notes Placeholder 2"/>
          <p:cNvSpPr>
            <a:spLocks noGrp="1"/>
          </p:cNvSpPr>
          <p:nvPr>
            <p:ph type="body" idx="1"/>
          </p:nvPr>
        </p:nvSpPr>
        <p:spPr/>
        <p:txBody>
          <a:bodyPr/>
          <a:lstStyle/>
          <a:p>
            <a:endParaRPr lang="fr-BE"/>
          </a:p>
        </p:txBody>
      </p:sp>
      <p:sp>
        <p:nvSpPr>
          <p:cNvPr id="4" name="Date Placeholder 3"/>
          <p:cNvSpPr>
            <a:spLocks noGrp="1"/>
          </p:cNvSpPr>
          <p:nvPr>
            <p:ph type="dt" idx="10"/>
          </p:nvPr>
        </p:nvSpPr>
        <p:spPr/>
        <p:txBody>
          <a:bodyPr/>
          <a:lstStyle/>
          <a:p>
            <a:pPr>
              <a:defRPr/>
            </a:pPr>
            <a:r>
              <a:rPr lang="fr-FR" smtClean="0"/>
              <a:t>13 Jun 13</a:t>
            </a:r>
            <a:endParaRPr lang="fr-FR"/>
          </a:p>
        </p:txBody>
      </p:sp>
      <p:sp>
        <p:nvSpPr>
          <p:cNvPr id="5" name="Footer Placeholder 4"/>
          <p:cNvSpPr>
            <a:spLocks noGrp="1"/>
          </p:cNvSpPr>
          <p:nvPr>
            <p:ph type="ftr" sz="quarter" idx="11"/>
          </p:nvPr>
        </p:nvSpPr>
        <p:spPr/>
        <p:txBody>
          <a:bodyPr/>
          <a:lstStyle/>
          <a:p>
            <a:pPr>
              <a:defRPr/>
            </a:pPr>
            <a:r>
              <a:rPr lang="nl-NL" smtClean="0"/>
              <a:t>Piloot : Maj v/h Vlw MAB A. Van Boxsom</a:t>
            </a:r>
            <a:endParaRPr lang="fr-FR"/>
          </a:p>
        </p:txBody>
      </p:sp>
      <p:sp>
        <p:nvSpPr>
          <p:cNvPr id="6" name="Slide Number Placeholder 5"/>
          <p:cNvSpPr>
            <a:spLocks noGrp="1"/>
          </p:cNvSpPr>
          <p:nvPr>
            <p:ph type="sldNum" sz="quarter" idx="12"/>
          </p:nvPr>
        </p:nvSpPr>
        <p:spPr/>
        <p:txBody>
          <a:bodyPr/>
          <a:lstStyle/>
          <a:p>
            <a:pPr>
              <a:defRPr/>
            </a:pPr>
            <a:endParaRPr lang="fr-FR" dirty="0"/>
          </a:p>
        </p:txBody>
      </p:sp>
      <p:sp>
        <p:nvSpPr>
          <p:cNvPr id="7" name="Header Placeholder 6"/>
          <p:cNvSpPr>
            <a:spLocks noGrp="1"/>
          </p:cNvSpPr>
          <p:nvPr>
            <p:ph type="hdr" sz="quarter" idx="13"/>
          </p:nvPr>
        </p:nvSpPr>
        <p:spPr/>
        <p:txBody>
          <a:bodyPr/>
          <a:lstStyle/>
          <a:p>
            <a:pPr>
              <a:defRPr/>
            </a:pPr>
            <a:r>
              <a:rPr lang="nl-NL" dirty="0" smtClean="0"/>
              <a:t>CWB 255 - Overleg nieuwe externe </a:t>
            </a:r>
            <a:r>
              <a:rPr lang="nl-NL" dirty="0" err="1" smtClean="0"/>
              <a:t>Directives</a:t>
            </a:r>
            <a:endParaRPr lang="fr-FR" dirty="0"/>
          </a:p>
        </p:txBody>
      </p:sp>
    </p:spTree>
    <p:extLst>
      <p:ext uri="{BB962C8B-B14F-4D97-AF65-F5344CB8AC3E}">
        <p14:creationId xmlns:p14="http://schemas.microsoft.com/office/powerpoint/2010/main" val="1083915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10</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11</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12</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13</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14</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15</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16</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17</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18</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19</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20</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21</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22</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23</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24</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25</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26</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27</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28</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29</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3</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30</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31</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32</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4</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5</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6</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7</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pPr>
                <a:defRPr/>
              </a:pPr>
              <a:t>8</a:t>
            </a:fld>
            <a:endParaRPr lang="fr-FR"/>
          </a:p>
        </p:txBody>
      </p:sp>
    </p:spTree>
    <p:extLst>
      <p:ext uri="{BB962C8B-B14F-4D97-AF65-F5344CB8AC3E}">
        <p14:creationId xmlns:p14="http://schemas.microsoft.com/office/powerpoint/2010/main" val="240704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EFE19CE4-804E-4479-A649-8409D263664F}" type="slidenum">
              <a:rPr lang="fr-FR" smtClean="0">
                <a:solidFill>
                  <a:prstClr val="black"/>
                </a:solidFill>
              </a:rPr>
              <a:pPr>
                <a:defRPr/>
              </a:pPr>
              <a:t>9</a:t>
            </a:fld>
            <a:endParaRPr lang="fr-FR">
              <a:solidFill>
                <a:prstClr val="black"/>
              </a:solidFill>
            </a:endParaRPr>
          </a:p>
        </p:txBody>
      </p:sp>
    </p:spTree>
    <p:extLst>
      <p:ext uri="{BB962C8B-B14F-4D97-AF65-F5344CB8AC3E}">
        <p14:creationId xmlns:p14="http://schemas.microsoft.com/office/powerpoint/2010/main" val="240704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AEC01703-1786-456D-9AA8-5A71F5F7FAD8}" type="slidenum">
              <a:rPr lang="en-US"/>
              <a:pPr>
                <a:defRPr/>
              </a:pPr>
              <a:t>‹N°›</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39B13B51-809E-4DDD-8A86-B40FB5565488}" type="slidenum">
              <a:rPr lang="en-US"/>
              <a:pPr>
                <a:defRPr/>
              </a:pPr>
              <a:t>‹N°›</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5EAD0BE-1E8B-4D3B-8F2F-09CEAD338D6A}" type="slidenum">
              <a:rPr lang="en-US"/>
              <a:pPr>
                <a:defRPr/>
              </a:pPr>
              <a:t>‹N°›</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C68D5EF1-0F3C-4E1D-A877-9CDD807E3799}" type="slidenum">
              <a:rPr lang="en-US" smtClean="0"/>
              <a:pPr>
                <a:defRPr/>
              </a:pPr>
              <a:t>‹N°›</a:t>
            </a:fld>
            <a:endParaRPr lang="en-US"/>
          </a:p>
        </p:txBody>
      </p:sp>
      <p:pic>
        <p:nvPicPr>
          <p:cNvPr id="6" name="Picture 5"/>
          <p:cNvPicPr>
            <a:picLocks noChangeAspect="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16216" y="2780928"/>
            <a:ext cx="1047896" cy="1076475"/>
          </a:xfrm>
          <a:prstGeom prst="rect">
            <a:avLst/>
          </a:prstGeom>
        </p:spPr>
      </p:pic>
    </p:spTree>
    <p:extLst>
      <p:ext uri="{BB962C8B-B14F-4D97-AF65-F5344CB8AC3E}">
        <p14:creationId xmlns:p14="http://schemas.microsoft.com/office/powerpoint/2010/main" val="1688083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1AC8C099-C8E8-4AEF-8020-D09E6FC58F8B}" type="slidenum">
              <a:rPr lang="en-US"/>
              <a:pPr>
                <a:defRPr/>
              </a:pPr>
              <a:t>‹N°›</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FE75731-1F13-4087-9C73-E033468EC93C}" type="slidenum">
              <a:rPr lang="en-US"/>
              <a:pPr>
                <a:defRPr/>
              </a:pPr>
              <a:t>‹N°›</a:t>
            </a:fld>
            <a:endParaRPr lang="en-US"/>
          </a:p>
        </p:txBody>
      </p:sp>
      <p:sp>
        <p:nvSpPr>
          <p:cNvPr id="6"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9E985134-8F36-4DDF-A51E-BD8A377D0884}" type="slidenum">
              <a:rPr lang="en-US"/>
              <a:pPr>
                <a:defRPr/>
              </a:pPr>
              <a:t>‹N°›</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3906B4F0-7B6C-40D2-8511-18B770764D1C}" type="slidenum">
              <a:rPr lang="en-US"/>
              <a:pPr>
                <a:defRPr/>
              </a:pPr>
              <a:t>‹N°›</a:t>
            </a:fld>
            <a:endParaRPr lang="en-US"/>
          </a:p>
        </p:txBody>
      </p:sp>
      <p:sp>
        <p:nvSpPr>
          <p:cNvPr id="9"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2710B78F-C1F5-4739-BAEE-B4796D6E3018}" type="slidenum">
              <a:rPr lang="en-US"/>
              <a:pPr>
                <a:defRPr/>
              </a:pPr>
              <a:t>‹N°›</a:t>
            </a:fld>
            <a:endParaRPr lang="en-US"/>
          </a:p>
        </p:txBody>
      </p:sp>
      <p:sp>
        <p:nvSpPr>
          <p:cNvPr id="5"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13B765BC-4B08-4E7B-98E4-5AC02D566590}" type="slidenum">
              <a:rPr lang="en-US"/>
              <a:pPr>
                <a:defRPr/>
              </a:pPr>
              <a:t>‹N°›</a:t>
            </a:fld>
            <a:endParaRPr lang="en-US"/>
          </a:p>
        </p:txBody>
      </p:sp>
      <p:sp>
        <p:nvSpPr>
          <p:cNvPr id="4"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D28BE9DA-38E6-41BD-94FD-4D3C85248491}" type="slidenum">
              <a:rPr lang="en-US"/>
              <a:pPr>
                <a:defRPr/>
              </a:pPr>
              <a:t>‹N°›</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0192A00D-1A07-4CE3-B18E-9C981728ED4A}" type="slidenum">
              <a:rPr lang="en-US"/>
              <a:pPr>
                <a:defRPr/>
              </a:pPr>
              <a:t>‹N°›</a:t>
            </a:fld>
            <a:endParaRPr lang="en-US"/>
          </a:p>
        </p:txBody>
      </p:sp>
      <p:sp>
        <p:nvSpPr>
          <p:cNvPr id="7" name="Rectangle 4"/>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2843213" y="6381750"/>
            <a:ext cx="3457575"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6AE80C68-96A7-4975-ADDD-6EFC78C46007}" type="slidenum">
              <a:rPr lang="en-US"/>
              <a:pPr>
                <a:defRPr/>
              </a:pPr>
              <a:t>‹N°›</a:t>
            </a:fld>
            <a:endParaRPr lang="en-US"/>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risquenucleaire.b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be-alert.be/fr/inscrivez-vou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23728" y="1903199"/>
            <a:ext cx="5832648" cy="369332"/>
          </a:xfrm>
          <a:prstGeom prst="rect">
            <a:avLst/>
          </a:prstGeom>
          <a:noFill/>
        </p:spPr>
        <p:txBody>
          <a:bodyPr wrap="square" rtlCol="0">
            <a:spAutoFit/>
          </a:bodyPr>
          <a:lstStyle/>
          <a:p>
            <a:pPr algn="ctr"/>
            <a:endParaRPr lang="fr-BE" dirty="0"/>
          </a:p>
        </p:txBody>
      </p:sp>
      <p:sp>
        <p:nvSpPr>
          <p:cNvPr id="5" name="TextBox 4"/>
          <p:cNvSpPr txBox="1"/>
          <p:nvPr/>
        </p:nvSpPr>
        <p:spPr>
          <a:xfrm>
            <a:off x="2411760" y="3140968"/>
            <a:ext cx="184731" cy="369332"/>
          </a:xfrm>
          <a:prstGeom prst="rect">
            <a:avLst/>
          </a:prstGeom>
          <a:noFill/>
        </p:spPr>
        <p:txBody>
          <a:bodyPr wrap="none" rtlCol="0">
            <a:spAutoFit/>
          </a:bodyPr>
          <a:lstStyle/>
          <a:p>
            <a:endParaRPr lang="fr-BE" dirty="0"/>
          </a:p>
        </p:txBody>
      </p:sp>
      <p:sp>
        <p:nvSpPr>
          <p:cNvPr id="6" name="Rectangle 5"/>
          <p:cNvSpPr/>
          <p:nvPr/>
        </p:nvSpPr>
        <p:spPr>
          <a:xfrm>
            <a:off x="2165017" y="3079412"/>
            <a:ext cx="4572000" cy="461665"/>
          </a:xfrm>
          <a:prstGeom prst="rect">
            <a:avLst/>
          </a:prstGeom>
        </p:spPr>
        <p:txBody>
          <a:bodyPr>
            <a:spAutoFit/>
          </a:bodyPr>
          <a:lstStyle/>
          <a:p>
            <a:pPr marL="808038" indent="-808038" defTabSz="1082675">
              <a:lnSpc>
                <a:spcPct val="60000"/>
              </a:lnSpc>
              <a:spcBef>
                <a:spcPct val="50000"/>
              </a:spcBef>
            </a:pPr>
            <a:r>
              <a:rPr lang="nl-BE" dirty="0" smtClean="0">
                <a:solidFill>
                  <a:srgbClr val="000000"/>
                </a:solidFill>
                <a:latin typeface="Courier New" pitchFamily="49" charset="0"/>
              </a:rPr>
              <a:t>	</a:t>
            </a:r>
            <a:r>
              <a:rPr lang="nl-BE" sz="2000" dirty="0" smtClean="0">
                <a:solidFill>
                  <a:srgbClr val="000000"/>
                </a:solidFill>
                <a:latin typeface="Courier New" pitchFamily="49" charset="0"/>
              </a:rPr>
              <a:t>ACOS WB - AMT</a:t>
            </a:r>
            <a:r>
              <a:rPr lang="nl-BE" sz="2000" b="0" dirty="0">
                <a:solidFill>
                  <a:srgbClr val="000000"/>
                </a:solidFill>
                <a:latin typeface="Courier New" pitchFamily="49" charset="0"/>
              </a:rPr>
              <a:t>	</a:t>
            </a:r>
            <a:r>
              <a:rPr lang="nl-BE" sz="2000" b="0" dirty="0" smtClean="0">
                <a:solidFill>
                  <a:srgbClr val="000000"/>
                </a:solidFill>
                <a:latin typeface="Courier New" pitchFamily="49" charset="0"/>
              </a:rPr>
              <a:t>	</a:t>
            </a:r>
            <a:r>
              <a:rPr lang="nl-BE" sz="2000" b="0" dirty="0" err="1" smtClean="0">
                <a:solidFill>
                  <a:srgbClr val="000000"/>
                </a:solidFill>
                <a:latin typeface="Courier New" pitchFamily="49" charset="0"/>
              </a:rPr>
              <a:t>Med</a:t>
            </a:r>
            <a:r>
              <a:rPr lang="nl-BE" sz="2000" b="0" dirty="0" smtClean="0">
                <a:solidFill>
                  <a:srgbClr val="000000"/>
                </a:solidFill>
                <a:latin typeface="Courier New" pitchFamily="49" charset="0"/>
              </a:rPr>
              <a:t> </a:t>
            </a:r>
            <a:r>
              <a:rPr lang="nl-BE" sz="2000" b="0" dirty="0" err="1" smtClean="0">
                <a:solidFill>
                  <a:srgbClr val="000000"/>
                </a:solidFill>
                <a:latin typeface="Courier New" pitchFamily="49" charset="0"/>
              </a:rPr>
              <a:t>Cdt</a:t>
            </a:r>
            <a:r>
              <a:rPr lang="nl-BE" sz="2000" b="0" dirty="0" smtClean="0">
                <a:solidFill>
                  <a:srgbClr val="000000"/>
                </a:solidFill>
                <a:latin typeface="Courier New" pitchFamily="49" charset="0"/>
              </a:rPr>
              <a:t> </a:t>
            </a:r>
            <a:r>
              <a:rPr lang="nl-BE" sz="2000" dirty="0" smtClean="0">
                <a:solidFill>
                  <a:srgbClr val="000000"/>
                </a:solidFill>
                <a:latin typeface="Courier New" pitchFamily="49" charset="0"/>
              </a:rPr>
              <a:t>SOETAERT</a:t>
            </a:r>
            <a:endParaRPr lang="en-GB" sz="2000" b="0" dirty="0">
              <a:solidFill>
                <a:srgbClr val="000000"/>
              </a:solidFill>
              <a:latin typeface="Courier New" pitchFamily="49" charset="0"/>
            </a:endParaRPr>
          </a:p>
        </p:txBody>
      </p:sp>
      <p:sp>
        <p:nvSpPr>
          <p:cNvPr id="3" name="Slide Number Placeholder 2"/>
          <p:cNvSpPr>
            <a:spLocks noGrp="1"/>
          </p:cNvSpPr>
          <p:nvPr>
            <p:ph type="sldNum" sz="quarter" idx="12"/>
          </p:nvPr>
        </p:nvSpPr>
        <p:spPr/>
        <p:txBody>
          <a:bodyPr/>
          <a:lstStyle/>
          <a:p>
            <a:pPr>
              <a:defRPr/>
            </a:pPr>
            <a:fld id="{C68D5EF1-0F3C-4E1D-A877-9CDD807E3799}" type="slidenum">
              <a:rPr lang="en-US" smtClean="0"/>
              <a:pPr>
                <a:defRPr/>
              </a:pPr>
              <a:t>1</a:t>
            </a:fld>
            <a:endParaRPr lang="en-US"/>
          </a:p>
        </p:txBody>
      </p:sp>
      <p:sp>
        <p:nvSpPr>
          <p:cNvPr id="11" name="Titre 1">
            <a:extLst>
              <a:ext uri="{FF2B5EF4-FFF2-40B4-BE49-F238E27FC236}">
                <a16:creationId xmlns:a16="http://schemas.microsoft.com/office/drawing/2014/main" xmlns="" id="{DC63BBC0-FA7D-4310-B646-FCD66D04C6E4}"/>
              </a:ext>
            </a:extLst>
          </p:cNvPr>
          <p:cNvSpPr txBox="1">
            <a:spLocks/>
          </p:cNvSpPr>
          <p:nvPr/>
        </p:nvSpPr>
        <p:spPr>
          <a:xfrm>
            <a:off x="2165017" y="1855853"/>
            <a:ext cx="5544616" cy="831379"/>
          </a:xfrm>
          <a:prstGeom prst="rect">
            <a:avLst/>
          </a:prstGeom>
          <a:solidFill>
            <a:srgbClr val="AC0923"/>
          </a:solidFill>
        </p:spPr>
        <p:txBody>
          <a:bodyPr vert="horz" lIns="91440" tIns="45720" rIns="91440" bIns="45720" rtlCol="0" anchor="b">
            <a:normAutofit fontScale="62500" lnSpcReduction="20000"/>
          </a:bodyPr>
          <a:lstStyle>
            <a:lvl1pPr marL="0" algn="ctr" defTabSz="457200" rtl="0" eaLnBrk="1" latinLnBrk="0" hangingPunct="1">
              <a:spcBef>
                <a:spcPct val="0"/>
              </a:spcBef>
              <a:buNone/>
              <a:defRPr lang="en-US" sz="4500" b="0" i="0" kern="1200" cap="all">
                <a:solidFill>
                  <a:srgbClr val="FFFFFF"/>
                </a:solidFill>
                <a:latin typeface="Cabin Regular"/>
                <a:ea typeface="+mj-ea"/>
                <a:cs typeface="Cabin Regular"/>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fr-BE" sz="4500" b="0" i="0" u="none" strike="noStrike" kern="1200" cap="all" spc="0" normalizeH="0" baseline="0" noProof="0" dirty="0" smtClean="0">
                <a:ln>
                  <a:noFill/>
                </a:ln>
                <a:solidFill>
                  <a:srgbClr val="FFFFFF"/>
                </a:solidFill>
                <a:effectLst/>
                <a:uLnTx/>
                <a:uFillTx/>
                <a:latin typeface="Cabin Regular"/>
                <a:ea typeface="+mj-ea"/>
              </a:rPr>
              <a:t>Conduite A TENIR EN CAS D’INCIDENT NUCLEAIRE</a:t>
            </a:r>
            <a:endParaRPr kumimoji="0" lang="fr-BE" sz="4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13176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10</a:t>
            </a:fld>
            <a:endParaRPr lang="en-US"/>
          </a:p>
        </p:txBody>
      </p:sp>
      <p:sp>
        <p:nvSpPr>
          <p:cNvPr id="13" name="Titre 1">
            <a:extLst>
              <a:ext uri="{FF2B5EF4-FFF2-40B4-BE49-F238E27FC236}">
                <a16:creationId xmlns:a16="http://schemas.microsoft.com/office/drawing/2014/main" xmlns="" id="{13C012A6-6E60-4119-B549-DC3D31DD6159}"/>
              </a:ext>
            </a:extLst>
          </p:cNvPr>
          <p:cNvSpPr txBox="1">
            <a:spLocks/>
          </p:cNvSpPr>
          <p:nvPr/>
        </p:nvSpPr>
        <p:spPr>
          <a:xfrm>
            <a:off x="1174913" y="526839"/>
            <a:ext cx="6565440"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NUAGE RADIOACTIF</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10" name="Rectangle 9"/>
          <p:cNvSpPr/>
          <p:nvPr/>
        </p:nvSpPr>
        <p:spPr>
          <a:xfrm>
            <a:off x="0" y="1628800"/>
            <a:ext cx="9144000" cy="4708981"/>
          </a:xfrm>
          <a:prstGeom prst="rect">
            <a:avLst/>
          </a:prstGeom>
        </p:spPr>
        <p:txBody>
          <a:bodyPr wrap="square">
            <a:spAutoFit/>
          </a:bodyPr>
          <a:lstStyle/>
          <a:p>
            <a:r>
              <a:rPr lang="fr-BE" sz="2000" dirty="0"/>
              <a:t>Il s’agit des retombées radioactives dont la diffusion sous forme de nuage dépend notamment des conditions </a:t>
            </a:r>
            <a:r>
              <a:rPr lang="fr-BE" sz="2000" dirty="0" smtClean="0"/>
              <a:t>météo.</a:t>
            </a:r>
          </a:p>
          <a:p>
            <a:endParaRPr lang="fr-BE" sz="2000" dirty="0"/>
          </a:p>
          <a:p>
            <a:r>
              <a:rPr lang="fr-BE" sz="2000" dirty="0"/>
              <a:t>Ce nuage composé d’isotopes radioactifs est émis par la cheminée de la centrale et pas par les tours </a:t>
            </a:r>
            <a:r>
              <a:rPr lang="fr-BE" sz="2000" dirty="0" smtClean="0"/>
              <a:t>réfrigérantes ,Il </a:t>
            </a:r>
            <a:r>
              <a:rPr lang="fr-BE" sz="2000" dirty="0"/>
              <a:t>est composé à 90% par des gaz rares (Kr, Xe) qui sont inertes et n’interagissent donc pas avec le </a:t>
            </a:r>
            <a:r>
              <a:rPr lang="fr-BE" sz="2000" dirty="0" smtClean="0"/>
              <a:t>corps.</a:t>
            </a:r>
          </a:p>
          <a:p>
            <a:endParaRPr lang="fr-BE" sz="2000" dirty="0"/>
          </a:p>
          <a:p>
            <a:r>
              <a:rPr lang="fr-BE" sz="2000" dirty="0"/>
              <a:t>A 9% d’isotopes radioactifs de l’iode, dont le représentant principal est l’iode 131 (I-131</a:t>
            </a:r>
            <a:r>
              <a:rPr lang="fr-BE" sz="2000" dirty="0" smtClean="0"/>
              <a:t>)</a:t>
            </a:r>
          </a:p>
          <a:p>
            <a:endParaRPr lang="fr-BE" sz="2000" dirty="0"/>
          </a:p>
          <a:p>
            <a:r>
              <a:rPr lang="fr-BE" sz="2000" dirty="0"/>
              <a:t>A 1% d’aérosols composés de césium, tellure, plutonium</a:t>
            </a:r>
            <a:r>
              <a:rPr lang="fr-BE" sz="2000" dirty="0" smtClean="0"/>
              <a:t>…</a:t>
            </a:r>
          </a:p>
          <a:p>
            <a:endParaRPr lang="fr-BE" sz="2000" dirty="0"/>
          </a:p>
          <a:p>
            <a:r>
              <a:rPr lang="fr-BE" sz="2000" dirty="0"/>
              <a:t>L’iode 131 et le césium 137 libérés en grandes quantités sont les isotopes radioactifs les plus préoccupants d’un point de vue sanitaire. Le risque disparait seulement après quelques semaines</a:t>
            </a:r>
          </a:p>
        </p:txBody>
      </p:sp>
    </p:spTree>
    <p:extLst>
      <p:ext uri="{BB962C8B-B14F-4D97-AF65-F5344CB8AC3E}">
        <p14:creationId xmlns:p14="http://schemas.microsoft.com/office/powerpoint/2010/main" val="956520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11</a:t>
            </a:fld>
            <a:endParaRPr lang="en-US"/>
          </a:p>
        </p:txBody>
      </p:sp>
      <p:sp>
        <p:nvSpPr>
          <p:cNvPr id="12" name="Titre 1">
            <a:extLst>
              <a:ext uri="{FF2B5EF4-FFF2-40B4-BE49-F238E27FC236}">
                <a16:creationId xmlns:a16="http://schemas.microsoft.com/office/drawing/2014/main" xmlns="" id="{13C012A6-6E60-4119-B549-DC3D31DD6159}"/>
              </a:ext>
            </a:extLst>
          </p:cNvPr>
          <p:cNvSpPr txBox="1">
            <a:spLocks/>
          </p:cNvSpPr>
          <p:nvPr/>
        </p:nvSpPr>
        <p:spPr>
          <a:xfrm>
            <a:off x="1259633" y="398382"/>
            <a:ext cx="6336704" cy="582345"/>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NUAGE RADIOACTIF</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179512" y="1484784"/>
            <a:ext cx="8352928" cy="4093428"/>
          </a:xfrm>
          <a:prstGeom prst="rect">
            <a:avLst/>
          </a:prstGeom>
        </p:spPr>
        <p:txBody>
          <a:bodyPr wrap="square">
            <a:spAutoFit/>
          </a:bodyPr>
          <a:lstStyle/>
          <a:p>
            <a:endParaRPr lang="fr-BE" sz="2000" dirty="0" smtClean="0"/>
          </a:p>
          <a:p>
            <a:r>
              <a:rPr lang="fr-BE" sz="2000" dirty="0" smtClean="0"/>
              <a:t>Les </a:t>
            </a:r>
            <a:r>
              <a:rPr lang="fr-BE" sz="2000" i="1" dirty="0"/>
              <a:t>isotopes radioactifs de l’iode </a:t>
            </a:r>
            <a:r>
              <a:rPr lang="fr-BE" sz="2000" dirty="0"/>
              <a:t>ont une demi-vie assez brève. Elle est de 8 jours pour l’I-131. Ils </a:t>
            </a:r>
            <a:r>
              <a:rPr lang="fr-BE" sz="2000" i="1" dirty="0"/>
              <a:t>peuvent contaminer </a:t>
            </a:r>
            <a:r>
              <a:rPr lang="fr-BE" sz="2000" dirty="0"/>
              <a:t>les individus par inhalation mais </a:t>
            </a:r>
            <a:r>
              <a:rPr lang="fr-BE" sz="2000" i="1" dirty="0"/>
              <a:t>surtout par ingestion d’aliments frais contaminés produits sur place (lait et légumes</a:t>
            </a:r>
            <a:r>
              <a:rPr lang="fr-BE" sz="2000" i="1" dirty="0" smtClean="0"/>
              <a:t>).</a:t>
            </a:r>
          </a:p>
          <a:p>
            <a:endParaRPr lang="fr-BE" sz="2000" i="1" dirty="0"/>
          </a:p>
          <a:p>
            <a:r>
              <a:rPr lang="fr-BE" sz="2000" dirty="0"/>
              <a:t>Le Cs-137, dont la demi-vie est de 30 ans, peut être responsable d’une contamination de l’environnement qui peut durer des décennies. Il s’intègre dans la chaine alimentaire et peu ainsi contaminer les individus</a:t>
            </a:r>
            <a:r>
              <a:rPr lang="fr-BE" sz="2000" dirty="0" smtClean="0"/>
              <a:t>.</a:t>
            </a:r>
          </a:p>
          <a:p>
            <a:endParaRPr lang="fr-BE" sz="2000" dirty="0"/>
          </a:p>
          <a:p>
            <a:r>
              <a:rPr lang="fr-BE" sz="2000" dirty="0"/>
              <a:t>Dans l’organisme, le césium a le même comportement que le potassium et se répartit dans tous les tissus</a:t>
            </a:r>
          </a:p>
        </p:txBody>
      </p:sp>
    </p:spTree>
    <p:extLst>
      <p:ext uri="{BB962C8B-B14F-4D97-AF65-F5344CB8AC3E}">
        <p14:creationId xmlns:p14="http://schemas.microsoft.com/office/powerpoint/2010/main" val="2324279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12</a:t>
            </a:fld>
            <a:endParaRPr lang="en-US"/>
          </a:p>
        </p:txBody>
      </p:sp>
      <p:sp>
        <p:nvSpPr>
          <p:cNvPr id="12" name="Titre 1">
            <a:extLst>
              <a:ext uri="{FF2B5EF4-FFF2-40B4-BE49-F238E27FC236}">
                <a16:creationId xmlns:a16="http://schemas.microsoft.com/office/drawing/2014/main" xmlns="" id="{13C012A6-6E60-4119-B549-DC3D31DD6159}"/>
              </a:ext>
            </a:extLst>
          </p:cNvPr>
          <p:cNvSpPr txBox="1">
            <a:spLocks/>
          </p:cNvSpPr>
          <p:nvPr/>
        </p:nvSpPr>
        <p:spPr>
          <a:xfrm>
            <a:off x="1187624" y="393816"/>
            <a:ext cx="6573824"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NUAGE RADIOACTIF</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107504" y="1316783"/>
            <a:ext cx="8568952" cy="4370427"/>
          </a:xfrm>
          <a:prstGeom prst="rect">
            <a:avLst/>
          </a:prstGeom>
        </p:spPr>
        <p:txBody>
          <a:bodyPr wrap="square">
            <a:spAutoFit/>
          </a:bodyPr>
          <a:lstStyle/>
          <a:p>
            <a:endParaRPr lang="fr-BE" dirty="0" smtClean="0"/>
          </a:p>
          <a:p>
            <a:r>
              <a:rPr lang="fr-BE" sz="2000" dirty="0" smtClean="0"/>
              <a:t>Le </a:t>
            </a:r>
            <a:r>
              <a:rPr lang="fr-BE" sz="2000" dirty="0"/>
              <a:t>nuage radioactif agit à la fois par irradiation directe de part les RI émises par les particules qui le </a:t>
            </a:r>
            <a:r>
              <a:rPr lang="fr-BE" sz="2000" dirty="0" smtClean="0"/>
              <a:t>composent.</a:t>
            </a:r>
          </a:p>
          <a:p>
            <a:endParaRPr lang="fr-BE" sz="2000" dirty="0"/>
          </a:p>
          <a:p>
            <a:r>
              <a:rPr lang="fr-BE" sz="2000" dirty="0"/>
              <a:t>Mais aussi par contamination externe (dépôt de particules sur la peau découverte ainsi que les vêtements</a:t>
            </a:r>
            <a:r>
              <a:rPr lang="fr-BE" sz="2000" dirty="0" smtClean="0"/>
              <a:t>).</a:t>
            </a:r>
          </a:p>
          <a:p>
            <a:endParaRPr lang="fr-BE" sz="2000" dirty="0"/>
          </a:p>
          <a:p>
            <a:r>
              <a:rPr lang="fr-BE" sz="2000" dirty="0"/>
              <a:t>Et contamination interne (par inhalation et/ou ingestion d’aliments contaminés) qui est la plus </a:t>
            </a:r>
            <a:r>
              <a:rPr lang="fr-BE" sz="2000" dirty="0" smtClean="0"/>
              <a:t>grave.</a:t>
            </a:r>
          </a:p>
          <a:p>
            <a:endParaRPr lang="fr-BE" sz="2000" dirty="0"/>
          </a:p>
          <a:p>
            <a:r>
              <a:rPr lang="fr-BE" sz="2000" dirty="0"/>
              <a:t>Ce nuage est </a:t>
            </a:r>
            <a:r>
              <a:rPr lang="fr-BE" sz="2000" i="1" dirty="0"/>
              <a:t>invisible </a:t>
            </a:r>
            <a:r>
              <a:rPr lang="fr-BE" sz="2000" dirty="0"/>
              <a:t>et </a:t>
            </a:r>
            <a:r>
              <a:rPr lang="fr-BE" sz="2000" i="1" dirty="0" smtClean="0"/>
              <a:t>inodore</a:t>
            </a:r>
          </a:p>
          <a:p>
            <a:endParaRPr lang="fr-BE" sz="2000" i="1" dirty="0"/>
          </a:p>
          <a:p>
            <a:r>
              <a:rPr lang="fr-BE" sz="2000" dirty="0"/>
              <a:t>Il met plus de 4 heures à sortir de la centrale (latence) et se déplace pendant environ 48h dans l’atmosphère</a:t>
            </a:r>
          </a:p>
        </p:txBody>
      </p:sp>
    </p:spTree>
    <p:extLst>
      <p:ext uri="{BB962C8B-B14F-4D97-AF65-F5344CB8AC3E}">
        <p14:creationId xmlns:p14="http://schemas.microsoft.com/office/powerpoint/2010/main" val="200315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107504" y="-500743"/>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13</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87623" y="622213"/>
            <a:ext cx="6480721"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NUAGE RADIOACTIF</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0" y="1305342"/>
            <a:ext cx="9144000" cy="4308872"/>
          </a:xfrm>
          <a:prstGeom prst="rect">
            <a:avLst/>
          </a:prstGeom>
        </p:spPr>
        <p:txBody>
          <a:bodyPr wrap="square">
            <a:spAutoFit/>
          </a:bodyPr>
          <a:lstStyle/>
          <a:p>
            <a:endParaRPr lang="fr-BE" dirty="0" smtClean="0"/>
          </a:p>
          <a:p>
            <a:endParaRPr lang="fr-BE" dirty="0" smtClean="0"/>
          </a:p>
          <a:p>
            <a:r>
              <a:rPr lang="fr-BE" sz="2000" dirty="0" smtClean="0"/>
              <a:t>Les </a:t>
            </a:r>
            <a:r>
              <a:rPr lang="fr-BE" sz="2000" dirty="0"/>
              <a:t>particules présentent dans le nuage radioactif retombent sur le sol sous forme de dépôt sec ou </a:t>
            </a:r>
            <a:r>
              <a:rPr lang="fr-BE" sz="2000" dirty="0" smtClean="0"/>
              <a:t>humide.</a:t>
            </a:r>
          </a:p>
          <a:p>
            <a:endParaRPr lang="fr-BE" sz="2000" dirty="0"/>
          </a:p>
          <a:p>
            <a:r>
              <a:rPr lang="fr-BE" sz="2000" dirty="0"/>
              <a:t>Le dépôt sec peut </a:t>
            </a:r>
            <a:r>
              <a:rPr lang="fr-BE" sz="2000" dirty="0" err="1"/>
              <a:t>recirculer</a:t>
            </a:r>
            <a:r>
              <a:rPr lang="fr-BE" sz="2000" dirty="0"/>
              <a:t> dans l’air sous forme de poussières (</a:t>
            </a:r>
            <a:r>
              <a:rPr lang="fr-BE" sz="2000" i="1" dirty="0" err="1"/>
              <a:t>Groundshine</a:t>
            </a:r>
            <a:r>
              <a:rPr lang="fr-BE" sz="2000" i="1" dirty="0"/>
              <a:t>)</a:t>
            </a:r>
            <a:r>
              <a:rPr lang="fr-BE" sz="2000" dirty="0"/>
              <a:t> qui peuvent être inhalées ou déposées sur la </a:t>
            </a:r>
            <a:r>
              <a:rPr lang="fr-BE" sz="2000" dirty="0" smtClean="0"/>
              <a:t>peau</a:t>
            </a:r>
          </a:p>
          <a:p>
            <a:endParaRPr lang="fr-BE" sz="2000" dirty="0"/>
          </a:p>
          <a:p>
            <a:r>
              <a:rPr lang="fr-BE" sz="2000" dirty="0"/>
              <a:t>Le dépôt humide fait pénétrer les particules dans le sol et donc dans la chaine alimentaire (vaches qui broutent l’herbe contaminée</a:t>
            </a:r>
            <a:r>
              <a:rPr lang="fr-BE" sz="2000" dirty="0" smtClean="0"/>
              <a:t>)</a:t>
            </a:r>
          </a:p>
          <a:p>
            <a:endParaRPr lang="fr-BE" sz="2000" dirty="0"/>
          </a:p>
          <a:p>
            <a:r>
              <a:rPr lang="fr-BE" sz="2000" dirty="0"/>
              <a:t>En cas de forte pluies, la région contaminée l’est plus fortement mais sera moins étendue (plus facile à gérer)</a:t>
            </a:r>
          </a:p>
          <a:p>
            <a:endParaRPr lang="fr-BE" dirty="0"/>
          </a:p>
        </p:txBody>
      </p:sp>
    </p:spTree>
    <p:extLst>
      <p:ext uri="{BB962C8B-B14F-4D97-AF65-F5344CB8AC3E}">
        <p14:creationId xmlns:p14="http://schemas.microsoft.com/office/powerpoint/2010/main" val="4625294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14</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15616" y="622213"/>
            <a:ext cx="6624736"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CAT FACE AU NUAGE RADIOACTIF</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 y="1576388"/>
            <a:ext cx="9047163" cy="371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5166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15</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285088" y="516806"/>
            <a:ext cx="6573824"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CONFINEMENT</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101600" y="1772816"/>
            <a:ext cx="9324528" cy="4007251"/>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Un abris protecteur vis-à-vis du nuage radioactif doit disposer de murs et d’un toit suffisamment épais et dense (béton) pour pouvoir absorber la radioactivité libérée par les particules radioactives.</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Une fois à l’abris, il est important de fermer portes et fenêtre ainsi que de couper le système de ventilation</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L’efficacité d’un tel confinement est estimée à 80% </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Partir du principe que l’on restera au moins 24h au niveau de l’abris. Seules les autorités peuvent préconiser l’évacuation d’une zone spécifique (3,5 km de rayon autour du site)</a:t>
            </a:r>
          </a:p>
        </p:txBody>
      </p:sp>
    </p:spTree>
    <p:extLst>
      <p:ext uri="{BB962C8B-B14F-4D97-AF65-F5344CB8AC3E}">
        <p14:creationId xmlns:p14="http://schemas.microsoft.com/office/powerpoint/2010/main" val="3491106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1AC8C099-C8E8-4AEF-8020-D09E6FC58F8B}" type="slidenum">
              <a:rPr lang="en-US" smtClean="0"/>
              <a:pPr>
                <a:defRPr/>
              </a:pPr>
              <a:t>16</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87624" y="398383"/>
            <a:ext cx="6573824"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CONFINEMENT</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0" y="1484784"/>
            <a:ext cx="9144000" cy="3342453"/>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Eviter tout regroupement familial. Quitter un abris peut avoir des conséquences </a:t>
            </a:r>
            <a:r>
              <a:rPr lang="fr-BE" sz="2400" dirty="0" smtClean="0">
                <a:solidFill>
                  <a:srgbClr val="3B3C3B"/>
                </a:solidFill>
                <a:latin typeface="Cabin Regular"/>
              </a:rPr>
              <a:t>létales</a:t>
            </a:r>
            <a:r>
              <a:rPr lang="fr-BE" sz="2400" dirty="0">
                <a:solidFill>
                  <a:srgbClr val="3B3C3B"/>
                </a:solidFill>
                <a:latin typeface="Cabin Regular"/>
              </a:rPr>
              <a:t>. </a:t>
            </a:r>
            <a:endParaRPr lang="fr-BE" sz="2400" dirty="0" smtClean="0">
              <a:solidFill>
                <a:srgbClr val="3B3C3B"/>
              </a:solidFill>
              <a:latin typeface="Cabin Regular"/>
            </a:endParaRPr>
          </a:p>
          <a:p>
            <a:pPr lvl="0" defTabSz="457200" fontAlgn="auto">
              <a:spcBef>
                <a:spcPct val="20000"/>
              </a:spcBef>
              <a:spcAft>
                <a:spcPts val="0"/>
              </a:spcAft>
              <a:buClr>
                <a:srgbClr val="AC0923"/>
              </a:buClr>
            </a:pP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Ne pas rechercher ses enfants à l’école. Les parents qui y sont allés doivent y rester alors</a:t>
            </a:r>
            <a:r>
              <a:rPr lang="fr-BE" sz="2400" dirty="0" smtClean="0">
                <a:solidFill>
                  <a:srgbClr val="3B3C3B"/>
                </a:solidFill>
                <a:latin typeface="Cabin Regular"/>
              </a:rPr>
              <a:t>.</a:t>
            </a:r>
          </a:p>
          <a:p>
            <a:pPr lvl="0" defTabSz="457200" fontAlgn="auto">
              <a:spcBef>
                <a:spcPct val="20000"/>
              </a:spcBef>
              <a:spcAft>
                <a:spcPts val="0"/>
              </a:spcAft>
              <a:buClr>
                <a:srgbClr val="AC0923"/>
              </a:buClr>
            </a:pP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Il convient de rester à distance des zones endommagées ou marquées comme « contaminées »</a:t>
            </a:r>
          </a:p>
        </p:txBody>
      </p:sp>
    </p:spTree>
    <p:extLst>
      <p:ext uri="{BB962C8B-B14F-4D97-AF65-F5344CB8AC3E}">
        <p14:creationId xmlns:p14="http://schemas.microsoft.com/office/powerpoint/2010/main" val="38793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17</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040408" y="622213"/>
            <a:ext cx="6789847" cy="500386"/>
          </a:xfrm>
          <a:prstGeom prst="rect">
            <a:avLst/>
          </a:prstGeom>
          <a:solidFill>
            <a:srgbClr val="AC0923"/>
          </a:solidFill>
        </p:spPr>
        <p:txBody>
          <a:bodyPr vert="horz" lIns="91440" tIns="45720" rIns="91440" bIns="45720" rtlCol="0" anchor="ctr">
            <a:normAutofit fontScale="85000" lnSpcReduction="1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lvl="0" fontAlgn="auto">
              <a:spcAft>
                <a:spcPts val="0"/>
              </a:spcAft>
            </a:pPr>
            <a:r>
              <a:rPr lang="fr-BE" dirty="0"/>
              <a:t>Nouveau plan de sécurité Nucléaire belge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0" y="1412156"/>
            <a:ext cx="9010476" cy="4450449"/>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endParaRPr lang="fr-BE" sz="2400" dirty="0" smtClean="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AR </a:t>
            </a:r>
            <a:r>
              <a:rPr lang="fr-BE" sz="2400" dirty="0">
                <a:solidFill>
                  <a:srgbClr val="3B3C3B"/>
                </a:solidFill>
                <a:latin typeface="Cabin Regular"/>
              </a:rPr>
              <a:t>du 06 mars 2018 (Plan d’urgence 3.0)</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Communication via le site </a:t>
            </a:r>
            <a:r>
              <a:rPr lang="fr-BE" sz="2400" dirty="0">
                <a:solidFill>
                  <a:srgbClr val="3B3C3B"/>
                </a:solidFill>
                <a:latin typeface="Cabin Regular"/>
                <a:hlinkClick r:id="rId4"/>
              </a:rPr>
              <a:t>www.risquenucleaire.be</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L’ancien plan d’urgence ne permettait pas de faire face à un accident nucléaire majeur (avis du CSS n° 9235). Il abordait peu le moyen terme et la phase de rétablissement. Les aspects d’anticipation et de prévention étaient négligés également. </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Le nouveau plan comporte à présent une stratégie afin de protéger la glande thyroïde contre le rayonnement de l’iode radioactif</a:t>
            </a:r>
          </a:p>
        </p:txBody>
      </p:sp>
    </p:spTree>
    <p:extLst>
      <p:ext uri="{BB962C8B-B14F-4D97-AF65-F5344CB8AC3E}">
        <p14:creationId xmlns:p14="http://schemas.microsoft.com/office/powerpoint/2010/main" val="14800904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449943"/>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18</a:t>
            </a:fld>
            <a:endParaRPr lang="en-US"/>
          </a:p>
        </p:txBody>
      </p:sp>
      <p:sp>
        <p:nvSpPr>
          <p:cNvPr id="7" name="Titre 1">
            <a:extLst>
              <a:ext uri="{FF2B5EF4-FFF2-40B4-BE49-F238E27FC236}">
                <a16:creationId xmlns:a16="http://schemas.microsoft.com/office/drawing/2014/main" xmlns="" id="{13C012A6-6E60-4119-B549-DC3D31DD6159}"/>
              </a:ext>
            </a:extLst>
          </p:cNvPr>
          <p:cNvSpPr txBox="1">
            <a:spLocks/>
          </p:cNvSpPr>
          <p:nvPr/>
        </p:nvSpPr>
        <p:spPr>
          <a:xfrm>
            <a:off x="1331639" y="716378"/>
            <a:ext cx="6336705" cy="500386"/>
          </a:xfrm>
          <a:prstGeom prst="rect">
            <a:avLst/>
          </a:prstGeom>
          <a:solidFill>
            <a:srgbClr val="AC0923"/>
          </a:solidFill>
        </p:spPr>
        <p:txBody>
          <a:bodyPr vert="horz" lIns="91440" tIns="45720" rIns="91440" bIns="45720" rtlCol="0" anchor="ctr">
            <a:normAutofit fontScale="75000" lnSpcReduction="2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Nouveau plan de sécurité nucléaire belge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3" name="Rectangle 2"/>
          <p:cNvSpPr/>
          <p:nvPr/>
        </p:nvSpPr>
        <p:spPr>
          <a:xfrm>
            <a:off x="315290" y="1844824"/>
            <a:ext cx="8830964" cy="4093428"/>
          </a:xfrm>
          <a:prstGeom prst="rect">
            <a:avLst/>
          </a:prstGeom>
        </p:spPr>
        <p:txBody>
          <a:bodyPr wrap="square">
            <a:spAutoFit/>
          </a:bodyPr>
          <a:lstStyle/>
          <a:p>
            <a:r>
              <a:rPr lang="fr-BE" sz="2000" dirty="0"/>
              <a:t>Le dirigeant d’une collectivité reçoit toutes les informations et instructions nécessaires en vue de la mise en œuvre correcte du plan d’urgence nucléaire des autorités </a:t>
            </a:r>
            <a:r>
              <a:rPr lang="fr-BE" sz="2000" dirty="0" smtClean="0"/>
              <a:t>belges.</a:t>
            </a:r>
          </a:p>
          <a:p>
            <a:endParaRPr lang="fr-BE" sz="2000" dirty="0"/>
          </a:p>
          <a:p>
            <a:r>
              <a:rPr lang="fr-BE" sz="2000" dirty="0"/>
              <a:t>Ce dirigeant doit désigner les personnes qui pourront distribuer les comprimés d’iode au sein de sa collectivité, après avoir reçu par les autorités l’instruction de le </a:t>
            </a:r>
            <a:r>
              <a:rPr lang="fr-BE" sz="2000" dirty="0" smtClean="0"/>
              <a:t>faire,</a:t>
            </a:r>
          </a:p>
          <a:p>
            <a:r>
              <a:rPr lang="fr-BE" sz="2000" dirty="0" smtClean="0"/>
              <a:t> </a:t>
            </a:r>
            <a:endParaRPr lang="fr-BE" sz="2000" dirty="0"/>
          </a:p>
          <a:p>
            <a:r>
              <a:rPr lang="fr-BE" sz="2000" dirty="0"/>
              <a:t>Il doit s’assurer de la conservation correcte du stock de comprimés d’iode selon la manière décrite dans la notice </a:t>
            </a:r>
            <a:r>
              <a:rPr lang="fr-BE" sz="2000" dirty="0" smtClean="0"/>
              <a:t>.</a:t>
            </a:r>
          </a:p>
          <a:p>
            <a:endParaRPr lang="fr-BE" sz="2000" dirty="0"/>
          </a:p>
          <a:p>
            <a:r>
              <a:rPr lang="fr-BE" sz="2000" dirty="0"/>
              <a:t>Il communique à son personnel le lieu de conservation du stock au sein de la collectivité et veille que ce lieu soit sécurisé et pas accessible aux </a:t>
            </a:r>
            <a:r>
              <a:rPr lang="fr-BE" sz="2000" dirty="0" smtClean="0"/>
              <a:t>enfants.</a:t>
            </a:r>
            <a:endParaRPr lang="fr-BE" sz="2000" dirty="0"/>
          </a:p>
        </p:txBody>
      </p:sp>
    </p:spTree>
    <p:extLst>
      <p:ext uri="{BB962C8B-B14F-4D97-AF65-F5344CB8AC3E}">
        <p14:creationId xmlns:p14="http://schemas.microsoft.com/office/powerpoint/2010/main" val="39557853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156518" y="1484784"/>
            <a:ext cx="8830964" cy="9079409"/>
          </a:xfrm>
          <a:prstGeom prst="rect">
            <a:avLst/>
          </a:prstGeom>
        </p:spPr>
        <p:txBody>
          <a:bodyPr wrap="square">
            <a:spAutoFit/>
          </a:bodyPr>
          <a:lstStyle/>
          <a:p>
            <a:pPr algn="ctr"/>
            <a:endParaRPr lang="nl-BE" sz="2400" b="1" dirty="0" smtClean="0">
              <a:solidFill>
                <a:srgbClr val="FFFFFF"/>
              </a:solidFill>
            </a:endParaRPr>
          </a:p>
          <a:p>
            <a:r>
              <a:rPr lang="fr-BE" sz="2400" dirty="0"/>
              <a:t>Un document récapitulatif stipulant le contenu du stock, les modalités de conservation, les personnes désignées pour la distribution doit se trouver à un endroit visible à proximité du lieu de </a:t>
            </a:r>
            <a:r>
              <a:rPr lang="fr-BE" sz="2400" dirty="0" smtClean="0"/>
              <a:t>conservation. </a:t>
            </a:r>
            <a:endParaRPr lang="fr-BE" sz="2400" dirty="0"/>
          </a:p>
          <a:p>
            <a:r>
              <a:rPr lang="fr-BE" sz="2400" dirty="0"/>
              <a:t>Ce document doit être actualisé périodiquement (tenir compte des changements si turn-over de personnel…)</a:t>
            </a:r>
          </a:p>
          <a:p>
            <a:endParaRPr lang="fr-BE" sz="3200" dirty="0"/>
          </a:p>
          <a:p>
            <a:endParaRPr lang="fr-BE" sz="3200" dirty="0"/>
          </a:p>
          <a:p>
            <a:pPr marL="57150" indent="-514350" algn="ctr">
              <a:buAutoNum type="alphaUcPeriod"/>
            </a:pPr>
            <a:endParaRPr lang="nl-BE" sz="3200" b="1" dirty="0">
              <a:solidFill>
                <a:srgbClr val="FFFFFF"/>
              </a:solidFill>
            </a:endParaRPr>
          </a:p>
          <a:p>
            <a:pPr lvl="0" indent="-457200" algn="ctr"/>
            <a:endParaRPr lang="nl-BE" sz="3200" b="1" dirty="0">
              <a:solidFill>
                <a:srgbClr val="FFFFFF"/>
              </a:solidFill>
              <a:latin typeface="Calibri"/>
            </a:endParaRPr>
          </a:p>
          <a:p>
            <a:pPr marL="0" lvl="1" algn="ctr"/>
            <a:endParaRPr lang="nl-BE" sz="4400" b="1" dirty="0" smtClean="0">
              <a:solidFill>
                <a:srgbClr val="000000"/>
              </a:solidFill>
              <a:latin typeface="Calibri"/>
            </a:endParaRPr>
          </a:p>
          <a:p>
            <a:pPr marL="0" lvl="1"/>
            <a:endParaRPr lang="nl-BE" sz="3600" b="1" dirty="0">
              <a:solidFill>
                <a:srgbClr val="000000"/>
              </a:solidFill>
              <a:latin typeface="Calibri"/>
            </a:endParaRPr>
          </a:p>
          <a:p>
            <a:pPr marL="0" lvl="1"/>
            <a:endParaRPr lang="nl-BE" sz="3600" b="1" dirty="0" smtClean="0">
              <a:solidFill>
                <a:srgbClr val="000000"/>
              </a:solidFill>
              <a:latin typeface="Calibri"/>
            </a:endParaRPr>
          </a:p>
          <a:p>
            <a:pPr lvl="1" indent="-457200">
              <a:buFont typeface="Arial" pitchFamily="34" charset="0"/>
              <a:buChar char="•"/>
            </a:pPr>
            <a:endParaRPr lang="nl-BE" sz="2400" b="1" dirty="0" smtClean="0">
              <a:solidFill>
                <a:srgbClr val="000000"/>
              </a:solidFill>
              <a:latin typeface="Calibri" pitchFamily="34" charset="0"/>
              <a:cs typeface="Calibri" pitchFamily="34" charset="0"/>
            </a:endParaRPr>
          </a:p>
          <a:p>
            <a:pPr marL="457200" lvl="2"/>
            <a:endParaRPr lang="nl-BE" sz="2400"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800" b="1"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1AC8C099-C8E8-4AEF-8020-D09E6FC58F8B}" type="slidenum">
              <a:rPr lang="en-US" smtClean="0"/>
              <a:pPr>
                <a:defRPr/>
              </a:pPr>
              <a:t>19</a:t>
            </a:fld>
            <a:endParaRPr lang="en-US"/>
          </a:p>
        </p:txBody>
      </p:sp>
      <p:sp>
        <p:nvSpPr>
          <p:cNvPr id="14" name="Titre 1">
            <a:extLst>
              <a:ext uri="{FF2B5EF4-FFF2-40B4-BE49-F238E27FC236}">
                <a16:creationId xmlns:a16="http://schemas.microsoft.com/office/drawing/2014/main" xmlns="" id="{13C012A6-6E60-4119-B549-DC3D31DD6159}"/>
              </a:ext>
            </a:extLst>
          </p:cNvPr>
          <p:cNvSpPr txBox="1">
            <a:spLocks/>
          </p:cNvSpPr>
          <p:nvPr/>
        </p:nvSpPr>
        <p:spPr>
          <a:xfrm>
            <a:off x="1187624" y="574844"/>
            <a:ext cx="6552728" cy="595123"/>
          </a:xfrm>
          <a:prstGeom prst="rect">
            <a:avLst/>
          </a:prstGeom>
          <a:solidFill>
            <a:srgbClr val="AC0923"/>
          </a:solidFill>
        </p:spPr>
        <p:txBody>
          <a:bodyPr vert="horz" lIns="91440" tIns="45720" rIns="91440" bIns="45720" rtlCol="0" anchor="ctr">
            <a:normAutofit fontScale="75000" lnSpcReduction="2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Nouveau plan de sécurité nucléaire belge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1301155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1AC8C099-C8E8-4AEF-8020-D09E6FC58F8B}" type="slidenum">
              <a:rPr lang="en-US" smtClean="0"/>
              <a:pPr>
                <a:defRPr/>
              </a:pPr>
              <a:t>2</a:t>
            </a:fld>
            <a:endParaRPr lang="en-US"/>
          </a:p>
        </p:txBody>
      </p:sp>
      <p:sp>
        <p:nvSpPr>
          <p:cNvPr id="9" name="Titre 1">
            <a:extLst>
              <a:ext uri="{FF2B5EF4-FFF2-40B4-BE49-F238E27FC236}">
                <a16:creationId xmlns:a16="http://schemas.microsoft.com/office/drawing/2014/main" xmlns="" id="{155B4D1C-31C1-4944-B5FF-CE97BE17C1FC}"/>
              </a:ext>
            </a:extLst>
          </p:cNvPr>
          <p:cNvSpPr txBox="1">
            <a:spLocks/>
          </p:cNvSpPr>
          <p:nvPr/>
        </p:nvSpPr>
        <p:spPr>
          <a:xfrm>
            <a:off x="1115616" y="620688"/>
            <a:ext cx="6645831" cy="656549"/>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Plan présentation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3" name="Rectangle 2"/>
          <p:cNvSpPr/>
          <p:nvPr/>
        </p:nvSpPr>
        <p:spPr>
          <a:xfrm>
            <a:off x="59053" y="1628800"/>
            <a:ext cx="8758956" cy="4450449"/>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Prérequis</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Décontamination</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Effets des radiations ionisantes sur la santé</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Nuage radioactif</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Confinement</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Nouveau plan de sécurité nucléaire belge</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Zonage en cas </a:t>
            </a:r>
            <a:r>
              <a:rPr lang="fr-BE" sz="2400" dirty="0" smtClean="0">
                <a:solidFill>
                  <a:srgbClr val="3B3C3B"/>
                </a:solidFill>
                <a:latin typeface="Cabin Regular"/>
              </a:rPr>
              <a:t>d’incident </a:t>
            </a:r>
            <a:r>
              <a:rPr lang="fr-BE" sz="2400" dirty="0">
                <a:solidFill>
                  <a:srgbClr val="3B3C3B"/>
                </a:solidFill>
                <a:latin typeface="Cabin Regular"/>
              </a:rPr>
              <a:t>nucléaire</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Mesures de prévention</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Prophylaxie iodée : contre-indications et posologie</a:t>
            </a:r>
          </a:p>
          <a:p>
            <a:pPr lvl="0" defTabSz="457200" fontAlgn="auto">
              <a:spcBef>
                <a:spcPct val="20000"/>
              </a:spcBef>
              <a:spcAft>
                <a:spcPts val="0"/>
              </a:spcAft>
              <a:buClr>
                <a:srgbClr val="AC0923"/>
              </a:buClr>
            </a:pPr>
            <a:endParaRPr lang="fr-BE" sz="2400" dirty="0">
              <a:solidFill>
                <a:srgbClr val="3B3C3B"/>
              </a:solidFill>
              <a:latin typeface="Cabin Regular"/>
            </a:endParaRPr>
          </a:p>
        </p:txBody>
      </p:sp>
    </p:spTree>
    <p:extLst>
      <p:ext uri="{BB962C8B-B14F-4D97-AF65-F5344CB8AC3E}">
        <p14:creationId xmlns:p14="http://schemas.microsoft.com/office/powerpoint/2010/main" val="18714240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20</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27877" y="632925"/>
            <a:ext cx="6573824" cy="500386"/>
          </a:xfrm>
          <a:prstGeom prst="rect">
            <a:avLst/>
          </a:prstGeom>
          <a:solidFill>
            <a:srgbClr val="AC0923"/>
          </a:solidFill>
        </p:spPr>
        <p:txBody>
          <a:bodyPr vert="horz" lIns="91440" tIns="45720" rIns="91440" bIns="45720" rtlCol="0" anchor="ctr">
            <a:normAutofit fontScale="75000" lnSpcReduction="2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Nouveau plan de sécurité nucléaire belge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246021" y="1700808"/>
            <a:ext cx="8758956" cy="3477875"/>
          </a:xfrm>
          <a:prstGeom prst="rect">
            <a:avLst/>
          </a:prstGeom>
        </p:spPr>
        <p:txBody>
          <a:bodyPr wrap="square">
            <a:spAutoFit/>
          </a:bodyPr>
          <a:lstStyle/>
          <a:p>
            <a:r>
              <a:rPr lang="fr-FR" sz="2000" dirty="0"/>
              <a:t>La prise en charge des autres isotopes radioactifs (césium-137) liés aux </a:t>
            </a:r>
            <a:endParaRPr lang="fr-FR" sz="2000" dirty="0" smtClean="0"/>
          </a:p>
          <a:p>
            <a:r>
              <a:rPr lang="fr-FR" sz="2000" dirty="0" smtClean="0"/>
              <a:t>scénarios </a:t>
            </a:r>
            <a:r>
              <a:rPr lang="fr-FR" sz="2000" dirty="0"/>
              <a:t>possibles d’accidents nucléaires est développée dans les </a:t>
            </a:r>
            <a:r>
              <a:rPr lang="fr-FR" sz="2000" dirty="0" smtClean="0"/>
              <a:t>centres</a:t>
            </a:r>
          </a:p>
          <a:p>
            <a:r>
              <a:rPr lang="fr-FR" sz="2000" dirty="0" smtClean="0"/>
              <a:t>hospitaliers </a:t>
            </a:r>
            <a:r>
              <a:rPr lang="fr-FR" sz="2000" dirty="0"/>
              <a:t>disposant d’un plan MASH « accidents nucléaires </a:t>
            </a:r>
            <a:r>
              <a:rPr lang="fr-FR" sz="2000" dirty="0" smtClean="0"/>
              <a:t>».</a:t>
            </a:r>
          </a:p>
          <a:p>
            <a:endParaRPr lang="fr-FR" sz="2000" dirty="0" smtClean="0"/>
          </a:p>
          <a:p>
            <a:endParaRPr lang="fr-FR" sz="2000" dirty="0"/>
          </a:p>
          <a:p>
            <a:r>
              <a:rPr lang="fr-FR" sz="2000" dirty="0"/>
              <a:t>Le point crucial réside dans l’identification des isotopes contaminants </a:t>
            </a:r>
            <a:r>
              <a:rPr lang="fr-FR" sz="2000" dirty="0" smtClean="0"/>
              <a:t>       (</a:t>
            </a:r>
            <a:r>
              <a:rPr lang="fr-FR" sz="2000" dirty="0"/>
              <a:t>le scénario d’exposition</a:t>
            </a:r>
            <a:r>
              <a:rPr lang="fr-FR" sz="2000" dirty="0" smtClean="0"/>
              <a:t>)</a:t>
            </a:r>
          </a:p>
          <a:p>
            <a:endParaRPr lang="fr-FR" sz="2000" dirty="0" smtClean="0"/>
          </a:p>
          <a:p>
            <a:endParaRPr lang="fr-FR" sz="2000" dirty="0"/>
          </a:p>
          <a:p>
            <a:r>
              <a:rPr lang="fr-FR" sz="2000" dirty="0"/>
              <a:t>Le plan d’urgence nucléaire ciblé sur nos centrales correspond à un des scénarios possibles</a:t>
            </a:r>
          </a:p>
        </p:txBody>
      </p:sp>
    </p:spTree>
    <p:extLst>
      <p:ext uri="{BB962C8B-B14F-4D97-AF65-F5344CB8AC3E}">
        <p14:creationId xmlns:p14="http://schemas.microsoft.com/office/powerpoint/2010/main" val="37936737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8"/>
          <p:cNvSpPr>
            <a:spLocks noGrp="1"/>
          </p:cNvSpPr>
          <p:nvPr>
            <p:ph type="sldNum" sz="quarter" idx="11"/>
          </p:nvPr>
        </p:nvSpPr>
        <p:spPr/>
        <p:txBody>
          <a:bodyPr/>
          <a:lstStyle/>
          <a:p>
            <a:pPr>
              <a:defRPr/>
            </a:pPr>
            <a:fld id="{1AC8C099-C8E8-4AEF-8020-D09E6FC58F8B}" type="slidenum">
              <a:rPr lang="en-US" smtClean="0"/>
              <a:pPr>
                <a:defRPr/>
              </a:pPr>
              <a:t>21</a:t>
            </a:fld>
            <a:endParaRPr lang="en-US"/>
          </a:p>
        </p:txBody>
      </p:sp>
      <p:sp>
        <p:nvSpPr>
          <p:cNvPr id="14" name="Titre 1">
            <a:extLst>
              <a:ext uri="{FF2B5EF4-FFF2-40B4-BE49-F238E27FC236}">
                <a16:creationId xmlns:a16="http://schemas.microsoft.com/office/drawing/2014/main" xmlns="" id="{13C012A6-6E60-4119-B549-DC3D31DD6159}"/>
              </a:ext>
            </a:extLst>
          </p:cNvPr>
          <p:cNvSpPr txBox="1">
            <a:spLocks/>
          </p:cNvSpPr>
          <p:nvPr/>
        </p:nvSpPr>
        <p:spPr>
          <a:xfrm>
            <a:off x="1115615" y="764704"/>
            <a:ext cx="6480721" cy="500386"/>
          </a:xfrm>
          <a:prstGeom prst="rect">
            <a:avLst/>
          </a:prstGeom>
          <a:solidFill>
            <a:srgbClr val="AC0923"/>
          </a:solidFill>
        </p:spPr>
        <p:txBody>
          <a:bodyPr vert="horz" lIns="91440" tIns="45720" rIns="91440" bIns="45720" rtlCol="0" anchor="ctr">
            <a:normAutofit fontScale="925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ZONAGE en cas d’incident nucléaire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12" name="Rectangle 11"/>
          <p:cNvSpPr/>
          <p:nvPr/>
        </p:nvSpPr>
        <p:spPr>
          <a:xfrm>
            <a:off x="38607" y="1415356"/>
            <a:ext cx="9144000" cy="369332"/>
          </a:xfrm>
          <a:prstGeom prst="rect">
            <a:avLst/>
          </a:prstGeom>
        </p:spPr>
        <p:txBody>
          <a:bodyPr wrap="square">
            <a:spAutoFit/>
          </a:bodyPr>
          <a:lstStyle/>
          <a:p>
            <a:endParaRPr lang="fr-FR" dirty="0"/>
          </a:p>
        </p:txBody>
      </p:sp>
      <p:sp>
        <p:nvSpPr>
          <p:cNvPr id="13" name="Rectangle 12"/>
          <p:cNvSpPr/>
          <p:nvPr/>
        </p:nvSpPr>
        <p:spPr>
          <a:xfrm>
            <a:off x="285698" y="1584564"/>
            <a:ext cx="8830964" cy="3785652"/>
          </a:xfrm>
          <a:prstGeom prst="rect">
            <a:avLst/>
          </a:prstGeom>
        </p:spPr>
        <p:txBody>
          <a:bodyPr wrap="square">
            <a:spAutoFit/>
          </a:bodyPr>
          <a:lstStyle/>
          <a:p>
            <a:r>
              <a:rPr lang="fr-FR" sz="2000" dirty="0"/>
              <a:t>La marche à suivre diffère selon la proximité avec la source de </a:t>
            </a:r>
            <a:r>
              <a:rPr lang="fr-FR" sz="2000" dirty="0" smtClean="0"/>
              <a:t>l’accident,</a:t>
            </a:r>
          </a:p>
          <a:p>
            <a:endParaRPr lang="fr-FR" sz="2000" dirty="0"/>
          </a:p>
          <a:p>
            <a:r>
              <a:rPr lang="fr-FR" sz="2000" dirty="0"/>
              <a:t>2 zones sont définies dans le nouveau plan de sécurité </a:t>
            </a:r>
            <a:r>
              <a:rPr lang="fr-FR" sz="2000" dirty="0" smtClean="0"/>
              <a:t>:</a:t>
            </a:r>
          </a:p>
          <a:p>
            <a:endParaRPr lang="fr-FR" sz="2000" dirty="0"/>
          </a:p>
          <a:p>
            <a:r>
              <a:rPr lang="fr-FR" sz="2000" dirty="0" smtClean="0"/>
              <a:t>1. Zone </a:t>
            </a:r>
            <a:r>
              <a:rPr lang="fr-FR" sz="2000" dirty="0"/>
              <a:t>dite de planification </a:t>
            </a:r>
            <a:r>
              <a:rPr lang="fr-FR" sz="2000" dirty="0" smtClean="0"/>
              <a:t>d’urgence:</a:t>
            </a:r>
            <a:endParaRPr lang="fr-FR" sz="2000" dirty="0"/>
          </a:p>
          <a:p>
            <a:r>
              <a:rPr lang="fr-FR" sz="2000" dirty="0"/>
              <a:t>Rayon de 10 km autour de l’IRE de Fleurus et de 20 km autour des sites nucléaires (</a:t>
            </a:r>
            <a:r>
              <a:rPr lang="fr-FR" sz="2000" dirty="0" err="1"/>
              <a:t>Doel</a:t>
            </a:r>
            <a:r>
              <a:rPr lang="fr-FR" sz="2000" dirty="0"/>
              <a:t>, Tihange, </a:t>
            </a:r>
            <a:r>
              <a:rPr lang="fr-FR" sz="2000" dirty="0" err="1"/>
              <a:t>Borssele</a:t>
            </a:r>
            <a:r>
              <a:rPr lang="fr-FR" sz="2000" dirty="0"/>
              <a:t>, Chooz, Mol, Dessel</a:t>
            </a:r>
            <a:r>
              <a:rPr lang="fr-FR" sz="2000" dirty="0" smtClean="0"/>
              <a:t>)</a:t>
            </a:r>
          </a:p>
          <a:p>
            <a:endParaRPr lang="fr-FR" sz="2000" dirty="0"/>
          </a:p>
          <a:p>
            <a:r>
              <a:rPr lang="fr-FR" sz="2000" dirty="0"/>
              <a:t>2.   Zone </a:t>
            </a:r>
            <a:r>
              <a:rPr lang="fr-FR" sz="2000" dirty="0" smtClean="0"/>
              <a:t>d’extension:</a:t>
            </a:r>
            <a:endParaRPr lang="fr-FR" sz="2000" dirty="0"/>
          </a:p>
          <a:p>
            <a:r>
              <a:rPr lang="fr-FR" sz="2000" dirty="0"/>
              <a:t>Dans un rayon compris entre 20 et 100 km autour des centrales nucléaires (pour la Belgique, seule quelques rues de la commune d’Antoing sont au-delà des 100 km)</a:t>
            </a:r>
          </a:p>
        </p:txBody>
      </p:sp>
    </p:spTree>
    <p:extLst>
      <p:ext uri="{BB962C8B-B14F-4D97-AF65-F5344CB8AC3E}">
        <p14:creationId xmlns:p14="http://schemas.microsoft.com/office/powerpoint/2010/main" val="11166503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22</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049851" y="622213"/>
            <a:ext cx="6717839"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ZONE DE PLANIFICATION D’URGENCE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7" name="Rectangle 6"/>
          <p:cNvSpPr/>
          <p:nvPr/>
        </p:nvSpPr>
        <p:spPr>
          <a:xfrm>
            <a:off x="0" y="1582340"/>
            <a:ext cx="9252520" cy="4401205"/>
          </a:xfrm>
          <a:prstGeom prst="rect">
            <a:avLst/>
          </a:prstGeom>
        </p:spPr>
        <p:txBody>
          <a:bodyPr wrap="square">
            <a:spAutoFit/>
          </a:bodyPr>
          <a:lstStyle/>
          <a:p>
            <a:pPr lvl="1"/>
            <a:r>
              <a:rPr lang="fr-FR" sz="2000" dirty="0"/>
              <a:t>Plusieurs mesures y sont activables </a:t>
            </a:r>
            <a:r>
              <a:rPr lang="fr-FR" sz="2000" dirty="0" smtClean="0"/>
              <a:t>:</a:t>
            </a:r>
          </a:p>
          <a:p>
            <a:pPr lvl="1"/>
            <a:endParaRPr lang="fr-FR" sz="2000" dirty="0"/>
          </a:p>
          <a:p>
            <a:pPr lvl="1"/>
            <a:r>
              <a:rPr lang="fr-FR" sz="2000" dirty="0" smtClean="0"/>
              <a:t>1.Mise </a:t>
            </a:r>
            <a:r>
              <a:rPr lang="fr-FR" sz="2000" dirty="0"/>
              <a:t>à </a:t>
            </a:r>
            <a:r>
              <a:rPr lang="fr-FR" sz="2000" dirty="0" smtClean="0"/>
              <a:t>l’abris.</a:t>
            </a:r>
          </a:p>
          <a:p>
            <a:pPr lvl="1"/>
            <a:endParaRPr lang="fr-FR" sz="2000" dirty="0"/>
          </a:p>
          <a:p>
            <a:pPr lvl="1"/>
            <a:r>
              <a:rPr lang="fr-FR" sz="2000" dirty="0" smtClean="0"/>
              <a:t>2.Evacuation </a:t>
            </a:r>
            <a:r>
              <a:rPr lang="fr-FR" sz="2000" dirty="0"/>
              <a:t>dans les cas </a:t>
            </a:r>
            <a:r>
              <a:rPr lang="fr-FR" sz="2000" dirty="0" smtClean="0"/>
              <a:t>graves.</a:t>
            </a:r>
          </a:p>
          <a:p>
            <a:pPr lvl="1"/>
            <a:endParaRPr lang="fr-FR" sz="2000" dirty="0"/>
          </a:p>
          <a:p>
            <a:pPr lvl="1"/>
            <a:r>
              <a:rPr lang="fr-FR" sz="2000" dirty="0" smtClean="0"/>
              <a:t>3.Prise </a:t>
            </a:r>
            <a:r>
              <a:rPr lang="fr-FR" sz="2000" dirty="0"/>
              <a:t>de comprimés d’iode par tous les personnes s’y trouvant </a:t>
            </a:r>
            <a:r>
              <a:rPr lang="fr-FR" sz="2000" dirty="0" smtClean="0"/>
              <a:t>                     (</a:t>
            </a:r>
            <a:r>
              <a:rPr lang="fr-FR" sz="2000" dirty="0"/>
              <a:t>sauf en cas de </a:t>
            </a:r>
            <a:r>
              <a:rPr lang="fr-FR" sz="2000" dirty="0" smtClean="0"/>
              <a:t>contre-indication).</a:t>
            </a:r>
          </a:p>
          <a:p>
            <a:pPr lvl="1"/>
            <a:endParaRPr lang="fr-FR" sz="2000" dirty="0"/>
          </a:p>
          <a:p>
            <a:pPr lvl="1"/>
            <a:r>
              <a:rPr lang="fr-FR" sz="2000" dirty="0" smtClean="0"/>
              <a:t>4.Se </a:t>
            </a:r>
            <a:r>
              <a:rPr lang="fr-FR" sz="2000" dirty="0"/>
              <a:t>tenir à l’écoute des communications des </a:t>
            </a:r>
            <a:r>
              <a:rPr lang="fr-FR" sz="2000" dirty="0" smtClean="0"/>
              <a:t>autorités. </a:t>
            </a:r>
            <a:endParaRPr lang="fr-FR" sz="2000" dirty="0"/>
          </a:p>
          <a:p>
            <a:pPr lvl="1"/>
            <a:endParaRPr lang="fr-FR" sz="2000" dirty="0"/>
          </a:p>
          <a:p>
            <a:pPr marL="800100" lvl="1" indent="-342900">
              <a:buFont typeface="Wingdings"/>
              <a:buChar char="Ø"/>
            </a:pPr>
            <a:r>
              <a:rPr lang="fr-FR" sz="2000" dirty="0" smtClean="0"/>
              <a:t>Il </a:t>
            </a:r>
            <a:r>
              <a:rPr lang="fr-FR" sz="2000" dirty="0"/>
              <a:t>est important que les personnes qui ont des </a:t>
            </a:r>
            <a:r>
              <a:rPr lang="fr-FR" sz="2000" dirty="0" smtClean="0"/>
              <a:t>contre-indications</a:t>
            </a:r>
          </a:p>
          <a:p>
            <a:pPr lvl="1"/>
            <a:r>
              <a:rPr lang="fr-FR" sz="2000" dirty="0" smtClean="0"/>
              <a:t> </a:t>
            </a:r>
            <a:r>
              <a:rPr lang="fr-FR" sz="2000" dirty="0"/>
              <a:t>à la prise d’iode soient repérées à l’avance et en discutent avec leur médecin traitant</a:t>
            </a:r>
          </a:p>
        </p:txBody>
      </p:sp>
    </p:spTree>
    <p:extLst>
      <p:ext uri="{BB962C8B-B14F-4D97-AF65-F5344CB8AC3E}">
        <p14:creationId xmlns:p14="http://schemas.microsoft.com/office/powerpoint/2010/main" val="397011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262609" y="1700808"/>
            <a:ext cx="8424936" cy="7294305"/>
          </a:xfrm>
          <a:prstGeom prst="rect">
            <a:avLst/>
          </a:prstGeom>
        </p:spPr>
        <p:txBody>
          <a:bodyPr wrap="square">
            <a:spAutoFit/>
          </a:bodyPr>
          <a:lstStyle/>
          <a:p>
            <a:pPr lvl="0" defTabSz="457200" fontAlgn="auto">
              <a:spcBef>
                <a:spcPct val="20000"/>
              </a:spcBef>
              <a:spcAft>
                <a:spcPts val="0"/>
              </a:spcAft>
              <a:buClr>
                <a:srgbClr val="AC0923"/>
              </a:buClr>
            </a:pPr>
            <a:r>
              <a:rPr lang="fr-BE" sz="2000" dirty="0">
                <a:solidFill>
                  <a:srgbClr val="3B3C3B"/>
                </a:solidFill>
                <a:latin typeface="Cabin Regular"/>
              </a:rPr>
              <a:t>Plusieurs mesures y sont activables :</a:t>
            </a:r>
          </a:p>
          <a:p>
            <a:pPr marL="457200" lvl="0" indent="-457200" defTabSz="457200" fontAlgn="auto">
              <a:spcBef>
                <a:spcPct val="20000"/>
              </a:spcBef>
              <a:spcAft>
                <a:spcPts val="0"/>
              </a:spcAft>
              <a:buClr>
                <a:srgbClr val="AC0923"/>
              </a:buClr>
              <a:buFont typeface="Wingdings" charset="2"/>
              <a:buAutoNum type="arabicPeriod"/>
            </a:pPr>
            <a:r>
              <a:rPr lang="fr-BE" sz="2000" dirty="0">
                <a:solidFill>
                  <a:srgbClr val="3B3C3B"/>
                </a:solidFill>
                <a:latin typeface="Cabin Regular"/>
              </a:rPr>
              <a:t>Mise à l’abris</a:t>
            </a:r>
          </a:p>
          <a:p>
            <a:pPr marL="457200" lvl="0" indent="-457200" defTabSz="457200" fontAlgn="auto">
              <a:spcBef>
                <a:spcPct val="20000"/>
              </a:spcBef>
              <a:spcAft>
                <a:spcPts val="0"/>
              </a:spcAft>
              <a:buClr>
                <a:srgbClr val="AC0923"/>
              </a:buClr>
              <a:buFont typeface="Wingdings" charset="2"/>
              <a:buAutoNum type="arabicPeriod"/>
            </a:pPr>
            <a:r>
              <a:rPr lang="fr-BE" sz="2000" dirty="0">
                <a:solidFill>
                  <a:srgbClr val="3B3C3B"/>
                </a:solidFill>
                <a:latin typeface="Cabin Regular"/>
              </a:rPr>
              <a:t>Prise de comprimés d’iode par les groupes à risque :</a:t>
            </a:r>
          </a:p>
          <a:p>
            <a:pPr marL="342900" lvl="0" indent="-342900" defTabSz="457200" fontAlgn="auto">
              <a:spcBef>
                <a:spcPct val="20000"/>
              </a:spcBef>
              <a:spcAft>
                <a:spcPts val="0"/>
              </a:spcAft>
              <a:buClr>
                <a:srgbClr val="AC0923"/>
              </a:buClr>
              <a:buFontTx/>
              <a:buChar char="-"/>
            </a:pPr>
            <a:r>
              <a:rPr lang="fr-BE" sz="2000" dirty="0">
                <a:solidFill>
                  <a:srgbClr val="3B3C3B"/>
                </a:solidFill>
                <a:latin typeface="Cabin Regular"/>
              </a:rPr>
              <a:t>Femmes enceintes</a:t>
            </a:r>
          </a:p>
          <a:p>
            <a:pPr marL="342900" lvl="0" indent="-342900" defTabSz="457200" fontAlgn="auto">
              <a:spcBef>
                <a:spcPct val="20000"/>
              </a:spcBef>
              <a:spcAft>
                <a:spcPts val="0"/>
              </a:spcAft>
              <a:buClr>
                <a:srgbClr val="AC0923"/>
              </a:buClr>
              <a:buFontTx/>
              <a:buChar char="-"/>
            </a:pPr>
            <a:r>
              <a:rPr lang="fr-BE" sz="2000" dirty="0">
                <a:solidFill>
                  <a:srgbClr val="3B3C3B"/>
                </a:solidFill>
                <a:latin typeface="Cabin Regular"/>
              </a:rPr>
              <a:t>Femmes allaitantes</a:t>
            </a:r>
          </a:p>
          <a:p>
            <a:pPr marL="342900" lvl="0" indent="-342900" defTabSz="457200" fontAlgn="auto">
              <a:spcBef>
                <a:spcPct val="20000"/>
              </a:spcBef>
              <a:spcAft>
                <a:spcPts val="0"/>
              </a:spcAft>
              <a:buClr>
                <a:srgbClr val="AC0923"/>
              </a:buClr>
              <a:buFontTx/>
              <a:buChar char="-"/>
            </a:pPr>
            <a:r>
              <a:rPr lang="fr-BE" sz="2000" dirty="0">
                <a:solidFill>
                  <a:srgbClr val="3B3C3B"/>
                </a:solidFill>
                <a:latin typeface="Cabin Regular"/>
              </a:rPr>
              <a:t>Collectivités s’occupant d’enfants (crèches, garderies et écoles)</a:t>
            </a:r>
          </a:p>
          <a:p>
            <a:pPr marL="342900" lvl="0" indent="-342900" defTabSz="457200" fontAlgn="auto">
              <a:spcBef>
                <a:spcPct val="20000"/>
              </a:spcBef>
              <a:spcAft>
                <a:spcPts val="0"/>
              </a:spcAft>
              <a:buClr>
                <a:srgbClr val="AC0923"/>
              </a:buClr>
              <a:buFontTx/>
              <a:buChar char="-"/>
            </a:pPr>
            <a:r>
              <a:rPr lang="fr-BE" sz="2000" dirty="0">
                <a:solidFill>
                  <a:srgbClr val="3B3C3B"/>
                </a:solidFill>
                <a:latin typeface="Cabin Regular"/>
              </a:rPr>
              <a:t>Collectivités occupant des personnes de moins de 18 ans (entreprises, institutions, hôpitaux, supermarchés, cinémas, centres de sport et même MRS étant donné que leur personnel et leurs visiteurs peuvent aussi avoir moins de 18 ans)</a:t>
            </a:r>
          </a:p>
          <a:p>
            <a:pPr marL="457200" lvl="0" indent="-457200" defTabSz="457200" fontAlgn="auto">
              <a:spcBef>
                <a:spcPct val="20000"/>
              </a:spcBef>
              <a:spcAft>
                <a:spcPts val="0"/>
              </a:spcAft>
              <a:buClr>
                <a:srgbClr val="AC0923"/>
              </a:buClr>
              <a:buFont typeface="Wingdings" charset="2"/>
              <a:buAutoNum type="arabicPeriod" startAt="3"/>
            </a:pPr>
            <a:r>
              <a:rPr lang="fr-BE" sz="2000" dirty="0">
                <a:solidFill>
                  <a:srgbClr val="3B3C3B"/>
                </a:solidFill>
                <a:latin typeface="Cabin Regular"/>
              </a:rPr>
              <a:t>Le citoyen hors groupe à risque peut néanmoins recevoir les comprimés d’iode s’il en fait la demande</a:t>
            </a:r>
          </a:p>
          <a:p>
            <a:pPr marL="457200" lvl="0" indent="-457200" defTabSz="457200" fontAlgn="auto">
              <a:spcBef>
                <a:spcPct val="20000"/>
              </a:spcBef>
              <a:spcAft>
                <a:spcPts val="0"/>
              </a:spcAft>
              <a:buClr>
                <a:srgbClr val="AC0923"/>
              </a:buClr>
              <a:buFont typeface="Wingdings" charset="2"/>
              <a:buAutoNum type="arabicPeriod" startAt="3"/>
            </a:pPr>
            <a:r>
              <a:rPr lang="fr-BE" sz="2000" dirty="0">
                <a:solidFill>
                  <a:srgbClr val="3B3C3B"/>
                </a:solidFill>
                <a:latin typeface="Cabin Regular"/>
              </a:rPr>
              <a:t>Se tenir à l’écoute des communications des autorités </a:t>
            </a:r>
          </a:p>
          <a:p>
            <a:pPr marL="0" lvl="1"/>
            <a:endParaRPr lang="nl-BE" sz="3200" b="1" dirty="0" smtClean="0">
              <a:latin typeface="+mj-lt"/>
            </a:endParaRPr>
          </a:p>
          <a:p>
            <a:pPr marL="457200" lvl="2"/>
            <a:endParaRPr lang="nl-BE" sz="2400" dirty="0" smtClean="0">
              <a:latin typeface="Calibri" pitchFamily="34" charset="0"/>
              <a:cs typeface="Calibri" pitchFamily="34" charset="0"/>
            </a:endParaRPr>
          </a:p>
          <a:p>
            <a:pPr marL="457200" lvl="2"/>
            <a:endParaRPr lang="nl-BE" sz="2400" dirty="0">
              <a:latin typeface="Calibri" pitchFamily="34" charset="0"/>
              <a:cs typeface="Calibri" pitchFamily="34" charset="0"/>
            </a:endParaRPr>
          </a:p>
          <a:p>
            <a:pPr marL="800100" lvl="2" indent="-342900">
              <a:buFont typeface="Arial" pitchFamily="34" charset="0"/>
              <a:buChar char="•"/>
            </a:pPr>
            <a:endParaRPr lang="nl-BE" sz="2400" dirty="0" smtClean="0">
              <a:latin typeface="Calibri" pitchFamily="34" charset="0"/>
              <a:cs typeface="Calibri" pitchFamily="34" charset="0"/>
            </a:endParaRPr>
          </a:p>
          <a:p>
            <a:pPr lvl="2" indent="-457200">
              <a:buFont typeface="Arial" pitchFamily="34" charset="0"/>
              <a:buChar char="•"/>
            </a:pPr>
            <a:endParaRPr lang="nl-BE" sz="2400" dirty="0" smtClean="0">
              <a:latin typeface="Calibri" pitchFamily="34" charset="0"/>
              <a:cs typeface="Calibri" pitchFamily="34" charset="0"/>
            </a:endParaRPr>
          </a:p>
          <a:p>
            <a:pPr marL="0" lvl="1" algn="ctr"/>
            <a:endParaRPr lang="nl-BE" sz="2400" dirty="0">
              <a:latin typeface="Calibri" pitchFamily="34" charset="0"/>
              <a:cs typeface="Calibri" pitchFamily="34" charset="0"/>
            </a:endParaRPr>
          </a:p>
          <a:p>
            <a:pPr marL="0" lvl="1" algn="ctr"/>
            <a:endParaRPr lang="nl-BE" sz="2400"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23</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66528" y="665071"/>
            <a:ext cx="6789848"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ZONE D’extension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1833393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262609" y="1700808"/>
            <a:ext cx="8424936" cy="6924973"/>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S’inscrire </a:t>
            </a:r>
            <a:r>
              <a:rPr lang="fr-BE" sz="2400" dirty="0">
                <a:solidFill>
                  <a:srgbClr val="3B3C3B"/>
                </a:solidFill>
                <a:latin typeface="Cabin Regular"/>
              </a:rPr>
              <a:t>sur BE-</a:t>
            </a:r>
            <a:r>
              <a:rPr lang="fr-BE" sz="2400" dirty="0" err="1">
                <a:solidFill>
                  <a:srgbClr val="3B3C3B"/>
                </a:solidFill>
                <a:latin typeface="Cabin Regular"/>
              </a:rPr>
              <a:t>Alert</a:t>
            </a:r>
            <a:r>
              <a:rPr lang="fr-BE" sz="2400" dirty="0">
                <a:solidFill>
                  <a:srgbClr val="3B3C3B"/>
                </a:solidFill>
                <a:latin typeface="Cabin Regular"/>
              </a:rPr>
              <a:t> : </a:t>
            </a:r>
            <a:r>
              <a:rPr lang="fr-BE" sz="2400" dirty="0">
                <a:solidFill>
                  <a:srgbClr val="3B3C3B"/>
                </a:solidFill>
                <a:latin typeface="Cabin Regular"/>
                <a:hlinkClick r:id="rId3"/>
              </a:rPr>
              <a:t>www.be-alert.be/fr/inscrivez-vous</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Faire une liste des abris en béton potentiels près de son domicile, de son lieu de travail et de son école</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Passer à la pharmacie pour recevoir gratuitement les comprimés d’iode ainsi que des dépliants d’information</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Ces comprimés ne sont disponibles qu’en officine et ne doivent pas être confondus avec d’autres médicaments à base d’iode vendus notamment via les pharmacies en ligne </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Il s’agit de mesures de réduction de l’exposition aux RI plutôt que d’une réelle mesure de prévention</a:t>
            </a:r>
          </a:p>
          <a:p>
            <a:pPr marL="342900" lvl="0" indent="-342900" defTabSz="457200" fontAlgn="auto">
              <a:spcBef>
                <a:spcPct val="20000"/>
              </a:spcBef>
              <a:spcAft>
                <a:spcPts val="0"/>
              </a:spcAft>
              <a:buClr>
                <a:srgbClr val="AC0923"/>
              </a:buClr>
              <a:buFont typeface="Wingdings" charset="2"/>
              <a:buChar char="§"/>
            </a:pPr>
            <a:endParaRPr lang="fr-BE" sz="2400" dirty="0">
              <a:solidFill>
                <a:srgbClr val="3B3C3B"/>
              </a:solidFill>
              <a:latin typeface="Cabin Regular"/>
            </a:endParaRPr>
          </a:p>
          <a:p>
            <a:pPr marL="1257300" lvl="3" indent="-342900">
              <a:buFont typeface="Arial" pitchFamily="34" charset="0"/>
              <a:buChar char="•"/>
            </a:pPr>
            <a:endParaRPr lang="nl-BE" sz="3600" dirty="0" smtClean="0">
              <a:solidFill>
                <a:srgbClr val="000000"/>
              </a:solidFill>
              <a:latin typeface="Calibri"/>
              <a:cs typeface="Calibri" pitchFamily="34" charset="0"/>
            </a:endParaRPr>
          </a:p>
          <a:p>
            <a:pPr marL="1257300" lvl="3"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24</a:t>
            </a:fld>
            <a:endParaRPr lang="en-US"/>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116157" y="648576"/>
            <a:ext cx="6717839"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MESURES DE PRéVENTION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3510117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104056"/>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262608" y="1700808"/>
            <a:ext cx="8747867" cy="7897547"/>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Elle </a:t>
            </a:r>
            <a:r>
              <a:rPr lang="fr-BE" sz="2400" dirty="0">
                <a:solidFill>
                  <a:srgbClr val="3B3C3B"/>
                </a:solidFill>
                <a:latin typeface="Cabin Regular"/>
              </a:rPr>
              <a:t>consiste en l’administration d’iode stable (sous forme de 65mg d’iodure de potassium KI, ce qui équivaut à 50mg d’iode</a:t>
            </a:r>
            <a:r>
              <a:rPr lang="fr-BE" sz="2400" dirty="0" smtClean="0">
                <a:solidFill>
                  <a:srgbClr val="3B3C3B"/>
                </a:solidFill>
                <a:latin typeface="Cabin Regular"/>
              </a:rPr>
              <a:t>).</a:t>
            </a:r>
          </a:p>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 </a:t>
            </a:r>
            <a:r>
              <a:rPr lang="fr-BE" sz="2400" dirty="0">
                <a:solidFill>
                  <a:srgbClr val="3B3C3B"/>
                </a:solidFill>
                <a:latin typeface="Cabin Regular"/>
              </a:rPr>
              <a:t>Leur durée de conservation est au minimum de 10 ans. Ils sont produits en Autriche. 4,6 millions de boites ont été achetées par les autorités </a:t>
            </a:r>
            <a:r>
              <a:rPr lang="fr-BE" sz="2400" dirty="0" smtClean="0">
                <a:solidFill>
                  <a:srgbClr val="3B3C3B"/>
                </a:solidFill>
                <a:latin typeface="Cabin Regular"/>
              </a:rPr>
              <a:t>belges,</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Leur durée de conservation est au minimum de 10 ans. La date mentionnée sur la boite est la date de production</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Il est important de les conserver à l’abris de la lumière et de l’humidité afin de garantir leur efficacité</a:t>
            </a:r>
          </a:p>
          <a:p>
            <a:pPr lvl="0" defTabSz="457200" fontAlgn="auto">
              <a:spcBef>
                <a:spcPct val="20000"/>
              </a:spcBef>
              <a:spcAft>
                <a:spcPts val="0"/>
              </a:spcAft>
              <a:buClr>
                <a:srgbClr val="AC0923"/>
              </a:buClr>
            </a:pPr>
            <a:endParaRPr lang="fr-BE" sz="2400" dirty="0">
              <a:solidFill>
                <a:srgbClr val="3B3C3B"/>
              </a:solidFill>
              <a:latin typeface="Cabin Regular"/>
            </a:endParaRPr>
          </a:p>
          <a:p>
            <a:pPr marL="0" lvl="1"/>
            <a:endParaRPr lang="nl-BE" sz="2400" b="1" dirty="0" smtClean="0">
              <a:solidFill>
                <a:srgbClr val="000000"/>
              </a:solidFill>
              <a:latin typeface="Calibri"/>
            </a:endParaRPr>
          </a:p>
          <a:p>
            <a:pPr marL="57150" indent="-514350">
              <a:buFont typeface="+mj-lt"/>
              <a:buAutoNum type="alphaUcPeriod" startAt="2"/>
            </a:pPr>
            <a:endParaRPr lang="nl-BE" sz="3200" b="1" dirty="0" smtClean="0">
              <a:solidFill>
                <a:srgbClr val="000000"/>
              </a:solidFill>
              <a:latin typeface="Calibri"/>
            </a:endParaRPr>
          </a:p>
          <a:p>
            <a:pPr marL="0" lvl="1"/>
            <a:endParaRPr lang="nl-BE" sz="2400" b="1" dirty="0" smtClean="0">
              <a:solidFill>
                <a:srgbClr val="000000"/>
              </a:solidFill>
              <a:latin typeface="Calibri" pitchFamily="34" charset="0"/>
              <a:cs typeface="Calibri" pitchFamily="34" charset="0"/>
            </a:endParaRPr>
          </a:p>
          <a:p>
            <a:pPr marL="457200" lvl="2"/>
            <a:endParaRPr lang="nl-BE" sz="2400"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25</a:t>
            </a:fld>
            <a:endParaRPr lang="en-US"/>
          </a:p>
        </p:txBody>
      </p:sp>
      <p:sp>
        <p:nvSpPr>
          <p:cNvPr id="11" name="Titre 1">
            <a:extLst>
              <a:ext uri="{FF2B5EF4-FFF2-40B4-BE49-F238E27FC236}">
                <a16:creationId xmlns:a16="http://schemas.microsoft.com/office/drawing/2014/main" xmlns="" id="{813DB377-8EB7-4123-8DE3-7A96C9DEF44A}"/>
              </a:ext>
            </a:extLst>
          </p:cNvPr>
          <p:cNvSpPr txBox="1">
            <a:spLocks/>
          </p:cNvSpPr>
          <p:nvPr/>
        </p:nvSpPr>
        <p:spPr>
          <a:xfrm>
            <a:off x="1063937" y="571217"/>
            <a:ext cx="6717839"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PROPHYLAXIE 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1660464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262609" y="1700808"/>
            <a:ext cx="8424936" cy="7331238"/>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Les </a:t>
            </a:r>
            <a:r>
              <a:rPr lang="fr-BE" sz="2400" dirty="0">
                <a:solidFill>
                  <a:srgbClr val="3B3C3B"/>
                </a:solidFill>
                <a:latin typeface="Cabin Regular"/>
              </a:rPr>
              <a:t>comprimés ne doivent être pris que suite à une recommandation explicite de la part des autorités </a:t>
            </a:r>
            <a:r>
              <a:rPr lang="fr-BE" sz="2400" dirty="0" smtClean="0">
                <a:solidFill>
                  <a:srgbClr val="3B3C3B"/>
                </a:solidFill>
                <a:latin typeface="Cabin Regular"/>
              </a:rPr>
              <a:t>compétentes.</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La période idéale de prise est de 6h avant </a:t>
            </a:r>
            <a:r>
              <a:rPr lang="fr-BE" sz="2400" dirty="0" smtClean="0">
                <a:solidFill>
                  <a:srgbClr val="3B3C3B"/>
                </a:solidFill>
                <a:latin typeface="Cabin Regular"/>
              </a:rPr>
              <a:t>l’exposition.</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Ces comprimés permettent de ne pas assimiler l’iode nocif libéré lors d’une catastrophe nucléaire en saturant la thyroïde en iode, ce qui empêche la fixation de l’iode radioactif (I-131) responsable de cancer et favorise l’élimination de celui-ci par les </a:t>
            </a:r>
            <a:r>
              <a:rPr lang="fr-BE" sz="2400" dirty="0" smtClean="0">
                <a:solidFill>
                  <a:srgbClr val="3B3C3B"/>
                </a:solidFill>
                <a:latin typeface="Cabin Regular"/>
              </a:rPr>
              <a:t>urines.</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Ne protège que du cancer thyroïdien, les autres cancers liés à l’exposition radioactive surviennent de façon aléatoire et la prise d’iode ne protège en </a:t>
            </a:r>
            <a:r>
              <a:rPr lang="fr-BE" sz="2400" dirty="0" smtClean="0">
                <a:solidFill>
                  <a:srgbClr val="3B3C3B"/>
                </a:solidFill>
                <a:latin typeface="Cabin Regular"/>
              </a:rPr>
              <a:t>rien.</a:t>
            </a:r>
            <a:endParaRPr lang="nl-BE" sz="3600" b="1" dirty="0" smtClean="0">
              <a:solidFill>
                <a:srgbClr val="000000"/>
              </a:solidFill>
              <a:latin typeface="Calibri"/>
            </a:endParaRPr>
          </a:p>
          <a:p>
            <a:pPr lvl="1" indent="-457200">
              <a:buFont typeface="Arial" pitchFamily="34" charset="0"/>
              <a:buChar char="•"/>
            </a:pPr>
            <a:endParaRPr lang="nl-BE" sz="2400" b="1" dirty="0" smtClean="0">
              <a:solidFill>
                <a:srgbClr val="000000"/>
              </a:solidFill>
              <a:latin typeface="Calibri" pitchFamily="34" charset="0"/>
              <a:cs typeface="Calibri" pitchFamily="34" charset="0"/>
            </a:endParaRPr>
          </a:p>
          <a:p>
            <a:pPr marL="457200" lvl="2"/>
            <a:endParaRPr lang="nl-BE" sz="2400"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26</a:t>
            </a:fld>
            <a:endParaRPr lang="en-US" dirty="0"/>
          </a:p>
        </p:txBody>
      </p:sp>
      <p:sp>
        <p:nvSpPr>
          <p:cNvPr id="14" name="Titre 1">
            <a:extLst>
              <a:ext uri="{FF2B5EF4-FFF2-40B4-BE49-F238E27FC236}">
                <a16:creationId xmlns:a16="http://schemas.microsoft.com/office/drawing/2014/main" xmlns="" id="{813DB377-8EB7-4123-8DE3-7A96C9DEF44A}"/>
              </a:ext>
            </a:extLst>
          </p:cNvPr>
          <p:cNvSpPr txBox="1">
            <a:spLocks/>
          </p:cNvSpPr>
          <p:nvPr/>
        </p:nvSpPr>
        <p:spPr>
          <a:xfrm>
            <a:off x="1188165" y="622213"/>
            <a:ext cx="6573824"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PROPHYLAXIE 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3490568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262609" y="1700808"/>
            <a:ext cx="8424936" cy="7146572"/>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endParaRPr lang="fr-BE" sz="2400" dirty="0" smtClean="0">
              <a:solidFill>
                <a:srgbClr val="3B3C3B"/>
              </a:solidFill>
              <a:latin typeface="Cabin Regular"/>
            </a:endParaRPr>
          </a:p>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Chez </a:t>
            </a:r>
            <a:r>
              <a:rPr lang="fr-BE" sz="2400" dirty="0">
                <a:solidFill>
                  <a:srgbClr val="3B3C3B"/>
                </a:solidFill>
                <a:latin typeface="Cabin Regular"/>
              </a:rPr>
              <a:t>les &gt; 40 ans, il faut être attentif à l’existence éventuelle de pathologies thyroïdiennes pouvant contre-indiquer l’administration d’une dose levée d’iode</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Il y a en effet dans cette catégorie d’âge un risque relativement élevé de </a:t>
            </a:r>
            <a:r>
              <a:rPr lang="fr-BE" sz="2400" dirty="0" err="1">
                <a:solidFill>
                  <a:srgbClr val="3B3C3B"/>
                </a:solidFill>
                <a:latin typeface="Cabin Regular"/>
              </a:rPr>
              <a:t>dysthyroïdies</a:t>
            </a:r>
            <a:r>
              <a:rPr lang="fr-BE" sz="2400" dirty="0">
                <a:solidFill>
                  <a:srgbClr val="3B3C3B"/>
                </a:solidFill>
                <a:latin typeface="Cabin Regular"/>
              </a:rPr>
              <a:t> méconnues pouvant prédisposer à une hyperthyroïdie sévère avec des conséquences graves</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La balance entre la probabilité de survenue d’un cancer thyroïdien (ainsi que sa sévérité) et </a:t>
            </a:r>
          </a:p>
          <a:p>
            <a:pPr marL="0" lvl="1"/>
            <a:endParaRPr lang="nl-BE" sz="3600" b="1" dirty="0" smtClean="0">
              <a:solidFill>
                <a:srgbClr val="000000"/>
              </a:solidFill>
              <a:latin typeface="Calibri"/>
            </a:endParaRPr>
          </a:p>
          <a:p>
            <a:pPr lvl="1" indent="-457200">
              <a:buFont typeface="Arial" pitchFamily="34" charset="0"/>
              <a:buChar char="•"/>
            </a:pPr>
            <a:endParaRPr lang="nl-BE" sz="2400" b="1" dirty="0" smtClean="0">
              <a:solidFill>
                <a:srgbClr val="000000"/>
              </a:solidFill>
              <a:latin typeface="Calibri" pitchFamily="34" charset="0"/>
              <a:cs typeface="Calibri" pitchFamily="34" charset="0"/>
            </a:endParaRPr>
          </a:p>
          <a:p>
            <a:pPr marL="457200" lvl="2"/>
            <a:endParaRPr lang="nl-BE" sz="2400"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27</a:t>
            </a:fld>
            <a:endParaRPr lang="en-US"/>
          </a:p>
        </p:txBody>
      </p:sp>
      <p:sp>
        <p:nvSpPr>
          <p:cNvPr id="11" name="Titre 1">
            <a:extLst>
              <a:ext uri="{FF2B5EF4-FFF2-40B4-BE49-F238E27FC236}">
                <a16:creationId xmlns:a16="http://schemas.microsoft.com/office/drawing/2014/main" xmlns="" id="{813DB377-8EB7-4123-8DE3-7A96C9DEF44A}"/>
              </a:ext>
            </a:extLst>
          </p:cNvPr>
          <p:cNvSpPr txBox="1">
            <a:spLocks/>
          </p:cNvSpPr>
          <p:nvPr/>
        </p:nvSpPr>
        <p:spPr>
          <a:xfrm>
            <a:off x="1022513" y="398383"/>
            <a:ext cx="6789848" cy="500386"/>
          </a:xfrm>
          <a:prstGeom prst="rect">
            <a:avLst/>
          </a:prstGeom>
          <a:solidFill>
            <a:srgbClr val="AC0923"/>
          </a:solidFill>
        </p:spPr>
        <p:txBody>
          <a:bodyPr vert="horz" lIns="91440" tIns="45720" rIns="91440" bIns="45720" rtlCol="0" anchor="ctr">
            <a:normAutofit fontScale="925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CONTRE-INDICATIONS PROPHYLAXIE 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17500956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262609" y="1700808"/>
            <a:ext cx="8424936" cy="7626703"/>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Maladies </a:t>
            </a:r>
            <a:r>
              <a:rPr lang="fr-BE" sz="2400" dirty="0">
                <a:solidFill>
                  <a:srgbClr val="3B3C3B"/>
                </a:solidFill>
                <a:latin typeface="Cabin Regular"/>
              </a:rPr>
              <a:t>rares contre-indiquant la prise de KI :</a:t>
            </a: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Maladie de Basedow (maladie auto-immune de la thyroïde)  En cas de suspicion, il convient de palper la thyroïde à la recherche d’un </a:t>
            </a:r>
            <a:r>
              <a:rPr lang="fr-BE" sz="2400" dirty="0" err="1">
                <a:solidFill>
                  <a:srgbClr val="3B3C3B"/>
                </a:solidFill>
                <a:latin typeface="Cabin Regular"/>
              </a:rPr>
              <a:t>goître</a:t>
            </a:r>
            <a:r>
              <a:rPr lang="fr-BE" sz="2400" dirty="0">
                <a:solidFill>
                  <a:srgbClr val="3B3C3B"/>
                </a:solidFill>
                <a:latin typeface="Cabin Regular"/>
              </a:rPr>
              <a:t> et de doser la TSH lors d’un prélèvement sanguin.</a:t>
            </a: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Dermatite herpétiforme</a:t>
            </a:r>
          </a:p>
          <a:p>
            <a:pPr marL="342900" lvl="0" indent="-342900" defTabSz="457200" fontAlgn="auto">
              <a:spcBef>
                <a:spcPct val="20000"/>
              </a:spcBef>
              <a:spcAft>
                <a:spcPts val="0"/>
              </a:spcAft>
              <a:buClr>
                <a:srgbClr val="AC0923"/>
              </a:buClr>
              <a:buFontTx/>
              <a:buChar char="-"/>
            </a:pPr>
            <a:r>
              <a:rPr lang="fr-BE" sz="2400" dirty="0" err="1">
                <a:solidFill>
                  <a:srgbClr val="3B3C3B"/>
                </a:solidFill>
                <a:latin typeface="Cabin Regular"/>
              </a:rPr>
              <a:t>Vasculite</a:t>
            </a:r>
            <a:r>
              <a:rPr lang="fr-BE" sz="2400" dirty="0">
                <a:solidFill>
                  <a:srgbClr val="3B3C3B"/>
                </a:solidFill>
                <a:latin typeface="Cabin Regular"/>
              </a:rPr>
              <a:t> </a:t>
            </a:r>
            <a:r>
              <a:rPr lang="fr-BE" sz="2400" dirty="0" err="1">
                <a:solidFill>
                  <a:srgbClr val="3B3C3B"/>
                </a:solidFill>
                <a:latin typeface="Cabin Regular"/>
              </a:rPr>
              <a:t>hypocomplémentaire</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Pemphigus </a:t>
            </a:r>
            <a:r>
              <a:rPr lang="fr-BE" sz="2400" dirty="0" err="1">
                <a:solidFill>
                  <a:srgbClr val="3B3C3B"/>
                </a:solidFill>
                <a:latin typeface="Cabin Regular"/>
              </a:rPr>
              <a:t>vulgaris</a:t>
            </a: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Tx/>
              <a:buChar char="-"/>
            </a:pPr>
            <a:r>
              <a:rPr lang="fr-BE" sz="2400" dirty="0" err="1">
                <a:solidFill>
                  <a:srgbClr val="3B3C3B"/>
                </a:solidFill>
                <a:latin typeface="Cabin Regular"/>
              </a:rPr>
              <a:t>Myotonie</a:t>
            </a:r>
            <a:r>
              <a:rPr lang="fr-BE" sz="2400" dirty="0">
                <a:solidFill>
                  <a:srgbClr val="3B3C3B"/>
                </a:solidFill>
                <a:latin typeface="Cabin Regular"/>
              </a:rPr>
              <a:t> congénitale</a:t>
            </a: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La prise de KI est inutile en cas d’ablation </a:t>
            </a:r>
            <a:r>
              <a:rPr lang="fr-BE" sz="2400" i="1" dirty="0">
                <a:solidFill>
                  <a:srgbClr val="3B3C3B"/>
                </a:solidFill>
                <a:latin typeface="Cabin Regular"/>
              </a:rPr>
              <a:t>complète </a:t>
            </a:r>
            <a:r>
              <a:rPr lang="fr-BE" sz="2400" dirty="0">
                <a:solidFill>
                  <a:srgbClr val="3B3C3B"/>
                </a:solidFill>
                <a:latin typeface="Cabin Regular"/>
              </a:rPr>
              <a:t>de la thyroïde. En cas de doute, il faut le prendre.</a:t>
            </a:r>
          </a:p>
          <a:p>
            <a:pPr marL="342900" lvl="0" indent="-342900" defTabSz="457200" fontAlgn="auto">
              <a:spcBef>
                <a:spcPct val="20000"/>
              </a:spcBef>
              <a:spcAft>
                <a:spcPts val="0"/>
              </a:spcAft>
              <a:buClr>
                <a:srgbClr val="AC0923"/>
              </a:buClr>
              <a:buFontTx/>
              <a:buChar char="-"/>
            </a:pPr>
            <a:endParaRPr lang="fr-BE" sz="2400" dirty="0">
              <a:solidFill>
                <a:srgbClr val="3B3C3B"/>
              </a:solidFill>
              <a:latin typeface="Cabin Regular"/>
            </a:endParaRPr>
          </a:p>
          <a:p>
            <a:pPr lvl="1" indent="-457200">
              <a:buFont typeface="Arial" pitchFamily="34" charset="0"/>
              <a:buChar char="•"/>
            </a:pPr>
            <a:endParaRPr lang="nl-BE" sz="2400" b="1" dirty="0" smtClean="0">
              <a:solidFill>
                <a:srgbClr val="000000"/>
              </a:solidFill>
              <a:latin typeface="Calibri" pitchFamily="34" charset="0"/>
              <a:cs typeface="Calibri" pitchFamily="34" charset="0"/>
            </a:endParaRPr>
          </a:p>
          <a:p>
            <a:pPr marL="457200" lvl="2"/>
            <a:endParaRPr lang="nl-BE" sz="2400"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24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28</a:t>
            </a:fld>
            <a:endParaRPr lang="en-US"/>
          </a:p>
        </p:txBody>
      </p:sp>
      <p:sp>
        <p:nvSpPr>
          <p:cNvPr id="12" name="Titre 1">
            <a:extLst>
              <a:ext uri="{FF2B5EF4-FFF2-40B4-BE49-F238E27FC236}">
                <a16:creationId xmlns:a16="http://schemas.microsoft.com/office/drawing/2014/main" xmlns="" id="{813DB377-8EB7-4123-8DE3-7A96C9DEF44A}"/>
              </a:ext>
            </a:extLst>
          </p:cNvPr>
          <p:cNvSpPr txBox="1">
            <a:spLocks/>
          </p:cNvSpPr>
          <p:nvPr/>
        </p:nvSpPr>
        <p:spPr>
          <a:xfrm>
            <a:off x="1080153" y="622213"/>
            <a:ext cx="6789848" cy="500386"/>
          </a:xfrm>
          <a:prstGeom prst="rect">
            <a:avLst/>
          </a:prstGeom>
          <a:solidFill>
            <a:srgbClr val="AC0923"/>
          </a:solidFill>
        </p:spPr>
        <p:txBody>
          <a:bodyPr vert="horz" lIns="91440" tIns="45720" rIns="91440" bIns="45720" rtlCol="0" anchor="ctr">
            <a:normAutofit fontScale="925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CONTRE-INDICATIONS PROPHYLAXIE </a:t>
            </a:r>
            <a:r>
              <a:rPr kumimoji="0" lang="fr-BE" sz="2500" b="0" i="0" u="none" strike="noStrike" kern="1200" cap="all" spc="0" normalizeH="0" baseline="0" noProof="0" dirty="0" err="1" smtClean="0">
                <a:ln>
                  <a:noFill/>
                </a:ln>
                <a:solidFill>
                  <a:srgbClr val="FFFFFF"/>
                </a:solidFill>
                <a:effectLst/>
                <a:uLnTx/>
                <a:uFillTx/>
                <a:latin typeface="Cabin Regular"/>
                <a:ea typeface="+mj-ea"/>
              </a:rPr>
              <a:t>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5826743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29</a:t>
            </a:fld>
            <a:endParaRPr lang="en-US"/>
          </a:p>
        </p:txBody>
      </p:sp>
      <p:sp>
        <p:nvSpPr>
          <p:cNvPr id="12" name="Titre 1">
            <a:extLst>
              <a:ext uri="{FF2B5EF4-FFF2-40B4-BE49-F238E27FC236}">
                <a16:creationId xmlns:a16="http://schemas.microsoft.com/office/drawing/2014/main" xmlns="" id="{813DB377-8EB7-4123-8DE3-7A96C9DEF44A}"/>
              </a:ext>
            </a:extLst>
          </p:cNvPr>
          <p:cNvSpPr txBox="1">
            <a:spLocks/>
          </p:cNvSpPr>
          <p:nvPr/>
        </p:nvSpPr>
        <p:spPr>
          <a:xfrm>
            <a:off x="1022512" y="648576"/>
            <a:ext cx="6717839" cy="500386"/>
          </a:xfrm>
          <a:prstGeom prst="rect">
            <a:avLst/>
          </a:prstGeom>
          <a:solidFill>
            <a:srgbClr val="AC0923"/>
          </a:solidFill>
        </p:spPr>
        <p:txBody>
          <a:bodyPr vert="horz" lIns="91440" tIns="45720" rIns="91440" bIns="45720" rtlCol="0" anchor="ctr">
            <a:normAutofit fontScale="925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EFFETS SECONDAIRES PROPHYLAXIE 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5" name="Rectangle 4"/>
          <p:cNvSpPr/>
          <p:nvPr/>
        </p:nvSpPr>
        <p:spPr>
          <a:xfrm>
            <a:off x="0" y="1700808"/>
            <a:ext cx="9010476" cy="4893647"/>
          </a:xfrm>
          <a:prstGeom prst="rect">
            <a:avLst/>
          </a:prstGeom>
        </p:spPr>
        <p:txBody>
          <a:bodyPr wrap="square">
            <a:spAutoFit/>
          </a:bodyPr>
          <a:lstStyle/>
          <a:p>
            <a:pPr lvl="1"/>
            <a:r>
              <a:rPr lang="fr-BE" sz="2400" dirty="0"/>
              <a:t>L’incidence des effets secondaires a été étudiée lots d’une distribution massive de KI en Pologne lors de l’incident de Tchernobyl en 1986 (étude de </a:t>
            </a:r>
            <a:r>
              <a:rPr lang="fr-BE" sz="2400" i="1" dirty="0"/>
              <a:t>Newman</a:t>
            </a:r>
            <a:r>
              <a:rPr lang="fr-BE" sz="2400" i="1" dirty="0" smtClean="0"/>
              <a:t>).</a:t>
            </a:r>
          </a:p>
          <a:p>
            <a:pPr lvl="1"/>
            <a:endParaRPr lang="fr-BE" sz="2400" dirty="0"/>
          </a:p>
          <a:p>
            <a:pPr lvl="1"/>
            <a:r>
              <a:rPr lang="fr-BE" sz="2400" dirty="0"/>
              <a:t>Sur les millions de doses distribuées (surtout chez les enfants et les femmes) ont a observé </a:t>
            </a:r>
            <a:r>
              <a:rPr lang="fr-BE" sz="2400" dirty="0" smtClean="0"/>
              <a:t>:</a:t>
            </a:r>
          </a:p>
          <a:p>
            <a:pPr lvl="1">
              <a:buFontTx/>
              <a:buChar char="-"/>
            </a:pPr>
            <a:r>
              <a:rPr lang="fr-BE" sz="2400" dirty="0" smtClean="0"/>
              <a:t>2 </a:t>
            </a:r>
            <a:r>
              <a:rPr lang="fr-BE" sz="2400" dirty="0"/>
              <a:t>adultes présentant une réaction d’hypersensibilité (dyspnée</a:t>
            </a:r>
            <a:r>
              <a:rPr lang="fr-BE" sz="2400" dirty="0" smtClean="0"/>
              <a:t>)</a:t>
            </a:r>
          </a:p>
          <a:p>
            <a:pPr lvl="1">
              <a:buFontTx/>
              <a:buChar char="-"/>
            </a:pPr>
            <a:r>
              <a:rPr lang="fr-BE" sz="2400" dirty="0" smtClean="0"/>
              <a:t>Aucun </a:t>
            </a:r>
            <a:r>
              <a:rPr lang="fr-BE" sz="2400" dirty="0"/>
              <a:t>cas </a:t>
            </a:r>
            <a:r>
              <a:rPr lang="fr-BE" sz="2400" dirty="0" smtClean="0"/>
              <a:t>d’hyperthyroïdie</a:t>
            </a:r>
          </a:p>
          <a:p>
            <a:pPr lvl="1">
              <a:buFontTx/>
              <a:buChar char="-"/>
            </a:pPr>
            <a:r>
              <a:rPr lang="fr-BE" sz="2400" dirty="0" smtClean="0"/>
              <a:t>0,8</a:t>
            </a:r>
            <a:r>
              <a:rPr lang="fr-BE" sz="2400" dirty="0"/>
              <a:t>% </a:t>
            </a:r>
            <a:r>
              <a:rPr lang="fr-BE" sz="2400" dirty="0" smtClean="0"/>
              <a:t>d’hypothyroïdie</a:t>
            </a:r>
          </a:p>
          <a:p>
            <a:pPr lvl="1"/>
            <a:endParaRPr lang="fr-BE" sz="2400" dirty="0"/>
          </a:p>
          <a:p>
            <a:pPr lvl="1"/>
            <a:r>
              <a:rPr lang="fr-BE" sz="2400" dirty="0" smtClean="0"/>
              <a:t>Il </a:t>
            </a:r>
            <a:r>
              <a:rPr lang="fr-BE" sz="2400" dirty="0"/>
              <a:t>convient donc d’être attentif à ce dernier point</a:t>
            </a:r>
          </a:p>
          <a:p>
            <a:pPr>
              <a:buFontTx/>
              <a:buChar char="-"/>
            </a:pPr>
            <a:endParaRPr lang="fr-BE" sz="2400" dirty="0"/>
          </a:p>
        </p:txBody>
      </p:sp>
    </p:spTree>
    <p:extLst>
      <p:ext uri="{BB962C8B-B14F-4D97-AF65-F5344CB8AC3E}">
        <p14:creationId xmlns:p14="http://schemas.microsoft.com/office/powerpoint/2010/main" val="1709671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359532" y="1844824"/>
            <a:ext cx="8424936" cy="523220"/>
          </a:xfrm>
          <a:prstGeom prst="rect">
            <a:avLst/>
          </a:prstGeom>
        </p:spPr>
        <p:txBody>
          <a:bodyPr wrap="square">
            <a:spAutoFit/>
          </a:bodyPr>
          <a:lstStyle/>
          <a:p>
            <a:pPr lvl="1" indent="-457200">
              <a:buFont typeface="Arial" pitchFamily="34" charset="0"/>
              <a:buChar char="•"/>
            </a:pPr>
            <a:endParaRPr lang="nl-BE" sz="2800" b="1" dirty="0" smtClean="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1AC8C099-C8E8-4AEF-8020-D09E6FC58F8B}" type="slidenum">
              <a:rPr lang="en-US" smtClean="0"/>
              <a:pPr>
                <a:defRPr/>
              </a:pPr>
              <a:t>3</a:t>
            </a:fld>
            <a:endParaRPr lang="en-US"/>
          </a:p>
        </p:txBody>
      </p:sp>
      <p:sp>
        <p:nvSpPr>
          <p:cNvPr id="9" name="Titre 1">
            <a:extLst>
              <a:ext uri="{FF2B5EF4-FFF2-40B4-BE49-F238E27FC236}">
                <a16:creationId xmlns:a16="http://schemas.microsoft.com/office/drawing/2014/main" xmlns="" id="{13C012A6-6E60-4119-B549-DC3D31DD6159}"/>
              </a:ext>
            </a:extLst>
          </p:cNvPr>
          <p:cNvSpPr txBox="1">
            <a:spLocks/>
          </p:cNvSpPr>
          <p:nvPr/>
        </p:nvSpPr>
        <p:spPr>
          <a:xfrm>
            <a:off x="1028576" y="526839"/>
            <a:ext cx="6645832" cy="500386"/>
          </a:xfrm>
          <a:prstGeom prst="rect">
            <a:avLst/>
          </a:prstGeom>
          <a:solidFill>
            <a:srgbClr val="AC0923"/>
          </a:solidFill>
        </p:spPr>
        <p:txBody>
          <a:bodyPr vert="horz" lIns="91440" tIns="45720" rIns="91440" bIns="45720" rtlCol="0" anchor="ctr">
            <a:normAutofit fontScale="85000" lnSpcReduction="1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Distinction contamination et irradiation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3" name="Rectangle 2"/>
          <p:cNvSpPr/>
          <p:nvPr/>
        </p:nvSpPr>
        <p:spPr>
          <a:xfrm>
            <a:off x="156518" y="2354198"/>
            <a:ext cx="8830964" cy="4228850"/>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Irradiation </a:t>
            </a:r>
            <a:r>
              <a:rPr lang="fr-BE" sz="2400" dirty="0" smtClean="0">
                <a:solidFill>
                  <a:srgbClr val="3B3C3B"/>
                </a:solidFill>
                <a:latin typeface="Cabin Regular"/>
              </a:rPr>
              <a:t>:</a:t>
            </a:r>
          </a:p>
          <a:p>
            <a:pPr marL="342900" lvl="0" indent="-342900" defTabSz="457200" fontAlgn="auto">
              <a:spcBef>
                <a:spcPct val="20000"/>
              </a:spcBef>
              <a:spcAft>
                <a:spcPts val="0"/>
              </a:spcAft>
              <a:buClr>
                <a:srgbClr val="AC0923"/>
              </a:buClr>
              <a:buFont typeface="Wingdings" charset="2"/>
              <a:buChar char="§"/>
            </a:pPr>
            <a:endParaRPr lang="fr-BE" sz="2400" dirty="0">
              <a:solidFill>
                <a:srgbClr val="3B3C3B"/>
              </a:solidFill>
              <a:latin typeface="Cabin Regular"/>
            </a:endParaRPr>
          </a:p>
          <a:p>
            <a:pPr lvl="0" defTabSz="457200" fontAlgn="auto">
              <a:spcBef>
                <a:spcPct val="20000"/>
              </a:spcBef>
              <a:spcAft>
                <a:spcPts val="0"/>
              </a:spcAft>
              <a:buClr>
                <a:srgbClr val="AC0923"/>
              </a:buClr>
            </a:pPr>
            <a:r>
              <a:rPr lang="fr-BE" sz="2400" dirty="0">
                <a:solidFill>
                  <a:srgbClr val="3B3C3B"/>
                </a:solidFill>
                <a:latin typeface="Cabin Regular"/>
              </a:rPr>
              <a:t>C’est ce qui se passe quand on est irradié par une source à distance (ex : examen radiologique). L’organisme est pénétré par des rayons mais l’on ne devient pas irradiant</a:t>
            </a:r>
          </a:p>
          <a:p>
            <a:pPr lvl="0" defTabSz="457200" fontAlgn="auto">
              <a:spcBef>
                <a:spcPct val="20000"/>
              </a:spcBef>
              <a:spcAft>
                <a:spcPts val="0"/>
              </a:spcAft>
              <a:buClr>
                <a:srgbClr val="AC0923"/>
              </a:buClr>
            </a:pPr>
            <a:endParaRPr lang="fr-BE" sz="2400" dirty="0">
              <a:solidFill>
                <a:srgbClr val="3B3C3B"/>
              </a:solidFill>
              <a:latin typeface="Cabin Regular"/>
            </a:endParaRPr>
          </a:p>
          <a:p>
            <a:pPr lvl="0" defTabSz="457200" fontAlgn="auto">
              <a:spcBef>
                <a:spcPct val="20000"/>
              </a:spcBef>
              <a:spcAft>
                <a:spcPts val="0"/>
              </a:spcAft>
              <a:buClr>
                <a:srgbClr val="AC0923"/>
              </a:buClr>
            </a:pPr>
            <a:r>
              <a:rPr lang="fr-BE" sz="2400" dirty="0">
                <a:solidFill>
                  <a:srgbClr val="3B3C3B"/>
                </a:solidFill>
                <a:latin typeface="Cabin Regular"/>
              </a:rPr>
              <a:t>On peut comparer l’irradiation à un coup de soleil. Quand on en est atteint, il n’est pas transférable à autrui</a:t>
            </a:r>
          </a:p>
          <a:p>
            <a:pPr marL="342900" lvl="0" indent="-342900" defTabSz="457200" fontAlgn="auto">
              <a:spcBef>
                <a:spcPct val="20000"/>
              </a:spcBef>
              <a:spcAft>
                <a:spcPts val="0"/>
              </a:spcAft>
              <a:buClr>
                <a:srgbClr val="AC0923"/>
              </a:buClr>
              <a:buFont typeface="Wingdings" charset="2"/>
              <a:buChar char="§"/>
            </a:pPr>
            <a:endParaRPr lang="fr-BE" sz="2400" dirty="0">
              <a:solidFill>
                <a:srgbClr val="3B3C3B"/>
              </a:solidFill>
              <a:latin typeface="Cabin Regular"/>
            </a:endParaRPr>
          </a:p>
          <a:p>
            <a:pPr lvl="0" defTabSz="457200" fontAlgn="auto">
              <a:spcBef>
                <a:spcPct val="20000"/>
              </a:spcBef>
              <a:spcAft>
                <a:spcPts val="0"/>
              </a:spcAft>
              <a:buClr>
                <a:srgbClr val="AC0923"/>
              </a:buClr>
            </a:pPr>
            <a:endParaRPr lang="fr-BE" sz="2400" dirty="0">
              <a:solidFill>
                <a:srgbClr val="3B3C3B"/>
              </a:solidFill>
              <a:latin typeface="Cabin Regular"/>
            </a:endParaRPr>
          </a:p>
        </p:txBody>
      </p:sp>
    </p:spTree>
    <p:extLst>
      <p:ext uri="{BB962C8B-B14F-4D97-AF65-F5344CB8AC3E}">
        <p14:creationId xmlns:p14="http://schemas.microsoft.com/office/powerpoint/2010/main" val="24824519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30</a:t>
            </a:fld>
            <a:endParaRPr lang="en-US" dirty="0"/>
          </a:p>
        </p:txBody>
      </p:sp>
      <p:sp>
        <p:nvSpPr>
          <p:cNvPr id="7" name="Titre 1">
            <a:extLst>
              <a:ext uri="{FF2B5EF4-FFF2-40B4-BE49-F238E27FC236}">
                <a16:creationId xmlns:a16="http://schemas.microsoft.com/office/drawing/2014/main" xmlns="" id="{813DB377-8EB7-4123-8DE3-7A96C9DEF44A}"/>
              </a:ext>
            </a:extLst>
          </p:cNvPr>
          <p:cNvSpPr txBox="1">
            <a:spLocks/>
          </p:cNvSpPr>
          <p:nvPr/>
        </p:nvSpPr>
        <p:spPr>
          <a:xfrm>
            <a:off x="1142570" y="622213"/>
            <a:ext cx="6789848"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POSOLOGIE DE LA PROPHYLAXIE </a:t>
            </a:r>
            <a:r>
              <a:rPr kumimoji="0" lang="fr-BE" sz="2500" b="0" i="0" u="none" strike="noStrike" kern="1200" cap="all" spc="0" normalizeH="0" baseline="0" noProof="0" dirty="0" err="1" smtClean="0">
                <a:ln>
                  <a:noFill/>
                </a:ln>
                <a:solidFill>
                  <a:srgbClr val="FFFFFF"/>
                </a:solidFill>
                <a:effectLst/>
                <a:uLnTx/>
                <a:uFillTx/>
                <a:latin typeface="Cabin Regular"/>
                <a:ea typeface="+mj-ea"/>
              </a:rPr>
              <a:t>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2" name="Rectangle 1"/>
          <p:cNvSpPr/>
          <p:nvPr/>
        </p:nvSpPr>
        <p:spPr>
          <a:xfrm>
            <a:off x="0" y="1556792"/>
            <a:ext cx="9144000" cy="5189113"/>
          </a:xfrm>
          <a:prstGeom prst="rect">
            <a:avLst/>
          </a:prstGeom>
        </p:spPr>
        <p:txBody>
          <a:bodyPr wrap="square">
            <a:spAutoFit/>
          </a:bodyPr>
          <a:lstStyle/>
          <a:p>
            <a:pPr marL="800100" lvl="1"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La posologie est la suivante :</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smtClean="0">
                <a:solidFill>
                  <a:srgbClr val="3B3C3B"/>
                </a:solidFill>
                <a:latin typeface="Cabin Regular"/>
              </a:rPr>
              <a:t>¼ </a:t>
            </a:r>
            <a:r>
              <a:rPr lang="fr-BE" sz="2400" dirty="0">
                <a:solidFill>
                  <a:srgbClr val="3B3C3B"/>
                </a:solidFill>
                <a:latin typeface="Cabin Regular"/>
              </a:rPr>
              <a:t>de comprimé jusqu’à l’âge d’1 mois</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a:solidFill>
                  <a:srgbClr val="3B3C3B"/>
                </a:solidFill>
                <a:latin typeface="Cabin Regular"/>
              </a:rPr>
              <a:t>1/2 de comprimé entre 1 et 36 mois</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a:solidFill>
                  <a:srgbClr val="3B3C3B"/>
                </a:solidFill>
                <a:latin typeface="Cabin Regular"/>
              </a:rPr>
              <a:t>1 comprimé entre 3 à 12 ans</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a:solidFill>
                  <a:srgbClr val="3B3C3B"/>
                </a:solidFill>
                <a:latin typeface="Cabin Regular"/>
              </a:rPr>
              <a:t>2 comprimés en une prise entre 13 et 40 ans</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a:solidFill>
                  <a:srgbClr val="3B3C3B"/>
                </a:solidFill>
                <a:latin typeface="Cabin Regular"/>
              </a:rPr>
              <a:t>2 comprimés en une prise chez les femmes enceintes et allaitantes quel que soit leur âge</a:t>
            </a:r>
          </a:p>
          <a:p>
            <a:pPr marL="800100" lvl="1" indent="-342900" defTabSz="457200" fontAlgn="auto">
              <a:spcBef>
                <a:spcPct val="20000"/>
              </a:spcBef>
              <a:spcAft>
                <a:spcPts val="0"/>
              </a:spcAft>
              <a:buClr>
                <a:srgbClr val="AC0923"/>
              </a:buClr>
              <a:buFont typeface="Wingdings" panose="05000000000000000000" pitchFamily="2" charset="2"/>
              <a:buChar char="ü"/>
            </a:pPr>
            <a:r>
              <a:rPr lang="fr-BE" sz="2400" dirty="0">
                <a:solidFill>
                  <a:srgbClr val="3B3C3B"/>
                </a:solidFill>
                <a:latin typeface="Cabin Regular"/>
              </a:rPr>
              <a:t>Il est suggéré dans certains cas de prendre 1/2 de comprimé  au-delà de 40 ans</a:t>
            </a:r>
          </a:p>
          <a:p>
            <a:pPr marL="800100" lvl="1" indent="-342900" defTabSz="457200" fontAlgn="auto">
              <a:spcBef>
                <a:spcPct val="20000"/>
              </a:spcBef>
              <a:spcAft>
                <a:spcPts val="0"/>
              </a:spcAft>
              <a:buClr>
                <a:srgbClr val="AC0923"/>
              </a:buClr>
              <a:buFont typeface="Wingdings" panose="05000000000000000000" pitchFamily="2" charset="2"/>
              <a:buChar char="ü"/>
            </a:pPr>
            <a:endParaRPr lang="fr-BE" sz="2400" dirty="0">
              <a:solidFill>
                <a:srgbClr val="3B3C3B"/>
              </a:solidFill>
              <a:latin typeface="Cabin Regular"/>
            </a:endParaRPr>
          </a:p>
          <a:p>
            <a:pPr lvl="1" defTabSz="457200" fontAlgn="auto">
              <a:spcBef>
                <a:spcPct val="20000"/>
              </a:spcBef>
              <a:spcAft>
                <a:spcPts val="0"/>
              </a:spcAft>
              <a:buClr>
                <a:srgbClr val="AC0923"/>
              </a:buClr>
            </a:pPr>
            <a:r>
              <a:rPr lang="fr-BE" sz="2400" dirty="0">
                <a:solidFill>
                  <a:srgbClr val="3B3C3B"/>
                </a:solidFill>
                <a:latin typeface="Cabin Regular"/>
              </a:rPr>
              <a:t>L’intolérance au lactose n’est pas une contre-indication</a:t>
            </a:r>
          </a:p>
          <a:p>
            <a:pPr lvl="0" defTabSz="457200" fontAlgn="auto">
              <a:spcBef>
                <a:spcPct val="20000"/>
              </a:spcBef>
              <a:spcAft>
                <a:spcPts val="0"/>
              </a:spcAft>
              <a:buClr>
                <a:srgbClr val="AC0923"/>
              </a:buClr>
            </a:pPr>
            <a:endParaRPr lang="fr-BE" sz="2400" dirty="0">
              <a:solidFill>
                <a:srgbClr val="3B3C3B"/>
              </a:solidFill>
              <a:latin typeface="Cabin Regular"/>
            </a:endParaRPr>
          </a:p>
        </p:txBody>
      </p:sp>
    </p:spTree>
    <p:extLst>
      <p:ext uri="{BB962C8B-B14F-4D97-AF65-F5344CB8AC3E}">
        <p14:creationId xmlns:p14="http://schemas.microsoft.com/office/powerpoint/2010/main" val="26678796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1"/>
          </p:nvPr>
        </p:nvSpPr>
        <p:spPr/>
        <p:txBody>
          <a:bodyPr/>
          <a:lstStyle/>
          <a:p>
            <a:pPr>
              <a:defRPr/>
            </a:pPr>
            <a:fld id="{1AC8C099-C8E8-4AEF-8020-D09E6FC58F8B}" type="slidenum">
              <a:rPr lang="en-US" smtClean="0"/>
              <a:pPr>
                <a:defRPr/>
              </a:pPr>
              <a:t>31</a:t>
            </a:fld>
            <a:endParaRPr lang="en-US"/>
          </a:p>
        </p:txBody>
      </p:sp>
      <p:sp>
        <p:nvSpPr>
          <p:cNvPr id="6" name="Titre 1">
            <a:extLst>
              <a:ext uri="{FF2B5EF4-FFF2-40B4-BE49-F238E27FC236}">
                <a16:creationId xmlns:a16="http://schemas.microsoft.com/office/drawing/2014/main" xmlns="" id="{813DB377-8EB7-4123-8DE3-7A96C9DEF44A}"/>
              </a:ext>
            </a:extLst>
          </p:cNvPr>
          <p:cNvSpPr txBox="1">
            <a:spLocks/>
          </p:cNvSpPr>
          <p:nvPr/>
        </p:nvSpPr>
        <p:spPr>
          <a:xfrm>
            <a:off x="1213080" y="664639"/>
            <a:ext cx="6717840"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ALLERGIE &amp; PROPHYLAXIE </a:t>
            </a:r>
            <a:r>
              <a:rPr kumimoji="0" lang="fr-BE" sz="2500" b="0" i="0" u="none" strike="noStrike" kern="1200" cap="all" spc="0" normalizeH="0" baseline="0" noProof="0" dirty="0" err="1" smtClean="0">
                <a:ln>
                  <a:noFill/>
                </a:ln>
                <a:solidFill>
                  <a:srgbClr val="FFFFFF"/>
                </a:solidFill>
                <a:effectLst/>
                <a:uLnTx/>
                <a:uFillTx/>
                <a:latin typeface="Cabin Regular"/>
                <a:ea typeface="+mj-ea"/>
              </a:rPr>
              <a:t>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2" name="Rectangle 1"/>
          <p:cNvSpPr/>
          <p:nvPr/>
        </p:nvSpPr>
        <p:spPr>
          <a:xfrm>
            <a:off x="133524" y="1556792"/>
            <a:ext cx="9010476" cy="5041380"/>
          </a:xfrm>
          <a:prstGeom prst="rect">
            <a:avLst/>
          </a:prstGeom>
        </p:spPr>
        <p:txBody>
          <a:bodyPr wrap="square">
            <a:spAutoFit/>
          </a:bodyPr>
          <a:lstStyle/>
          <a:p>
            <a:pPr marL="800100" lvl="1" indent="-342900" defTabSz="457200" fontAlgn="auto">
              <a:spcBef>
                <a:spcPct val="20000"/>
              </a:spcBef>
              <a:spcAft>
                <a:spcPts val="0"/>
              </a:spcAft>
              <a:buClr>
                <a:srgbClr val="AC0923"/>
              </a:buClr>
              <a:buFont typeface="Wingdings" charset="2"/>
              <a:buChar char="§"/>
            </a:pPr>
            <a:r>
              <a:rPr lang="fr-BE" sz="2400" dirty="0">
                <a:solidFill>
                  <a:srgbClr val="3B3C3B"/>
                </a:solidFill>
                <a:latin typeface="+mn-lt"/>
              </a:rPr>
              <a:t>Le risque d’allergie à l’iode est rarissime (fréquence estimée de 1 à 2 cas sur la </a:t>
            </a:r>
            <a:r>
              <a:rPr lang="fr-BE" sz="2400" dirty="0" smtClean="0">
                <a:solidFill>
                  <a:srgbClr val="3B3C3B"/>
                </a:solidFill>
                <a:latin typeface="+mn-lt"/>
              </a:rPr>
              <a:t>Belgique!). </a:t>
            </a:r>
            <a:r>
              <a:rPr lang="fr-BE" sz="2400" dirty="0">
                <a:solidFill>
                  <a:srgbClr val="3B3C3B"/>
                </a:solidFill>
                <a:latin typeface="+mn-lt"/>
              </a:rPr>
              <a:t>Dans cette situation, on ne peut que recommander </a:t>
            </a:r>
            <a:r>
              <a:rPr lang="fr-BE" sz="2400" dirty="0" smtClean="0">
                <a:solidFill>
                  <a:srgbClr val="3B3C3B"/>
                </a:solidFill>
                <a:latin typeface="+mn-lt"/>
              </a:rPr>
              <a:t>l’évacuation.</a:t>
            </a:r>
            <a:endParaRPr lang="fr-BE" sz="2400" dirty="0">
              <a:solidFill>
                <a:srgbClr val="3B3C3B"/>
              </a:solidFill>
              <a:latin typeface="+mn-lt"/>
            </a:endParaRPr>
          </a:p>
          <a:p>
            <a:pPr marL="800100" lvl="1" indent="-342900" defTabSz="457200" fontAlgn="auto">
              <a:spcBef>
                <a:spcPct val="20000"/>
              </a:spcBef>
              <a:spcAft>
                <a:spcPts val="0"/>
              </a:spcAft>
              <a:buClr>
                <a:srgbClr val="AC0923"/>
              </a:buClr>
              <a:buFont typeface="Wingdings" charset="2"/>
              <a:buChar char="§"/>
            </a:pPr>
            <a:r>
              <a:rPr lang="fr-BE" sz="2400" dirty="0">
                <a:solidFill>
                  <a:srgbClr val="3B3C3B"/>
                </a:solidFill>
                <a:latin typeface="+mn-lt"/>
              </a:rPr>
              <a:t>Les réactions d’hypersensibilité cutanée sont plus fréquentes mais sans </a:t>
            </a:r>
            <a:r>
              <a:rPr lang="fr-BE" sz="2400" dirty="0" smtClean="0">
                <a:solidFill>
                  <a:srgbClr val="3B3C3B"/>
                </a:solidFill>
                <a:latin typeface="+mn-lt"/>
              </a:rPr>
              <a:t>gravité. Les </a:t>
            </a:r>
            <a:r>
              <a:rPr lang="fr-BE" sz="2400" dirty="0">
                <a:solidFill>
                  <a:srgbClr val="3B3C3B"/>
                </a:solidFill>
                <a:latin typeface="+mn-lt"/>
              </a:rPr>
              <a:t>antécédents de réaction allergique aux produits de contraste iodés (à base d’iode organique) utilisés en imagerie médicale, de dermatites de contact et de réactions </a:t>
            </a:r>
            <a:r>
              <a:rPr lang="fr-BE" sz="2400" dirty="0" smtClean="0">
                <a:solidFill>
                  <a:srgbClr val="3B3C3B"/>
                </a:solidFill>
                <a:latin typeface="+mn-lt"/>
              </a:rPr>
              <a:t>d’irritation après </a:t>
            </a:r>
            <a:r>
              <a:rPr lang="fr-BE" sz="2400" dirty="0">
                <a:solidFill>
                  <a:srgbClr val="3B3C3B"/>
                </a:solidFill>
                <a:latin typeface="+mn-lt"/>
              </a:rPr>
              <a:t>application d’antiseptiques locaux à base de </a:t>
            </a:r>
            <a:r>
              <a:rPr lang="fr-BE" sz="2400" dirty="0" err="1" smtClean="0">
                <a:solidFill>
                  <a:srgbClr val="3B3C3B"/>
                </a:solidFill>
                <a:latin typeface="+mn-lt"/>
              </a:rPr>
              <a:t>polyvidone</a:t>
            </a:r>
            <a:r>
              <a:rPr lang="fr-BE" sz="2400" dirty="0" smtClean="0">
                <a:solidFill>
                  <a:srgbClr val="3B3C3B"/>
                </a:solidFill>
                <a:latin typeface="+mn-lt"/>
              </a:rPr>
              <a:t> iodée  </a:t>
            </a:r>
            <a:r>
              <a:rPr lang="fr-BE" sz="2400" u="sng" dirty="0">
                <a:solidFill>
                  <a:srgbClr val="3B3C3B"/>
                </a:solidFill>
                <a:latin typeface="+mn-lt"/>
              </a:rPr>
              <a:t>n’indiquent pas une allergie à l’iode </a:t>
            </a:r>
            <a:r>
              <a:rPr lang="fr-BE" sz="2400" dirty="0" smtClean="0">
                <a:solidFill>
                  <a:srgbClr val="3B3C3B"/>
                </a:solidFill>
                <a:latin typeface="+mn-lt"/>
              </a:rPr>
              <a:t>mais </a:t>
            </a:r>
            <a:r>
              <a:rPr lang="fr-BE" sz="2400" dirty="0">
                <a:solidFill>
                  <a:srgbClr val="3B3C3B"/>
                </a:solidFill>
                <a:latin typeface="+mn-lt"/>
              </a:rPr>
              <a:t>à d’autres </a:t>
            </a:r>
            <a:r>
              <a:rPr lang="fr-BE" sz="2400" dirty="0" smtClean="0">
                <a:solidFill>
                  <a:srgbClr val="3B3C3B"/>
                </a:solidFill>
                <a:latin typeface="+mn-lt"/>
              </a:rPr>
              <a:t>composants </a:t>
            </a:r>
            <a:r>
              <a:rPr lang="fr-BE" sz="2400" dirty="0">
                <a:solidFill>
                  <a:srgbClr val="3B3C3B"/>
                </a:solidFill>
                <a:latin typeface="+mn-lt"/>
              </a:rPr>
              <a:t>présents dans ces substances et </a:t>
            </a:r>
            <a:r>
              <a:rPr lang="fr-BE" sz="2400" dirty="0" smtClean="0">
                <a:solidFill>
                  <a:srgbClr val="3B3C3B"/>
                </a:solidFill>
                <a:latin typeface="+mn-lt"/>
              </a:rPr>
              <a:t>ne constituent donc </a:t>
            </a:r>
            <a:r>
              <a:rPr lang="fr-BE" sz="2400" dirty="0">
                <a:solidFill>
                  <a:srgbClr val="3B3C3B"/>
                </a:solidFill>
                <a:latin typeface="+mn-lt"/>
              </a:rPr>
              <a:t>pas des contre-indications à l’administration de KI en cas </a:t>
            </a:r>
            <a:r>
              <a:rPr lang="fr-BE" sz="2400" dirty="0" smtClean="0">
                <a:solidFill>
                  <a:srgbClr val="3B3C3B"/>
                </a:solidFill>
                <a:latin typeface="+mn-lt"/>
              </a:rPr>
              <a:t>d’incident </a:t>
            </a:r>
            <a:r>
              <a:rPr lang="fr-BE" sz="2400" dirty="0">
                <a:solidFill>
                  <a:srgbClr val="3B3C3B"/>
                </a:solidFill>
                <a:latin typeface="+mn-lt"/>
              </a:rPr>
              <a:t>nucléaire</a:t>
            </a:r>
          </a:p>
          <a:p>
            <a:pPr lvl="0" defTabSz="457200" fontAlgn="auto">
              <a:spcBef>
                <a:spcPct val="20000"/>
              </a:spcBef>
              <a:spcAft>
                <a:spcPts val="0"/>
              </a:spcAft>
              <a:buClr>
                <a:srgbClr val="AC0923"/>
              </a:buClr>
            </a:pPr>
            <a:r>
              <a:rPr lang="fr-BE" sz="2400" dirty="0">
                <a:solidFill>
                  <a:srgbClr val="3B3C3B"/>
                </a:solidFill>
                <a:latin typeface="Cabin Regular"/>
              </a:rPr>
              <a:t>     </a:t>
            </a:r>
          </a:p>
        </p:txBody>
      </p:sp>
    </p:spTree>
    <p:extLst>
      <p:ext uri="{BB962C8B-B14F-4D97-AF65-F5344CB8AC3E}">
        <p14:creationId xmlns:p14="http://schemas.microsoft.com/office/powerpoint/2010/main" val="800502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19572" y="1268760"/>
            <a:ext cx="7704856" cy="5558445"/>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Les professionnels de la santé sont normalement les seules personnes habilités à distribuer les médicaments sur le lieu de travail ainsi que dans les écoles</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L’AR du 06/03/2018 contient dans son article 2 une </a:t>
            </a:r>
            <a:r>
              <a:rPr lang="fr-BE" sz="2400" dirty="0" smtClean="0">
                <a:solidFill>
                  <a:srgbClr val="3B3C3B"/>
                </a:solidFill>
                <a:latin typeface="Cabin Regular"/>
              </a:rPr>
              <a:t>disposition </a:t>
            </a:r>
            <a:r>
              <a:rPr lang="fr-BE" sz="2400" dirty="0">
                <a:solidFill>
                  <a:srgbClr val="3B3C3B"/>
                </a:solidFill>
                <a:latin typeface="Cabin Regular"/>
              </a:rPr>
              <a:t>permettant la mise à disposition des comprimés d’iode </a:t>
            </a:r>
            <a:r>
              <a:rPr lang="fr-BE" sz="2400" dirty="0" smtClean="0">
                <a:solidFill>
                  <a:srgbClr val="3B3C3B"/>
                </a:solidFill>
                <a:latin typeface="Cabin Regular"/>
              </a:rPr>
              <a:t>par </a:t>
            </a:r>
            <a:r>
              <a:rPr lang="fr-BE" sz="2400" dirty="0">
                <a:solidFill>
                  <a:srgbClr val="3B3C3B"/>
                </a:solidFill>
                <a:latin typeface="Cabin Regular"/>
              </a:rPr>
              <a:t>une personne autre qu’un professionnel de la santé</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Les directeurs d’école ainsi que les chefs d’entreprises peuvent dont en tout légalité désigner des personnes responsables de la distribution de ces médicaments préventifs au sein de leur établissement</a:t>
            </a:r>
          </a:p>
          <a:p>
            <a:pPr lvl="0" defTabSz="457200" fontAlgn="auto">
              <a:spcBef>
                <a:spcPct val="20000"/>
              </a:spcBef>
              <a:spcAft>
                <a:spcPts val="0"/>
              </a:spcAft>
              <a:buClr>
                <a:srgbClr val="AC0923"/>
              </a:buClr>
            </a:pPr>
            <a:r>
              <a:rPr lang="fr-BE" sz="2400" dirty="0">
                <a:solidFill>
                  <a:srgbClr val="3B3C3B"/>
                </a:solidFill>
                <a:latin typeface="Cabin Regular"/>
              </a:rPr>
              <a:t> </a:t>
            </a:r>
          </a:p>
        </p:txBody>
      </p:sp>
      <p:sp>
        <p:nvSpPr>
          <p:cNvPr id="9" name="Slide Number Placeholder 8"/>
          <p:cNvSpPr>
            <a:spLocks noGrp="1"/>
          </p:cNvSpPr>
          <p:nvPr>
            <p:ph type="sldNum" sz="quarter" idx="11"/>
          </p:nvPr>
        </p:nvSpPr>
        <p:spPr/>
        <p:txBody>
          <a:bodyPr/>
          <a:lstStyle/>
          <a:p>
            <a:pPr>
              <a:defRPr/>
            </a:pPr>
            <a:fld id="{1AC8C099-C8E8-4AEF-8020-D09E6FC58F8B}" type="slidenum">
              <a:rPr lang="en-US" smtClean="0"/>
              <a:pPr>
                <a:defRPr/>
              </a:pPr>
              <a:t>32</a:t>
            </a:fld>
            <a:endParaRPr lang="en-US"/>
          </a:p>
        </p:txBody>
      </p:sp>
      <p:sp>
        <p:nvSpPr>
          <p:cNvPr id="7" name="Titre 1">
            <a:extLst>
              <a:ext uri="{FF2B5EF4-FFF2-40B4-BE49-F238E27FC236}">
                <a16:creationId xmlns:a16="http://schemas.microsoft.com/office/drawing/2014/main" xmlns="" id="{813DB377-8EB7-4123-8DE3-7A96C9DEF44A}"/>
              </a:ext>
            </a:extLst>
          </p:cNvPr>
          <p:cNvSpPr txBox="1">
            <a:spLocks/>
          </p:cNvSpPr>
          <p:nvPr/>
        </p:nvSpPr>
        <p:spPr>
          <a:xfrm>
            <a:off x="1177076" y="648576"/>
            <a:ext cx="6717839"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RESPONSABILITE &amp; PROPHYLAXIE </a:t>
            </a:r>
            <a:r>
              <a:rPr kumimoji="0" lang="fr-BE" sz="2500" b="0" i="0" u="none" strike="noStrike" kern="1200" cap="all" spc="0" normalizeH="0" baseline="0" noProof="0" dirty="0" err="1" smtClean="0">
                <a:ln>
                  <a:noFill/>
                </a:ln>
                <a:solidFill>
                  <a:srgbClr val="FFFFFF"/>
                </a:solidFill>
                <a:effectLst/>
                <a:uLnTx/>
                <a:uFillTx/>
                <a:latin typeface="Cabin Regular"/>
                <a:ea typeface="+mj-ea"/>
              </a:rPr>
              <a:t>IODéE</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1963421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0" y="1417638"/>
            <a:ext cx="9144000" cy="6740307"/>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Contamination :</a:t>
            </a:r>
          </a:p>
          <a:p>
            <a:pPr marL="342900" lvl="0" indent="-342900" defTabSz="457200" fontAlgn="auto">
              <a:spcBef>
                <a:spcPct val="20000"/>
              </a:spcBef>
              <a:spcAft>
                <a:spcPts val="0"/>
              </a:spcAft>
              <a:buClr>
                <a:srgbClr val="AC0923"/>
              </a:buClr>
              <a:buFont typeface="Wingdings" charset="2"/>
              <a:buChar char="§"/>
            </a:pPr>
            <a:endParaRPr lang="fr-BE" sz="2400" dirty="0">
              <a:solidFill>
                <a:srgbClr val="3B3C3B"/>
              </a:solidFill>
              <a:latin typeface="Cabin Regular"/>
            </a:endParaRPr>
          </a:p>
          <a:p>
            <a:pPr lvl="0" defTabSz="457200" fontAlgn="auto">
              <a:spcBef>
                <a:spcPct val="20000"/>
              </a:spcBef>
              <a:spcAft>
                <a:spcPts val="0"/>
              </a:spcAft>
              <a:buClr>
                <a:srgbClr val="AC0923"/>
              </a:buClr>
            </a:pPr>
            <a:r>
              <a:rPr lang="fr-BE" sz="2400" dirty="0">
                <a:solidFill>
                  <a:srgbClr val="3B3C3B"/>
                </a:solidFill>
                <a:latin typeface="Cabin Regular"/>
              </a:rPr>
              <a:t>C’est ce qui se passe quand on est contaminé par des particules radioactives (ex : traitement par substances radioactives en médecine nucléaire). L’on devient alors à son tour une source de contamination potentielle pour autrui et aussi une source de rayonnement. Ces particules peuvent être éliminées via notre urine, notre transpiration, notre salive. En cas de contamination interne, il convient pour cela de s’hydrater abondamment</a:t>
            </a:r>
          </a:p>
          <a:p>
            <a:pPr lvl="0" defTabSz="457200" fontAlgn="auto">
              <a:spcBef>
                <a:spcPct val="20000"/>
              </a:spcBef>
              <a:spcAft>
                <a:spcPts val="0"/>
              </a:spcAft>
              <a:buClr>
                <a:srgbClr val="AC0923"/>
              </a:buClr>
            </a:pPr>
            <a:endParaRPr lang="fr-BE" sz="2400" dirty="0">
              <a:solidFill>
                <a:srgbClr val="3B3C3B"/>
              </a:solidFill>
              <a:latin typeface="Cabin Regular"/>
            </a:endParaRPr>
          </a:p>
          <a:p>
            <a:pPr lvl="0" defTabSz="457200" fontAlgn="auto">
              <a:spcBef>
                <a:spcPct val="20000"/>
              </a:spcBef>
              <a:spcAft>
                <a:spcPts val="0"/>
              </a:spcAft>
              <a:buClr>
                <a:srgbClr val="AC0923"/>
              </a:buClr>
            </a:pPr>
            <a:r>
              <a:rPr lang="fr-BE" sz="2400" dirty="0">
                <a:solidFill>
                  <a:srgbClr val="3B3C3B"/>
                </a:solidFill>
                <a:latin typeface="Cabin Regular"/>
              </a:rPr>
              <a:t>On peut comparer la contamination à la pluie. Quand on en est mouillé, on peut la transférer à autrui</a:t>
            </a:r>
          </a:p>
          <a:p>
            <a:pPr lvl="0" defTabSz="457200" fontAlgn="auto">
              <a:spcBef>
                <a:spcPct val="20000"/>
              </a:spcBef>
              <a:spcAft>
                <a:spcPts val="0"/>
              </a:spcAft>
              <a:buClr>
                <a:srgbClr val="AC0923"/>
              </a:buClr>
            </a:pPr>
            <a:endParaRPr lang="fr-BE" sz="2400" dirty="0">
              <a:solidFill>
                <a:srgbClr val="3B3C3B"/>
              </a:solidFill>
              <a:latin typeface="Cabin Regular"/>
            </a:endParaRPr>
          </a:p>
          <a:p>
            <a:pPr marL="800100" lvl="2" indent="-342900">
              <a:buFont typeface="Arial" pitchFamily="34" charset="0"/>
              <a:buChar char="•"/>
            </a:pPr>
            <a:endParaRPr lang="nl-BE" sz="2400" dirty="0" smtClean="0">
              <a:latin typeface="Calibri" pitchFamily="34" charset="0"/>
              <a:cs typeface="Calibri" pitchFamily="34" charset="0"/>
            </a:endParaRPr>
          </a:p>
          <a:p>
            <a:pPr lvl="2" indent="-457200">
              <a:buFont typeface="Arial" pitchFamily="34" charset="0"/>
              <a:buChar char="•"/>
            </a:pPr>
            <a:endParaRPr lang="nl-BE" sz="2400" dirty="0" smtClean="0">
              <a:latin typeface="Calibri" pitchFamily="34" charset="0"/>
              <a:cs typeface="Calibri" pitchFamily="34" charset="0"/>
            </a:endParaRPr>
          </a:p>
          <a:p>
            <a:pPr marL="0" lvl="1" algn="ctr"/>
            <a:endParaRPr lang="nl-BE" sz="2400" dirty="0">
              <a:latin typeface="Calibri" pitchFamily="34" charset="0"/>
              <a:cs typeface="Calibri" pitchFamily="34" charset="0"/>
            </a:endParaRPr>
          </a:p>
          <a:p>
            <a:pPr marL="0" lvl="1" algn="ctr"/>
            <a:endParaRPr lang="nl-BE" sz="2400"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4</a:t>
            </a:fld>
            <a:endParaRPr lang="en-US" dirty="0"/>
          </a:p>
        </p:txBody>
      </p:sp>
      <p:sp>
        <p:nvSpPr>
          <p:cNvPr id="9" name="Titre 1">
            <a:extLst>
              <a:ext uri="{FF2B5EF4-FFF2-40B4-BE49-F238E27FC236}">
                <a16:creationId xmlns:a16="http://schemas.microsoft.com/office/drawing/2014/main" xmlns="" id="{13C012A6-6E60-4119-B549-DC3D31DD6159}"/>
              </a:ext>
            </a:extLst>
          </p:cNvPr>
          <p:cNvSpPr txBox="1">
            <a:spLocks/>
          </p:cNvSpPr>
          <p:nvPr/>
        </p:nvSpPr>
        <p:spPr>
          <a:xfrm>
            <a:off x="1022513" y="626045"/>
            <a:ext cx="6717839" cy="500386"/>
          </a:xfrm>
          <a:prstGeom prst="rect">
            <a:avLst/>
          </a:prstGeom>
          <a:solidFill>
            <a:srgbClr val="AC0923"/>
          </a:solidFill>
        </p:spPr>
        <p:txBody>
          <a:bodyPr vert="horz" lIns="91440" tIns="45720" rIns="91440" bIns="45720" rtlCol="0" anchor="ctr">
            <a:normAutofit fontScale="85000" lnSpcReduction="10000"/>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Distinction contamination et irradiation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645429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262609" y="1496070"/>
            <a:ext cx="8424936" cy="5423023"/>
          </a:xfrm>
          <a:prstGeom prst="rect">
            <a:avLst/>
          </a:prstGeom>
        </p:spPr>
        <p:txBody>
          <a:bodyPr wrap="square">
            <a:spAutoFit/>
          </a:bodyPr>
          <a:lstStyle/>
          <a:p>
            <a:pPr lvl="2" indent="-457200">
              <a:buFont typeface="Arial" pitchFamily="34" charset="0"/>
              <a:buChar char="•"/>
            </a:pPr>
            <a:endParaRPr lang="nl-BE" sz="2000" dirty="0" smtClean="0">
              <a:latin typeface="Calibri" pitchFamily="34" charset="0"/>
              <a:cs typeface="Calibri" pitchFamily="34" charset="0"/>
            </a:endParaRP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On élimine de 80 à 90% de la contamination externe en ôtant les vêtements extérieurs imprégnés de particules radioactives qu’il convient d’emballer hermétiquement dans des sacs pour ne pas avoir une contamination qui se répand mais aussi pour éviter d’irradier des personnes</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Il convient de disposer ces sacs dans un endroit aussi éloigné que possible d’êtres humains et d’animaux afin d’éviter leur contamination </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Ensuite il faut rincer la personne pour éliminer les particules sur la peau exposée (tête, mains, cou, </a:t>
            </a:r>
            <a:r>
              <a:rPr lang="fr-BE" sz="2400" i="1" dirty="0">
                <a:solidFill>
                  <a:srgbClr val="3B3C3B"/>
                </a:solidFill>
                <a:latin typeface="Cabin Regular"/>
              </a:rPr>
              <a:t>cheveux</a:t>
            </a:r>
            <a:r>
              <a:rPr lang="fr-BE" sz="2400" dirty="0">
                <a:solidFill>
                  <a:srgbClr val="3B3C3B"/>
                </a:solidFill>
                <a:latin typeface="Cabin Regular"/>
              </a:rPr>
              <a:t> et bras en été)</a:t>
            </a:r>
          </a:p>
          <a:p>
            <a:pPr marL="0" lvl="1" algn="ctr"/>
            <a:endParaRPr lang="nl-BE" sz="2400" dirty="0">
              <a:latin typeface="Calibri" pitchFamily="34" charset="0"/>
              <a:cs typeface="Calibri" pitchFamily="34" charset="0"/>
            </a:endParaRPr>
          </a:p>
          <a:p>
            <a:pPr marL="0" lvl="1" algn="ctr"/>
            <a:endParaRPr lang="nl-BE" sz="2400"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5</a:t>
            </a:fld>
            <a:endParaRPr lang="en-US"/>
          </a:p>
        </p:txBody>
      </p:sp>
      <p:sp>
        <p:nvSpPr>
          <p:cNvPr id="9" name="Titre 1">
            <a:extLst>
              <a:ext uri="{FF2B5EF4-FFF2-40B4-BE49-F238E27FC236}">
                <a16:creationId xmlns:a16="http://schemas.microsoft.com/office/drawing/2014/main" xmlns="" id="{13C012A6-6E60-4119-B549-DC3D31DD6159}"/>
              </a:ext>
            </a:extLst>
          </p:cNvPr>
          <p:cNvSpPr txBox="1">
            <a:spLocks/>
          </p:cNvSpPr>
          <p:nvPr/>
        </p:nvSpPr>
        <p:spPr>
          <a:xfrm>
            <a:off x="1255255" y="648576"/>
            <a:ext cx="6439643"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Décontamination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158889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359532" y="1844824"/>
            <a:ext cx="8424936" cy="2123658"/>
          </a:xfrm>
          <a:prstGeom prst="rect">
            <a:avLst/>
          </a:prstGeom>
        </p:spPr>
        <p:txBody>
          <a:bodyPr wrap="square">
            <a:spAutoFit/>
          </a:bodyPr>
          <a:lstStyle/>
          <a:p>
            <a:pPr lvl="1" indent="-457200">
              <a:buFont typeface="Arial" pitchFamily="34" charset="0"/>
              <a:buChar char="•"/>
            </a:pPr>
            <a:endParaRPr lang="nl-BE" sz="2800" b="1" dirty="0" smtClean="0">
              <a:latin typeface="Calibri" pitchFamily="34" charset="0"/>
              <a:cs typeface="Calibri" pitchFamily="34" charset="0"/>
            </a:endParaRPr>
          </a:p>
          <a:p>
            <a:pPr marL="800100" lvl="2" indent="-342900">
              <a:buFont typeface="Arial" pitchFamily="34" charset="0"/>
              <a:buChar char="•"/>
            </a:pPr>
            <a:endParaRPr lang="nl-BE" sz="3200" dirty="0" smtClean="0">
              <a:latin typeface="Calibri" pitchFamily="34" charset="0"/>
              <a:cs typeface="Calibri" pitchFamily="34" charset="0"/>
            </a:endParaRPr>
          </a:p>
          <a:p>
            <a:pPr lvl="2" indent="-457200">
              <a:buFont typeface="Arial" pitchFamily="34" charset="0"/>
              <a:buChar char="•"/>
            </a:pPr>
            <a:endParaRPr lang="nl-BE" sz="2400" dirty="0" smtClean="0">
              <a:latin typeface="Calibri" pitchFamily="34" charset="0"/>
              <a:cs typeface="Calibri" pitchFamily="34" charset="0"/>
            </a:endParaRPr>
          </a:p>
          <a:p>
            <a:pPr marL="0" lvl="1" algn="ctr"/>
            <a:endParaRPr lang="nl-BE" sz="2400" dirty="0">
              <a:latin typeface="Calibri" pitchFamily="34" charset="0"/>
              <a:cs typeface="Calibri" pitchFamily="34" charset="0"/>
            </a:endParaRPr>
          </a:p>
          <a:p>
            <a:pPr marL="0" lvl="1" algn="ctr"/>
            <a:endParaRPr lang="nl-BE" sz="2400"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6</a:t>
            </a:fld>
            <a:endParaRPr lang="en-US"/>
          </a:p>
        </p:txBody>
      </p:sp>
      <p:sp>
        <p:nvSpPr>
          <p:cNvPr id="9" name="Titre 1">
            <a:extLst>
              <a:ext uri="{FF2B5EF4-FFF2-40B4-BE49-F238E27FC236}">
                <a16:creationId xmlns:a16="http://schemas.microsoft.com/office/drawing/2014/main" xmlns="" id="{13C012A6-6E60-4119-B549-DC3D31DD6159}"/>
              </a:ext>
            </a:extLst>
          </p:cNvPr>
          <p:cNvSpPr txBox="1">
            <a:spLocks/>
          </p:cNvSpPr>
          <p:nvPr/>
        </p:nvSpPr>
        <p:spPr>
          <a:xfrm>
            <a:off x="1236847" y="398383"/>
            <a:ext cx="6501815"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DéCONTAMINATION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
        <p:nvSpPr>
          <p:cNvPr id="2" name="Rectangle 1"/>
          <p:cNvSpPr/>
          <p:nvPr/>
        </p:nvSpPr>
        <p:spPr>
          <a:xfrm>
            <a:off x="79400" y="1595524"/>
            <a:ext cx="9036496" cy="4745915"/>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Si possible, prendre une douche avec beaucoup d’eau et de savon pour faire partir les particules radioactives. Veillez à ne pas frotter trop fort ni érafler la peau. Si la douche n’est pas possible, utiliser une lingette pour essuyer la peau non recouverte par un vêtement</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Ne pas mettre d’après-shampoing dans les cheveux car cela retient les particules radioactives</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Se moucher le nez et se nettoyer doucement les oreilles ainsi que les yeux</a:t>
            </a:r>
          </a:p>
          <a:p>
            <a:pPr marL="342900" lvl="0" indent="-342900" defTabSz="457200" fontAlgn="auto">
              <a:spcBef>
                <a:spcPct val="20000"/>
              </a:spcBef>
              <a:spcAft>
                <a:spcPts val="0"/>
              </a:spcAft>
              <a:buClr>
                <a:srgbClr val="AC0923"/>
              </a:buClr>
              <a:buFont typeface="Wingdings" charset="2"/>
              <a:buChar char="§"/>
            </a:pPr>
            <a:r>
              <a:rPr lang="fr-BE" sz="2400" dirty="0">
                <a:solidFill>
                  <a:srgbClr val="3B3C3B"/>
                </a:solidFill>
                <a:latin typeface="Cabin Regular"/>
              </a:rPr>
              <a:t>Un patient contaminé uniquement extérieurement, ne représente plus un danger pour le personnel soignant une fois douché !</a:t>
            </a:r>
          </a:p>
        </p:txBody>
      </p:sp>
    </p:spTree>
    <p:extLst>
      <p:ext uri="{BB962C8B-B14F-4D97-AF65-F5344CB8AC3E}">
        <p14:creationId xmlns:p14="http://schemas.microsoft.com/office/powerpoint/2010/main" val="282827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191209" y="1443821"/>
            <a:ext cx="8964488" cy="9842694"/>
          </a:xfrm>
          <a:prstGeom prst="rect">
            <a:avLst/>
          </a:prstGeom>
        </p:spPr>
        <p:txBody>
          <a:bodyPr wrap="square">
            <a:spAutoFit/>
          </a:bodyPr>
          <a:lstStyle/>
          <a:p>
            <a:pPr marL="342900" lvl="0" indent="-342900" defTabSz="457200" fontAlgn="auto">
              <a:spcBef>
                <a:spcPct val="20000"/>
              </a:spcBef>
              <a:spcAft>
                <a:spcPts val="0"/>
              </a:spcAft>
              <a:buClr>
                <a:srgbClr val="AC0923"/>
              </a:buClr>
              <a:buFont typeface="Wingdings" charset="2"/>
              <a:buChar char="§"/>
            </a:pPr>
            <a:r>
              <a:rPr lang="fr-BE" sz="2400" dirty="0" smtClean="0">
                <a:solidFill>
                  <a:srgbClr val="3B3C3B"/>
                </a:solidFill>
                <a:latin typeface="Cabin Regular"/>
              </a:rPr>
              <a:t>La </a:t>
            </a:r>
            <a:r>
              <a:rPr lang="fr-BE" sz="2400" dirty="0">
                <a:solidFill>
                  <a:srgbClr val="3B3C3B"/>
                </a:solidFill>
                <a:latin typeface="Cabin Regular"/>
              </a:rPr>
              <a:t>décontamination doit être </a:t>
            </a:r>
            <a:r>
              <a:rPr lang="fr-BE" sz="2400" dirty="0" smtClean="0">
                <a:solidFill>
                  <a:srgbClr val="3B3C3B"/>
                </a:solidFill>
                <a:latin typeface="Cabin Regular"/>
              </a:rPr>
              <a:t>:</a:t>
            </a:r>
          </a:p>
          <a:p>
            <a:pPr marL="342900" lvl="0" indent="-342900" defTabSz="457200" fontAlgn="auto">
              <a:spcBef>
                <a:spcPct val="20000"/>
              </a:spcBef>
              <a:spcAft>
                <a:spcPts val="0"/>
              </a:spcAft>
              <a:buClr>
                <a:srgbClr val="AC0923"/>
              </a:buClr>
              <a:buFont typeface="Wingdings" charset="2"/>
              <a:buChar char="§"/>
            </a:pPr>
            <a:endParaRPr lang="fr-BE" sz="2400" dirty="0">
              <a:solidFill>
                <a:srgbClr val="3B3C3B"/>
              </a:solidFill>
              <a:latin typeface="Cabin Regular"/>
            </a:endParaRP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Aussi rapide que possible (sans délais)</a:t>
            </a:r>
          </a:p>
          <a:p>
            <a:pPr marL="342900" lvl="0" indent="-342900" defTabSz="457200" fontAlgn="auto">
              <a:spcBef>
                <a:spcPct val="20000"/>
              </a:spcBef>
              <a:spcAft>
                <a:spcPts val="0"/>
              </a:spcAft>
              <a:buClr>
                <a:srgbClr val="AC0923"/>
              </a:buClr>
              <a:buFontTx/>
              <a:buChar char="-"/>
            </a:pPr>
            <a:r>
              <a:rPr lang="fr-BE" sz="2400" dirty="0">
                <a:solidFill>
                  <a:srgbClr val="3B3C3B"/>
                </a:solidFill>
                <a:latin typeface="Cabin Regular"/>
              </a:rPr>
              <a:t>Aussi </a:t>
            </a:r>
            <a:r>
              <a:rPr lang="fr-BE" sz="2400" i="1" dirty="0" err="1">
                <a:solidFill>
                  <a:srgbClr val="3B3C3B"/>
                </a:solidFill>
                <a:latin typeface="Cabin Regular"/>
              </a:rPr>
              <a:t>safe</a:t>
            </a:r>
            <a:r>
              <a:rPr lang="fr-BE" sz="2400" dirty="0">
                <a:solidFill>
                  <a:srgbClr val="3B3C3B"/>
                </a:solidFill>
                <a:latin typeface="Cabin Regular"/>
              </a:rPr>
              <a:t> que possible. </a:t>
            </a:r>
            <a:r>
              <a:rPr lang="fr-BE" sz="2400" dirty="0" err="1">
                <a:solidFill>
                  <a:srgbClr val="3B3C3B"/>
                </a:solidFill>
                <a:latin typeface="Cabin Regular"/>
              </a:rPr>
              <a:t>C-à-d</a:t>
            </a:r>
            <a:r>
              <a:rPr lang="fr-BE" sz="2400" dirty="0">
                <a:solidFill>
                  <a:srgbClr val="3B3C3B"/>
                </a:solidFill>
                <a:latin typeface="Cabin Regular"/>
              </a:rPr>
              <a:t> ne pas transformer une contamination externe </a:t>
            </a:r>
            <a:r>
              <a:rPr lang="fr-BE" sz="2400" dirty="0" smtClean="0">
                <a:solidFill>
                  <a:srgbClr val="3B3C3B"/>
                </a:solidFill>
                <a:latin typeface="Cabin Regular"/>
              </a:rPr>
              <a:t>en une </a:t>
            </a:r>
            <a:r>
              <a:rPr lang="fr-BE" sz="2400" dirty="0">
                <a:solidFill>
                  <a:srgbClr val="3B3C3B"/>
                </a:solidFill>
                <a:latin typeface="Cabin Regular"/>
              </a:rPr>
              <a:t>contamination interne qui est beaucoup plus dangereuse !</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Les soins vitaux doivent précéder la décontamination </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Songer en milieu hospitalier à faire appel à l’expertise du personnel de médecine nucléaire</a:t>
            </a:r>
          </a:p>
          <a:p>
            <a:pPr marL="342900" lvl="0" indent="-342900" defTabSz="457200" fontAlgn="auto">
              <a:spcBef>
                <a:spcPct val="20000"/>
              </a:spcBef>
              <a:spcAft>
                <a:spcPts val="0"/>
              </a:spcAft>
              <a:buClr>
                <a:srgbClr val="AC0923"/>
              </a:buClr>
              <a:buFont typeface="Wingdings" panose="05000000000000000000" pitchFamily="2" charset="2"/>
              <a:buChar char="§"/>
            </a:pPr>
            <a:r>
              <a:rPr lang="fr-BE" sz="2400" dirty="0">
                <a:solidFill>
                  <a:srgbClr val="3B3C3B"/>
                </a:solidFill>
                <a:latin typeface="Cabin Regular"/>
              </a:rPr>
              <a:t>Le </a:t>
            </a:r>
            <a:r>
              <a:rPr lang="fr-BE" sz="2400" dirty="0" err="1">
                <a:solidFill>
                  <a:srgbClr val="3B3C3B"/>
                </a:solidFill>
                <a:latin typeface="Cabin Regular"/>
              </a:rPr>
              <a:t>décontaminateur</a:t>
            </a:r>
            <a:r>
              <a:rPr lang="fr-BE" sz="2400" dirty="0">
                <a:solidFill>
                  <a:srgbClr val="3B3C3B"/>
                </a:solidFill>
                <a:latin typeface="Cabin Regular"/>
              </a:rPr>
              <a:t> doit penser à sa propre sécurité et se protéger (gants, tablier, masque)</a:t>
            </a:r>
          </a:p>
          <a:p>
            <a:pPr marL="342900" lvl="0" indent="-342900" defTabSz="457200" fontAlgn="auto">
              <a:spcBef>
                <a:spcPct val="20000"/>
              </a:spcBef>
              <a:spcAft>
                <a:spcPts val="0"/>
              </a:spcAft>
              <a:buClr>
                <a:srgbClr val="AC0923"/>
              </a:buClr>
              <a:buFont typeface="Wingdings" panose="05000000000000000000" pitchFamily="2" charset="2"/>
              <a:buChar char="§"/>
            </a:pPr>
            <a:endParaRPr lang="fr-BE" sz="2400" dirty="0">
              <a:solidFill>
                <a:srgbClr val="3B3C3B"/>
              </a:solidFill>
              <a:latin typeface="Cabin Regular"/>
            </a:endParaRPr>
          </a:p>
          <a:p>
            <a:pPr marL="514350" lvl="1" indent="-514350">
              <a:buFont typeface="+mj-lt"/>
              <a:buAutoNum type="alphaUcPeriod"/>
            </a:pPr>
            <a:endParaRPr lang="nl-BE" sz="3600" b="1" dirty="0" smtClean="0">
              <a:latin typeface="+mj-lt"/>
            </a:endParaRPr>
          </a:p>
          <a:p>
            <a:endParaRPr lang="nl-BE" sz="3600" b="1" dirty="0" smtClean="0">
              <a:latin typeface="+mj-lt"/>
            </a:endParaRPr>
          </a:p>
          <a:p>
            <a:pPr marL="0" lvl="1"/>
            <a:endParaRPr lang="nl-BE" sz="3600" b="1" dirty="0" smtClean="0">
              <a:latin typeface="+mj-lt"/>
            </a:endParaRPr>
          </a:p>
          <a:p>
            <a:pPr marL="0" lvl="1"/>
            <a:endParaRPr lang="nl-BE" sz="3600" b="1" dirty="0" smtClean="0">
              <a:latin typeface="+mj-lt"/>
            </a:endParaRPr>
          </a:p>
          <a:p>
            <a:pPr lvl="1" indent="-457200">
              <a:buFont typeface="Arial" pitchFamily="34" charset="0"/>
              <a:buChar char="•"/>
            </a:pPr>
            <a:endParaRPr lang="nl-BE" sz="2400" b="1" dirty="0" smtClean="0">
              <a:latin typeface="Calibri" pitchFamily="34" charset="0"/>
              <a:cs typeface="Calibri" pitchFamily="34" charset="0"/>
            </a:endParaRPr>
          </a:p>
          <a:p>
            <a:pPr marL="457200" lvl="2"/>
            <a:endParaRPr lang="nl-BE" sz="2400" dirty="0" smtClean="0">
              <a:latin typeface="Calibri" pitchFamily="34" charset="0"/>
              <a:cs typeface="Calibri" pitchFamily="34" charset="0"/>
            </a:endParaRPr>
          </a:p>
          <a:p>
            <a:pPr marL="457200" lvl="2"/>
            <a:endParaRPr lang="nl-BE" sz="2400" dirty="0">
              <a:latin typeface="Calibri" pitchFamily="34" charset="0"/>
              <a:cs typeface="Calibri" pitchFamily="34" charset="0"/>
            </a:endParaRPr>
          </a:p>
          <a:p>
            <a:pPr marL="800100" lvl="2" indent="-342900">
              <a:buFont typeface="Arial" pitchFamily="34" charset="0"/>
              <a:buChar char="•"/>
            </a:pPr>
            <a:endParaRPr lang="nl-BE" sz="2400" dirty="0" smtClean="0">
              <a:latin typeface="Calibri" pitchFamily="34" charset="0"/>
              <a:cs typeface="Calibri" pitchFamily="34" charset="0"/>
            </a:endParaRPr>
          </a:p>
          <a:p>
            <a:pPr lvl="2" indent="-457200">
              <a:buFont typeface="Arial" pitchFamily="34" charset="0"/>
              <a:buChar char="•"/>
            </a:pPr>
            <a:endParaRPr lang="nl-BE" sz="2400" dirty="0" smtClean="0">
              <a:latin typeface="Calibri" pitchFamily="34" charset="0"/>
              <a:cs typeface="Calibri" pitchFamily="34" charset="0"/>
            </a:endParaRPr>
          </a:p>
          <a:p>
            <a:pPr marL="0" lvl="1" algn="ctr"/>
            <a:endParaRPr lang="nl-BE" sz="2400" dirty="0">
              <a:latin typeface="Calibri" pitchFamily="34" charset="0"/>
              <a:cs typeface="Calibri" pitchFamily="34" charset="0"/>
            </a:endParaRPr>
          </a:p>
          <a:p>
            <a:pPr marL="0" lvl="1" algn="ctr"/>
            <a:endParaRPr lang="nl-BE" sz="2400"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pPr>
                <a:defRPr/>
              </a:pPr>
              <a:t>7</a:t>
            </a:fld>
            <a:endParaRPr lang="en-US" dirty="0"/>
          </a:p>
        </p:txBody>
      </p:sp>
      <p:sp>
        <p:nvSpPr>
          <p:cNvPr id="9" name="Titre 1">
            <a:extLst>
              <a:ext uri="{FF2B5EF4-FFF2-40B4-BE49-F238E27FC236}">
                <a16:creationId xmlns:a16="http://schemas.microsoft.com/office/drawing/2014/main" xmlns="" id="{13C012A6-6E60-4119-B549-DC3D31DD6159}"/>
              </a:ext>
            </a:extLst>
          </p:cNvPr>
          <p:cNvSpPr txBox="1">
            <a:spLocks/>
          </p:cNvSpPr>
          <p:nvPr/>
        </p:nvSpPr>
        <p:spPr>
          <a:xfrm>
            <a:off x="1213080" y="627212"/>
            <a:ext cx="6717839" cy="500386"/>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smtClean="0">
                <a:ln>
                  <a:noFill/>
                </a:ln>
                <a:solidFill>
                  <a:srgbClr val="FFFFFF"/>
                </a:solidFill>
                <a:effectLst/>
                <a:uLnTx/>
                <a:uFillTx/>
                <a:latin typeface="Cabin Regular"/>
                <a:ea typeface="+mj-ea"/>
              </a:rPr>
              <a:t>Décontamination</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522514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nl-BE"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3"/>
          <p:cNvSpPr/>
          <p:nvPr/>
        </p:nvSpPr>
        <p:spPr>
          <a:xfrm>
            <a:off x="262609" y="1620249"/>
            <a:ext cx="8424936" cy="6340197"/>
          </a:xfrm>
          <a:prstGeom prst="rect">
            <a:avLst/>
          </a:prstGeom>
        </p:spPr>
        <p:txBody>
          <a:bodyPr wrap="square">
            <a:spAutoFit/>
          </a:bodyPr>
          <a:lstStyle/>
          <a:p>
            <a:endParaRPr lang="fr-BE" dirty="0" smtClean="0"/>
          </a:p>
          <a:p>
            <a:r>
              <a:rPr lang="fr-BE" sz="2000" dirty="0" smtClean="0"/>
              <a:t>On </a:t>
            </a:r>
            <a:r>
              <a:rPr lang="fr-BE" sz="2000" dirty="0"/>
              <a:t>distingue les risques déterministes (brûlures pouvant être sévères, décès immédiat) et les risques stochastiques. </a:t>
            </a:r>
            <a:endParaRPr lang="fr-BE" sz="2000" dirty="0" smtClean="0"/>
          </a:p>
          <a:p>
            <a:endParaRPr lang="fr-BE" sz="2000" dirty="0"/>
          </a:p>
          <a:p>
            <a:r>
              <a:rPr lang="fr-BE" sz="2000" dirty="0"/>
              <a:t>Le risque stochastique évoque la probabilité augmentée de développer un cancer dans x </a:t>
            </a:r>
            <a:r>
              <a:rPr lang="fr-BE" sz="2000" dirty="0" smtClean="0"/>
              <a:t>temps.</a:t>
            </a:r>
          </a:p>
          <a:p>
            <a:endParaRPr lang="fr-BE" sz="2000" dirty="0"/>
          </a:p>
          <a:p>
            <a:r>
              <a:rPr lang="fr-BE" sz="2000" dirty="0"/>
              <a:t>L’irradiation entraîne donc une augmentation du risque de leucémie quelques années après l’exposition aux RI ainsi que d’autres formes de cancer plus tard au cours de la vie</a:t>
            </a:r>
          </a:p>
          <a:p>
            <a:pPr marL="0" lvl="1"/>
            <a:endParaRPr lang="nl-BE" sz="3600" b="1" dirty="0" smtClean="0">
              <a:latin typeface="+mj-lt"/>
            </a:endParaRPr>
          </a:p>
          <a:p>
            <a:pPr lvl="1" indent="-457200">
              <a:buFont typeface="Arial" pitchFamily="34" charset="0"/>
              <a:buChar char="•"/>
            </a:pPr>
            <a:endParaRPr lang="nl-BE" sz="2400" b="1" dirty="0" smtClean="0">
              <a:latin typeface="Calibri" pitchFamily="34" charset="0"/>
              <a:cs typeface="Calibri" pitchFamily="34" charset="0"/>
            </a:endParaRPr>
          </a:p>
          <a:p>
            <a:pPr marL="457200" lvl="2"/>
            <a:endParaRPr lang="nl-BE" sz="2400" dirty="0" smtClean="0">
              <a:latin typeface="Calibri" pitchFamily="34" charset="0"/>
              <a:cs typeface="Calibri" pitchFamily="34" charset="0"/>
            </a:endParaRPr>
          </a:p>
          <a:p>
            <a:pPr marL="457200" lvl="2"/>
            <a:endParaRPr lang="nl-BE" sz="2400" dirty="0">
              <a:latin typeface="Calibri" pitchFamily="34" charset="0"/>
              <a:cs typeface="Calibri" pitchFamily="34" charset="0"/>
            </a:endParaRPr>
          </a:p>
          <a:p>
            <a:pPr marL="800100" lvl="2" indent="-342900">
              <a:buFont typeface="Arial" pitchFamily="34" charset="0"/>
              <a:buChar char="•"/>
            </a:pPr>
            <a:endParaRPr lang="nl-BE" sz="2400" dirty="0" smtClean="0">
              <a:latin typeface="Calibri" pitchFamily="34" charset="0"/>
              <a:cs typeface="Calibri" pitchFamily="34" charset="0"/>
            </a:endParaRPr>
          </a:p>
          <a:p>
            <a:pPr lvl="2" indent="-457200">
              <a:buFont typeface="Arial" pitchFamily="34" charset="0"/>
              <a:buChar char="•"/>
            </a:pPr>
            <a:endParaRPr lang="nl-BE" sz="2400" dirty="0" smtClean="0">
              <a:latin typeface="Calibri" pitchFamily="34" charset="0"/>
              <a:cs typeface="Calibri" pitchFamily="34" charset="0"/>
            </a:endParaRPr>
          </a:p>
          <a:p>
            <a:pPr marL="0" lvl="1" algn="ctr"/>
            <a:endParaRPr lang="nl-BE" sz="2400" dirty="0">
              <a:latin typeface="Calibri" pitchFamily="34" charset="0"/>
              <a:cs typeface="Calibri" pitchFamily="34" charset="0"/>
            </a:endParaRPr>
          </a:p>
          <a:p>
            <a:pPr marL="0" lvl="1" algn="ctr"/>
            <a:endParaRPr lang="nl-BE" sz="2800" b="1" dirty="0">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332656"/>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1"/>
          </p:nvPr>
        </p:nvSpPr>
        <p:spPr/>
        <p:txBody>
          <a:bodyPr/>
          <a:lstStyle/>
          <a:p>
            <a:pPr>
              <a:defRPr/>
            </a:pPr>
            <a:fld id="{1AC8C099-C8E8-4AEF-8020-D09E6FC58F8B}" type="slidenum">
              <a:rPr lang="en-US" smtClean="0"/>
              <a:pPr>
                <a:defRPr/>
              </a:pPr>
              <a:t>8</a:t>
            </a:fld>
            <a:endParaRPr lang="en-US"/>
          </a:p>
        </p:txBody>
      </p:sp>
      <p:sp>
        <p:nvSpPr>
          <p:cNvPr id="18" name="Titre 1">
            <a:extLst>
              <a:ext uri="{FF2B5EF4-FFF2-40B4-BE49-F238E27FC236}">
                <a16:creationId xmlns:a16="http://schemas.microsoft.com/office/drawing/2014/main" xmlns="" id="{13C012A6-6E60-4119-B549-DC3D31DD6159}"/>
              </a:ext>
            </a:extLst>
          </p:cNvPr>
          <p:cNvSpPr txBox="1">
            <a:spLocks/>
          </p:cNvSpPr>
          <p:nvPr/>
        </p:nvSpPr>
        <p:spPr>
          <a:xfrm>
            <a:off x="1522749" y="456082"/>
            <a:ext cx="5904656" cy="812677"/>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EFFETS des RI SUR LA </a:t>
            </a:r>
            <a:r>
              <a:rPr kumimoji="0" lang="fr-BE" sz="2500" b="0" i="0" u="none" strike="noStrike" kern="1200" cap="all" spc="0" normalizeH="0" baseline="0" noProof="0" dirty="0" err="1" smtClean="0">
                <a:ln>
                  <a:noFill/>
                </a:ln>
                <a:solidFill>
                  <a:srgbClr val="FFFFFF"/>
                </a:solidFill>
                <a:effectLst/>
                <a:uLnTx/>
                <a:uFillTx/>
                <a:latin typeface="Cabin Regular"/>
                <a:ea typeface="+mj-ea"/>
              </a:rPr>
              <a:t>SANTé</a:t>
            </a:r>
            <a:r>
              <a:rPr kumimoji="0" lang="fr-BE" sz="2500" b="0" i="0" u="none" strike="noStrike" kern="1200" cap="all" spc="0" normalizeH="0" baseline="0" noProof="0" dirty="0" smtClean="0">
                <a:ln>
                  <a:noFill/>
                </a:ln>
                <a:solidFill>
                  <a:srgbClr val="FFFFFF"/>
                </a:solidFill>
                <a:effectLst/>
                <a:uLnTx/>
                <a:uFillTx/>
                <a:latin typeface="Cabin Regular"/>
                <a:ea typeface="+mj-ea"/>
              </a:rPr>
              <a:t> </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3141541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endParaRPr lang="nl-BE" smtClean="0">
              <a:solidFill>
                <a:srgbClr val="000000"/>
              </a:solidFill>
              <a:latin typeface="Arial" pitchFamily="34" charset="0"/>
              <a:cs typeface="Arial" pitchFamily="34" charset="0"/>
            </a:endParaRPr>
          </a:p>
        </p:txBody>
      </p:sp>
      <p:sp>
        <p:nvSpPr>
          <p:cNvPr id="378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457056" tIns="38088" rIns="91440" bIns="76176" numCol="1" anchor="ctr" anchorCtr="0" compatLnSpc="1">
            <a:prstTxWarp prst="textNoShape">
              <a:avLst/>
            </a:prstTxWarp>
            <a:spAutoFit/>
          </a:bodyPr>
          <a:lstStyle/>
          <a:p>
            <a:pPr>
              <a:tabLst>
                <a:tab pos="539750" algn="l"/>
              </a:tabLst>
            </a:pPr>
            <a:endParaRPr lang="nl-BE" smtClean="0">
              <a:solidFill>
                <a:srgbClr val="000000"/>
              </a:solidFill>
              <a:latin typeface="Arial" pitchFamily="34" charset="0"/>
              <a:cs typeface="Arial" pitchFamily="34" charset="0"/>
            </a:endParaRPr>
          </a:p>
        </p:txBody>
      </p:sp>
      <p:sp>
        <p:nvSpPr>
          <p:cNvPr id="4" name="Rectangle 3"/>
          <p:cNvSpPr/>
          <p:nvPr/>
        </p:nvSpPr>
        <p:spPr>
          <a:xfrm>
            <a:off x="107504" y="1844824"/>
            <a:ext cx="8676964" cy="8863965"/>
          </a:xfrm>
          <a:prstGeom prst="rect">
            <a:avLst/>
          </a:prstGeom>
        </p:spPr>
        <p:txBody>
          <a:bodyPr wrap="square">
            <a:spAutoFit/>
          </a:bodyPr>
          <a:lstStyle/>
          <a:p>
            <a:endParaRPr lang="fr-BE" dirty="0" smtClean="0"/>
          </a:p>
          <a:p>
            <a:r>
              <a:rPr lang="fr-BE" sz="2000" dirty="0" smtClean="0"/>
              <a:t>Chez </a:t>
            </a:r>
            <a:r>
              <a:rPr lang="fr-BE" sz="2000" dirty="0"/>
              <a:t>les enfants en particulier, un cancer de la thyroïde peut se déclarer quelques années après l’inhalation ou l’ingestion d’iode radioactif (I-131</a:t>
            </a:r>
            <a:r>
              <a:rPr lang="fr-BE" sz="2000" dirty="0" smtClean="0"/>
              <a:t>)</a:t>
            </a:r>
          </a:p>
          <a:p>
            <a:endParaRPr lang="fr-BE" sz="2000" dirty="0"/>
          </a:p>
          <a:p>
            <a:r>
              <a:rPr lang="fr-BE" sz="2000" dirty="0"/>
              <a:t>L’irradiation des gonades et du fœtus ainsi que de l’enfant à naître accroît le risque d’anomalies congénitales, de retards mentaux, de microcéphalie ou encore de </a:t>
            </a:r>
            <a:r>
              <a:rPr lang="fr-BE" sz="2000" dirty="0" smtClean="0"/>
              <a:t>cancers</a:t>
            </a:r>
          </a:p>
          <a:p>
            <a:endParaRPr lang="fr-BE" sz="2000" dirty="0"/>
          </a:p>
          <a:p>
            <a:r>
              <a:rPr lang="fr-BE" sz="2000" dirty="0"/>
              <a:t>Plus tard au cours de la vie, il ne faut pas négliger l’impact des RI sur la survenue de maladies cardiovasculaires comme l’AVC, de cataractes et sur les fonctions cognitives</a:t>
            </a:r>
          </a:p>
          <a:p>
            <a:pPr lvl="1" indent="-457200">
              <a:buFont typeface="Arial" pitchFamily="34" charset="0"/>
              <a:buChar char="•"/>
            </a:pPr>
            <a:endParaRPr lang="nl-BE" sz="2800" b="1" dirty="0" smtClean="0">
              <a:solidFill>
                <a:srgbClr val="000000"/>
              </a:solidFill>
              <a:latin typeface="Calibri" pitchFamily="34" charset="0"/>
              <a:cs typeface="Calibri" pitchFamily="34" charset="0"/>
            </a:endParaRPr>
          </a:p>
          <a:p>
            <a:endParaRPr lang="nl-BE" sz="3600" b="1" dirty="0"/>
          </a:p>
          <a:p>
            <a:pPr marL="0" lvl="1"/>
            <a:endParaRPr lang="nl-BE" sz="3600" b="1" dirty="0"/>
          </a:p>
          <a:p>
            <a:pPr marL="1371600" lvl="4"/>
            <a:endParaRPr lang="nl-BE" sz="4000" b="1" dirty="0">
              <a:solidFill>
                <a:srgbClr val="000000"/>
              </a:solidFill>
              <a:latin typeface="Calibri" pitchFamily="34" charset="0"/>
              <a:cs typeface="Calibri" pitchFamily="34" charset="0"/>
            </a:endParaRPr>
          </a:p>
          <a:p>
            <a:pPr marL="457200" lvl="2"/>
            <a:endParaRPr lang="nl-BE" sz="2800" b="1" dirty="0" smtClean="0">
              <a:solidFill>
                <a:srgbClr val="000000"/>
              </a:solidFill>
              <a:latin typeface="Calibri" pitchFamily="34" charset="0"/>
              <a:cs typeface="Calibri" pitchFamily="34" charset="0"/>
            </a:endParaRPr>
          </a:p>
          <a:p>
            <a:pPr marL="457200" lvl="2"/>
            <a:endParaRPr lang="nl-BE" sz="2800" b="1" dirty="0">
              <a:solidFill>
                <a:srgbClr val="000000"/>
              </a:solidFill>
              <a:latin typeface="Calibri" pitchFamily="34" charset="0"/>
              <a:cs typeface="Calibri" pitchFamily="34" charset="0"/>
            </a:endParaRPr>
          </a:p>
          <a:p>
            <a:pPr marL="457200" lvl="2"/>
            <a:endParaRPr lang="nl-BE" sz="2800" b="1" dirty="0" smtClean="0">
              <a:solidFill>
                <a:srgbClr val="000000"/>
              </a:solidFill>
              <a:latin typeface="Calibri" pitchFamily="34" charset="0"/>
              <a:cs typeface="Calibri" pitchFamily="34" charset="0"/>
            </a:endParaRPr>
          </a:p>
          <a:p>
            <a:pPr marL="457200" lvl="2"/>
            <a:endParaRPr lang="nl-BE" sz="2400" dirty="0">
              <a:solidFill>
                <a:srgbClr val="000000"/>
              </a:solidFill>
              <a:latin typeface="Calibri" pitchFamily="34" charset="0"/>
              <a:cs typeface="Calibri" pitchFamily="34" charset="0"/>
            </a:endParaRPr>
          </a:p>
          <a:p>
            <a:pPr marL="800100" lvl="2" indent="-342900">
              <a:buFont typeface="Arial" pitchFamily="34" charset="0"/>
              <a:buChar char="•"/>
            </a:pPr>
            <a:endParaRPr lang="nl-BE" sz="3200" dirty="0" smtClean="0">
              <a:solidFill>
                <a:srgbClr val="000000"/>
              </a:solidFill>
              <a:latin typeface="Calibri" pitchFamily="34" charset="0"/>
              <a:cs typeface="Calibri" pitchFamily="34" charset="0"/>
            </a:endParaRPr>
          </a:p>
          <a:p>
            <a:pPr lvl="2" indent="-457200">
              <a:buFont typeface="Arial" pitchFamily="34" charset="0"/>
              <a:buChar char="•"/>
            </a:pPr>
            <a:endParaRPr lang="nl-BE" sz="2400" dirty="0" smtClean="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a:p>
            <a:pPr marL="0" lvl="1" algn="ctr"/>
            <a:endParaRPr lang="nl-BE" sz="2400" dirty="0">
              <a:solidFill>
                <a:srgbClr val="000000"/>
              </a:solidFill>
              <a:latin typeface="Calibri" pitchFamily="34" charset="0"/>
              <a:cs typeface="Calibri"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237282"/>
            <a:ext cx="10541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pPr>
              <a:defRPr/>
            </a:pPr>
            <a:fld id="{1AC8C099-C8E8-4AEF-8020-D09E6FC58F8B}" type="slidenum">
              <a:rPr lang="en-US" smtClean="0">
                <a:solidFill>
                  <a:srgbClr val="000000"/>
                </a:solidFill>
              </a:rPr>
              <a:pPr>
                <a:defRPr/>
              </a:pPr>
              <a:t>9</a:t>
            </a:fld>
            <a:endParaRPr lang="en-US">
              <a:solidFill>
                <a:srgbClr val="000000"/>
              </a:solidFill>
            </a:endParaRPr>
          </a:p>
        </p:txBody>
      </p:sp>
      <p:sp>
        <p:nvSpPr>
          <p:cNvPr id="11" name="Titre 1">
            <a:extLst>
              <a:ext uri="{FF2B5EF4-FFF2-40B4-BE49-F238E27FC236}">
                <a16:creationId xmlns:a16="http://schemas.microsoft.com/office/drawing/2014/main" xmlns="" id="{13C012A6-6E60-4119-B549-DC3D31DD6159}"/>
              </a:ext>
            </a:extLst>
          </p:cNvPr>
          <p:cNvSpPr txBox="1">
            <a:spLocks/>
          </p:cNvSpPr>
          <p:nvPr/>
        </p:nvSpPr>
        <p:spPr>
          <a:xfrm>
            <a:off x="1345241" y="398382"/>
            <a:ext cx="6323103" cy="918399"/>
          </a:xfrm>
          <a:prstGeom prst="rect">
            <a:avLst/>
          </a:prstGeom>
          <a:solidFill>
            <a:srgbClr val="AC0923"/>
          </a:solidFill>
        </p:spPr>
        <p:txBody>
          <a:bodyPr vert="horz" lIns="91440" tIns="45720" rIns="91440" bIns="45720" rtlCol="0" anchor="ctr">
            <a:normAutofit/>
          </a:bodyPr>
          <a:lstStyle>
            <a:lvl1pPr marL="0" algn="r" defTabSz="457200" rtl="0" eaLnBrk="1" latinLnBrk="0" hangingPunct="1">
              <a:spcBef>
                <a:spcPct val="0"/>
              </a:spcBef>
              <a:buNone/>
              <a:defRPr lang="en-US" sz="2500" b="0" i="0" kern="1200" cap="all" dirty="0">
                <a:solidFill>
                  <a:srgbClr val="FFFFFF"/>
                </a:solidFill>
                <a:latin typeface="Cabin Regular"/>
                <a:ea typeface="+mj-ea"/>
                <a:cs typeface="Cabin Regular"/>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BE" sz="2500" b="0" i="0" u="none" strike="noStrike" kern="1200" cap="all" spc="0" normalizeH="0" baseline="0" noProof="0" dirty="0" smtClean="0">
                <a:ln>
                  <a:noFill/>
                </a:ln>
                <a:solidFill>
                  <a:srgbClr val="FFFFFF"/>
                </a:solidFill>
                <a:effectLst/>
                <a:uLnTx/>
                <a:uFillTx/>
                <a:latin typeface="Cabin Regular"/>
                <a:ea typeface="+mj-ea"/>
              </a:rPr>
              <a:t>EFFETS des RI SUR LA </a:t>
            </a:r>
            <a:r>
              <a:rPr kumimoji="0" lang="fr-BE" sz="2500" b="0" i="0" u="none" strike="noStrike" kern="1200" cap="all" spc="0" normalizeH="0" baseline="0" noProof="0" dirty="0" err="1" smtClean="0">
                <a:ln>
                  <a:noFill/>
                </a:ln>
                <a:solidFill>
                  <a:srgbClr val="FFFFFF"/>
                </a:solidFill>
                <a:effectLst/>
                <a:uLnTx/>
                <a:uFillTx/>
                <a:latin typeface="Cabin Regular"/>
                <a:ea typeface="+mj-ea"/>
              </a:rPr>
              <a:t>SANTé</a:t>
            </a:r>
            <a:r>
              <a:rPr kumimoji="0" lang="fr-BE" sz="2500" b="0" i="0" u="none" strike="noStrike" kern="1200" cap="all" spc="0" normalizeH="0" baseline="0" noProof="0" dirty="0" smtClean="0">
                <a:ln>
                  <a:noFill/>
                </a:ln>
                <a:solidFill>
                  <a:srgbClr val="FFFFFF"/>
                </a:solidFill>
                <a:effectLst/>
                <a:uLnTx/>
                <a:uFillTx/>
                <a:latin typeface="Cabin Regular"/>
                <a:ea typeface="+mj-ea"/>
              </a:rPr>
              <a:t> </a:t>
            </a:r>
            <a:endParaRPr kumimoji="0" lang="fr-BE" sz="2500" b="0" i="0" u="none" strike="noStrike" kern="1200" cap="all" spc="0" normalizeH="0" baseline="0" noProof="0" dirty="0">
              <a:ln>
                <a:noFill/>
              </a:ln>
              <a:solidFill>
                <a:srgbClr val="FFFFFF"/>
              </a:solidFill>
              <a:effectLst/>
              <a:uLnTx/>
              <a:uFillTx/>
              <a:latin typeface="Cabin Regular"/>
              <a:ea typeface="+mj-ea"/>
            </a:endParaRPr>
          </a:p>
        </p:txBody>
      </p:sp>
    </p:spTree>
    <p:extLst>
      <p:ext uri="{BB962C8B-B14F-4D97-AF65-F5344CB8AC3E}">
        <p14:creationId xmlns:p14="http://schemas.microsoft.com/office/powerpoint/2010/main" val="2723469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efing extern defensie">
  <a:themeElements>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riefing extern defens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iefing extern defens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iefing extern defens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iefing extern defens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iefing extern defens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iefing extern defens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iefing extern defens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iefing extern defens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iefing extern defens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iefing extern defens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iefing extern defens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iefing extern defens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048181F2AF0B41A3AF80DE7386D4B2" ma:contentTypeVersion="2" ma:contentTypeDescription="Create a new document." ma:contentTypeScope="" ma:versionID="a1325e1837a7bffb27da47e37a0870fe">
  <xsd:schema xmlns:xsd="http://www.w3.org/2001/XMLSchema" xmlns:xs="http://www.w3.org/2001/XMLSchema" xmlns:p="http://schemas.microsoft.com/office/2006/metadata/properties" xmlns:ns2="1de077af-9448-4968-adfe-b002e4fc91ab" targetNamespace="http://schemas.microsoft.com/office/2006/metadata/properties" ma:root="true" ma:fieldsID="c33825b661bd6263c97764ea9c3f6e79" ns2:_="">
    <xsd:import namespace="1de077af-9448-4968-adfe-b002e4fc91ab"/>
    <xsd:element name="properties">
      <xsd:complexType>
        <xsd:sequence>
          <xsd:element name="documentManagement">
            <xsd:complexType>
              <xsd:all>
                <xsd:element ref="ns2:taal_langue" minOccurs="0"/>
                <xsd:element ref="ns2:ca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e077af-9448-4968-adfe-b002e4fc91ab" elementFormDefault="qualified">
    <xsd:import namespace="http://schemas.microsoft.com/office/2006/documentManagement/types"/>
    <xsd:import namespace="http://schemas.microsoft.com/office/infopath/2007/PartnerControls"/>
    <xsd:element name="taal_langue" ma:index="8" nillable="true" ma:displayName="taal_langue" ma:format="Dropdown" ma:internalName="taal_langue">
      <xsd:simpleType>
        <xsd:restriction base="dms:Choice">
          <xsd:enumeration value="N"/>
          <xsd:enumeration value="F"/>
          <xsd:enumeration value="EN"/>
          <xsd:enumeration value="NF"/>
        </xsd:restriction>
      </xsd:simpleType>
    </xsd:element>
    <xsd:element name="cat" ma:index="9" nillable="true" ma:displayName="cat" ma:default="All" ma:format="Dropdown" ma:internalName="cat">
      <xsd:simpleType>
        <xsd:restriction base="dms:Choice">
          <xsd:enumeration value="All"/>
          <xsd:enumeration value="EHBO"/>
          <xsd:enumeration value="Brand - Incendie"/>
          <xsd:enumeration value="ATEX"/>
          <xsd:enumeration value="Evacuatie - Evacuation"/>
          <xsd:enumeration value="APG - SPS - GID"/>
          <xsd:enumeration value="Tools"/>
          <xsd:enumeration value="Presentaties - Présentations"/>
          <xsd:enumeration value="AFSCHAKELPLAN - PLAN DE DELESTAGE"/>
          <xsd:enumeration value="Noodplan - Plan d'urgenc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al_langue xmlns="1de077af-9448-4968-adfe-b002e4fc91ab">F</taal_langue>
    <cat xmlns="1de077af-9448-4968-adfe-b002e4fc91ab">Presentaties - Présentations</cat>
  </documentManagement>
</p:properties>
</file>

<file path=customXml/itemProps1.xml><?xml version="1.0" encoding="utf-8"?>
<ds:datastoreItem xmlns:ds="http://schemas.openxmlformats.org/officeDocument/2006/customXml" ds:itemID="{1F4ADABD-4CD7-4677-A3F7-5CC86DDD7E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e077af-9448-4968-adfe-b002e4fc91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C2CF95-611E-45F2-9637-A2117EF35EDD}">
  <ds:schemaRefs>
    <ds:schemaRef ds:uri="http://schemas.microsoft.com/sharepoint/v3/contenttype/forms"/>
  </ds:schemaRefs>
</ds:datastoreItem>
</file>

<file path=customXml/itemProps3.xml><?xml version="1.0" encoding="utf-8"?>
<ds:datastoreItem xmlns:ds="http://schemas.openxmlformats.org/officeDocument/2006/customXml" ds:itemID="{3A302DBB-CEFC-4B37-8488-E872BF168220}">
  <ds:schemaRefs>
    <ds:schemaRef ds:uri="http://purl.org/dc/terms/"/>
    <ds:schemaRef ds:uri="http://purl.org/dc/dcmitype/"/>
    <ds:schemaRef ds:uri="1de077af-9448-4968-adfe-b002e4fc91ab"/>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briefing extern defensie</Template>
  <TotalTime>12225</TotalTime>
  <Words>2608</Words>
  <Application>Microsoft Office PowerPoint</Application>
  <PresentationFormat>Affichage à l'écran (4:3)</PresentationFormat>
  <Paragraphs>368</Paragraphs>
  <Slides>32</Slides>
  <Notes>32</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briefing extern defensie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IDCN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temmerman.f;Dubois Alain</dc:creator>
  <cp:lastModifiedBy>LR Bureautique</cp:lastModifiedBy>
  <cp:revision>1020</cp:revision>
  <cp:lastPrinted>2013-10-01T13:15:10Z</cp:lastPrinted>
  <dcterms:created xsi:type="dcterms:W3CDTF">2006-11-17T08:02:10Z</dcterms:created>
  <dcterms:modified xsi:type="dcterms:W3CDTF">2018-05-21T22:48:28Z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0x0101007E048181F2AF0B41A3AF80DE7386D4B2</vt:lpwstr>
  </property>
</Properties>
</file>