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0"/>
  </p:notesMasterIdLst>
  <p:handoutMasterIdLst>
    <p:handoutMasterId r:id="rId21"/>
  </p:handoutMasterIdLst>
  <p:sldIdLst>
    <p:sldId id="284" r:id="rId2"/>
    <p:sldId id="285" r:id="rId3"/>
    <p:sldId id="264" r:id="rId4"/>
    <p:sldId id="297" r:id="rId5"/>
    <p:sldId id="305" r:id="rId6"/>
    <p:sldId id="306" r:id="rId7"/>
    <p:sldId id="307" r:id="rId8"/>
    <p:sldId id="299" r:id="rId9"/>
    <p:sldId id="301" r:id="rId10"/>
    <p:sldId id="304" r:id="rId11"/>
    <p:sldId id="308" r:id="rId12"/>
    <p:sldId id="309" r:id="rId13"/>
    <p:sldId id="286" r:id="rId14"/>
    <p:sldId id="274" r:id="rId15"/>
    <p:sldId id="287" r:id="rId16"/>
    <p:sldId id="303" r:id="rId17"/>
    <p:sldId id="310" r:id="rId18"/>
    <p:sldId id="311" r:id="rId1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autoAdjust="0"/>
    <p:restoredTop sz="99817" autoAdjust="0"/>
  </p:normalViewPr>
  <p:slideViewPr>
    <p:cSldViewPr>
      <p:cViewPr varScale="1">
        <p:scale>
          <a:sx n="74" d="100"/>
          <a:sy n="74" d="100"/>
        </p:scale>
        <p:origin x="-19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6/28/2016</a:t>
            </a:fld>
            <a:endParaRPr lang="en-US"/>
          </a:p>
        </p:txBody>
      </p:sp>
      <p:sp>
        <p:nvSpPr>
          <p:cNvPr id="399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6/28/2016</a:t>
            </a:fld>
            <a:endParaRPr lang="en-US"/>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6/28/2016</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6/28/2016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6/28/2016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6/28/2016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6/28/2016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6/28/2016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6/28/2016</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6/28/2016</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6/28/2016</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6/28/2016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6/28/2016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6/28/2016</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Doc%20Rapport%20PDF"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NIV1.docx" TargetMode="External"/><Relationship Id="rId2" Type="http://schemas.openxmlformats.org/officeDocument/2006/relationships/hyperlink" Target="Sit%20Ex%20Incendie%202016.xlsx" TargetMode="External"/><Relationship Id="rId1" Type="http://schemas.openxmlformats.org/officeDocument/2006/relationships/slideLayout" Target="../slideLayouts/slideLayout7.xml"/><Relationship Id="rId4" Type="http://schemas.openxmlformats.org/officeDocument/2006/relationships/hyperlink" Target="ARI%20Fait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2016</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2 Wing Tactique</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76438633"/>
              </p:ext>
            </p:extLst>
          </p:nvPr>
        </p:nvGraphicFramePr>
        <p:xfrm>
          <a:off x="179388" y="465476"/>
          <a:ext cx="8748712" cy="509073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Indication des risques réels pour la santé</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Préparation de l’image de risque de l’unité et introduction des fiches de poste de travail dans la base de données </a:t>
                      </a:r>
                      <a:r>
                        <a:rPr lang="fr-FR" sz="1200" b="0" i="0" u="none" strike="noStrike" kern="1200" baseline="0" dirty="0" err="1" smtClean="0">
                          <a:solidFill>
                            <a:srgbClr val="000018"/>
                          </a:solidFill>
                          <a:latin typeface="Comic Sans MS" panose="030F0702030302020204" pitchFamily="66" charset="0"/>
                          <a:ea typeface="+mn-ea"/>
                          <a:cs typeface="+mn-cs"/>
                        </a:rPr>
                        <a:t>Risk</a:t>
                      </a:r>
                      <a:r>
                        <a:rPr lang="fr-FR" sz="1200" b="0" i="0" u="none" strike="noStrike" kern="1200" baseline="0" dirty="0" smtClean="0">
                          <a:solidFill>
                            <a:srgbClr val="000018"/>
                          </a:solidFill>
                          <a:latin typeface="Comic Sans MS" panose="030F0702030302020204" pitchFamily="66" charset="0"/>
                          <a:ea typeface="+mn-ea"/>
                          <a:cs typeface="+mn-cs"/>
                        </a:rPr>
                        <a:t> Management</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de la LH pour l’utilisation de l’application</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Associer le Pers aux fiches de poste de travail et introduction dans la base de données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 </a:t>
                      </a:r>
                      <a:r>
                        <a:rPr kumimoji="0" lang="fr-BE" sz="1200" b="0" i="0" u="none" strike="noStrike" cap="none" normalizeH="0" baseline="0" dirty="0" err="1" smtClean="0">
                          <a:ln>
                            <a:noFill/>
                          </a:ln>
                          <a:solidFill>
                            <a:srgbClr val="000018"/>
                          </a:solidFill>
                          <a:effectLst/>
                          <a:latin typeface="Comic Sans MS" pitchFamily="66" charset="0"/>
                        </a:rPr>
                        <a:t>AsPrev</a:t>
                      </a:r>
                      <a:r>
                        <a:rPr kumimoji="0" lang="fr-BE" sz="1200" b="0" i="0" u="none" strike="noStrike" cap="none" normalizeH="0" baseline="0" dirty="0" smtClean="0">
                          <a:ln>
                            <a:noFill/>
                          </a:ln>
                          <a:solidFill>
                            <a:srgbClr val="000018"/>
                          </a:solidFill>
                          <a:effectLst/>
                          <a:latin typeface="Comic Sans MS" pitchFamily="66" charset="0"/>
                        </a:rPr>
                        <a:t>, LH (Chef Sec, Chef Atelier,…)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 </a:t>
                      </a: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 CSM,…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 CSM,…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CSM</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CSM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631253041"/>
              </p:ext>
            </p:extLst>
          </p:nvPr>
        </p:nvGraphicFramePr>
        <p:xfrm>
          <a:off x="179388" y="465476"/>
          <a:ext cx="8748712" cy="527361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Exploitation des rapports d’incidents de l’unité</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Application des principes exposés durant la FBEM par les jeunes </a:t>
                      </a:r>
                      <a:r>
                        <a:rPr lang="fr-FR" sz="1200" b="0" i="0" u="none" strike="noStrike" kern="1200" baseline="0" dirty="0" err="1" smtClean="0">
                          <a:solidFill>
                            <a:srgbClr val="000018"/>
                          </a:solidFill>
                          <a:latin typeface="Comic Sans MS" panose="030F0702030302020204" pitchFamily="66" charset="0"/>
                          <a:ea typeface="+mn-ea"/>
                          <a:cs typeface="+mn-cs"/>
                        </a:rPr>
                        <a:t>Offr</a:t>
                      </a:r>
                      <a:r>
                        <a:rPr lang="fr-FR" sz="1200" b="0" i="0" u="none" strike="noStrike" kern="1200" baseline="0" dirty="0" smtClean="0">
                          <a:solidFill>
                            <a:srgbClr val="000018"/>
                          </a:solidFill>
                          <a:latin typeface="Comic Sans MS" panose="030F0702030302020204" pitchFamily="66" charset="0"/>
                          <a:ea typeface="+mn-ea"/>
                          <a:cs typeface="+mn-cs"/>
                        </a:rPr>
                        <a:t> qui ont suivi la </a:t>
                      </a:r>
                      <a:r>
                        <a:rPr lang="fr-FR" sz="1200" b="0" i="0" u="none" strike="noStrike" kern="1200" baseline="0" dirty="0" err="1" smtClean="0">
                          <a:solidFill>
                            <a:srgbClr val="000018"/>
                          </a:solidFill>
                          <a:latin typeface="Comic Sans MS" panose="030F0702030302020204" pitchFamily="66" charset="0"/>
                          <a:ea typeface="+mn-ea"/>
                          <a:cs typeface="+mn-cs"/>
                        </a:rPr>
                        <a:t>Fmn</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Familiarisation au sein de l’unité avec les principes qui ont été exposés durant le CSEM et le séminaire des Chefs de Corps</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Fourniture de </a:t>
                      </a:r>
                      <a:r>
                        <a:rPr lang="fr-FR" sz="1200" b="0" i="0" u="none" strike="noStrike" kern="1200" baseline="0" dirty="0" err="1" smtClean="0">
                          <a:solidFill>
                            <a:srgbClr val="000018"/>
                          </a:solidFill>
                          <a:latin typeface="Comic Sans MS" panose="030F0702030302020204" pitchFamily="66" charset="0"/>
                          <a:ea typeface="+mn-ea"/>
                          <a:cs typeface="+mn-cs"/>
                        </a:rPr>
                        <a:t>toolboxes</a:t>
                      </a:r>
                      <a:r>
                        <a:rPr lang="fr-FR" sz="1200" b="0" i="0" u="none" strike="noStrike" kern="1200" baseline="0" dirty="0" smtClean="0">
                          <a:solidFill>
                            <a:srgbClr val="000018"/>
                          </a:solidFill>
                          <a:latin typeface="Comic Sans MS" panose="030F0702030302020204" pitchFamily="66" charset="0"/>
                          <a:ea typeface="+mn-ea"/>
                          <a:cs typeface="+mn-cs"/>
                        </a:rPr>
                        <a:t> applicables au sein de l’unité</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 unité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Briefing </a:t>
                      </a: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FBEM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Vadémécum Chefs de Corps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Toolboxes</a:t>
                      </a: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SLPPT,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AsPrev</a:t>
                      </a:r>
                      <a:r>
                        <a:rPr kumimoji="0" lang="fr-FR"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Chefs de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340239490"/>
              </p:ext>
            </p:extLst>
          </p:nvPr>
        </p:nvGraphicFramePr>
        <p:xfrm>
          <a:off x="179388" y="465476"/>
          <a:ext cx="8748712" cy="527361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11-WB-01 - Implémentation de l’analyse de risque psychosocial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to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life”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Eviter ou limiter les dégâts liés à la charge psychosociale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l’enregistrement des incidents de nature psychosociale (PC mises en place)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l’analyse et exploitation des incidents de nature psychosociale enregistrés (PC+ mises en place)</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observations SOBANE aspects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nécessaires </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AR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ponctuelles nécessaires</a:t>
                      </a:r>
                      <a:endParaRPr lang="fr-BE" sz="1800" b="0" i="0" u="none" strike="noStrike" kern="1200" baseline="0" dirty="0" smtClean="0">
                        <a:solidFill>
                          <a:schemeClr val="tx1"/>
                        </a:solidFill>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PC/SLPPT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ACWB-SPS-PSYSOC-001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ACWB-GID-WRKPR-013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ACWB-GID-WRKPR-019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SLPPT / LH</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ACWB-GID-WRKPR-017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PC / SLPPT / LH</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ACWB-GID-WRKPR-012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PC Adjt DELOYER O.</a:t>
                      </a: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1" i="0" u="sng"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12</a:t>
            </a:fld>
            <a:endParaRPr lang="en-US"/>
          </a:p>
        </p:txBody>
      </p:sp>
    </p:spTree>
    <p:extLst>
      <p:ext uri="{BB962C8B-B14F-4D97-AF65-F5344CB8AC3E}">
        <p14:creationId xmlns:p14="http://schemas.microsoft.com/office/powerpoint/2010/main" val="4140318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4226582159"/>
              </p:ext>
            </p:extLst>
          </p:nvPr>
        </p:nvGraphicFramePr>
        <p:xfrm>
          <a:off x="323850" y="260350"/>
          <a:ext cx="8589963" cy="560019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Information des travailleurs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Renouvellement périodique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44 panneaux d’affichage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(22 A2 + 22 A3)</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40/65 lieux de travail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Veiller à garantir le contrôle de tout le matériel concerné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3 contrôles trim. (durée = 5 jours)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1 contrôle annuel (durée = 7 jours)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Les mises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Trimestriels</a:t>
                      </a:r>
                      <a:r>
                        <a:rPr kumimoji="0" lang="fr-BE" sz="1200" b="0" i="0" u="none" strike="noStrike" cap="none" normalizeH="0" baseline="0" dirty="0" smtClean="0">
                          <a:ln>
                            <a:noFill/>
                          </a:ln>
                          <a:solidFill>
                            <a:srgbClr val="000018"/>
                          </a:solidFill>
                          <a:effectLst/>
                          <a:latin typeface="Comic Sans MS" pitchFamily="66" charset="0"/>
                          <a:cs typeface="Arial" charset="0"/>
                        </a:rPr>
                        <a:t>:</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rPr>
                        <a:t>2WTac</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rPr>
                        <a:t>80 UAV</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rPr>
                        <a:t>MCU NAMUR</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rPr>
                        <a:t>SABCA-SONACA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2015</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01" name="Group 33"/>
          <p:cNvGraphicFramePr>
            <a:graphicFrameLocks noGrp="1"/>
          </p:cNvGraphicFramePr>
          <p:nvPr>
            <p:extLst>
              <p:ext uri="{D42A27DB-BD31-4B8C-83A1-F6EECF244321}">
                <p14:modId xmlns:p14="http://schemas.microsoft.com/office/powerpoint/2010/main" val="209056330"/>
              </p:ext>
            </p:extLst>
          </p:nvPr>
        </p:nvGraphicFramePr>
        <p:xfrm>
          <a:off x="323850" y="260350"/>
          <a:ext cx="8589963" cy="5594606"/>
        </p:xfrm>
        <a:graphic>
          <a:graphicData uri="http://schemas.openxmlformats.org/drawingml/2006/table">
            <a:tbl>
              <a:tblPr/>
              <a:tblGrid>
                <a:gridCol w="2087563"/>
                <a:gridCol w="1368425"/>
                <a:gridCol w="2160587"/>
                <a:gridCol w="1152525"/>
                <a:gridCol w="1333500"/>
                <a:gridCol w="487363"/>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2016.xlsx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hlinkClick r:id="rId3" action="ppaction://hlinkfile"/>
                        </a:rPr>
                        <a:t> Formations </a:t>
                      </a:r>
                      <a:r>
                        <a:rPr kumimoji="0" lang="fr-BE" sz="1200" b="0" i="0" u="none" strike="noStrike" cap="none" normalizeH="0" baseline="0" dirty="0" err="1" smtClean="0">
                          <a:ln>
                            <a:noFill/>
                          </a:ln>
                          <a:solidFill>
                            <a:srgbClr val="000018"/>
                          </a:solidFill>
                          <a:effectLst/>
                          <a:latin typeface="Comic Sans MS" pitchFamily="66" charset="0"/>
                          <a:hlinkClick r:id="rId3" action="ppaction://hlinkfile"/>
                        </a:rPr>
                        <a:t>Niv</a:t>
                      </a:r>
                      <a:r>
                        <a:rPr kumimoji="0" lang="fr-BE" sz="1200" b="0" i="0" u="none" strike="noStrike" cap="none" normalizeH="0" baseline="0" dirty="0" smtClean="0">
                          <a:ln>
                            <a:noFill/>
                          </a:ln>
                          <a:solidFill>
                            <a:srgbClr val="000018"/>
                          </a:solidFill>
                          <a:effectLst/>
                          <a:latin typeface="Comic Sans MS" pitchFamily="66" charset="0"/>
                          <a:hlinkClick r:id="rId3" action="ppaction://hlinkfile"/>
                        </a:rPr>
                        <a:t> 1</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smtClean="0">
                          <a:ln>
                            <a:noFill/>
                          </a:ln>
                          <a:solidFill>
                            <a:srgbClr val="000018"/>
                          </a:solidFill>
                          <a:effectLst/>
                          <a:latin typeface="Comic Sans MS" pitchFamily="66" charset="0"/>
                          <a:hlinkClick r:id="rId4" action="ppaction://hlinkfile"/>
                        </a:rPr>
                        <a:t>AR </a:t>
                      </a:r>
                      <a:r>
                        <a:rPr kumimoji="0" lang="en-US" sz="1200" b="0" i="0" u="none" strike="noStrike" cap="none" normalizeH="0" baseline="0" dirty="0" err="1" smtClean="0">
                          <a:ln>
                            <a:noFill/>
                          </a:ln>
                          <a:solidFill>
                            <a:srgbClr val="000018"/>
                          </a:solidFill>
                          <a:effectLst/>
                          <a:latin typeface="Comic Sans MS" pitchFamily="66" charset="0"/>
                          <a:hlinkClick r:id="rId4" action="ppaction://hlinkfile"/>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1178609182"/>
              </p:ext>
            </p:extLst>
          </p:nvPr>
        </p:nvGraphicFramePr>
        <p:xfrm>
          <a:off x="323850" y="260350"/>
          <a:ext cx="8589963" cy="614883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Installations présentant un risque d’explosion</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Minimiser les risques liés au travail dans ce type d’installations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Etablissement et affichage des consignes de sécurité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Erik DUCHEMIN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GpM</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Coordination entre la LH et la Cel ADDICT</a:t>
                      </a:r>
                      <a:endParaRPr kumimoji="0" lang="en-US" sz="1200" b="0" i="0" u="none" strike="noStrike" kern="1200" cap="none" normalizeH="0" baseline="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1774361192"/>
              </p:ext>
            </p:extLst>
          </p:nvPr>
        </p:nvGraphicFramePr>
        <p:xfrm>
          <a:off x="323850" y="260350"/>
          <a:ext cx="8589963" cy="5982528"/>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routière</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Réduction significative de 25% du nombre d’accidents, endéans les cinq ans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Mise en place du système C-TRACK sur les véhicules commerciaux et les bus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Mise en place d’une nouvelle signalisation aux abords des taxis</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Distribution de clefs aux utilisateurs des véhicules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des comportements routiers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RTC/MMC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RTC/MMC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ASD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Exposition aux gaz et poussières d’échappement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Protection de la santé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Suivi des mesures effectuées au C9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DLD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MAvn</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Rénovation des trottoirs aux abords des logements et de certaines installations afin de prévenir des risques d’accidents (bassin d’orage)</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1" i="0" u="sng"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1024789428"/>
              </p:ext>
            </p:extLst>
          </p:nvPr>
        </p:nvGraphicFramePr>
        <p:xfrm>
          <a:off x="323850" y="260350"/>
          <a:ext cx="8589963" cy="266979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Vibrations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Problématique des secousses ressenties lors des tirs de mine de la carrière BERTHE (zone Nord en général et B10 en particulier)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du problème et de la note envoyée à COMOPSAIR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AsPrev</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a:solidFill>
                  <a:srgbClr val="000018"/>
                </a:solidFill>
                <a:latin typeface="Comic Sans MS" pitchFamily="66" charset="0"/>
              </a:rPr>
              <a:t>2016-2020</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2016</a:t>
            </a:r>
            <a:br>
              <a:rPr lang="fr-FR" sz="2000" dirty="0">
                <a:solidFill>
                  <a:srgbClr val="000018"/>
                </a:solidFill>
                <a:latin typeface="Comic Sans MS" pitchFamily="66" charset="0"/>
              </a:rPr>
            </a:b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555802128"/>
              </p:ext>
            </p:extLst>
          </p:nvPr>
        </p:nvGraphicFramePr>
        <p:xfrm>
          <a:off x="250825" y="268243"/>
          <a:ext cx="8748713" cy="6159976"/>
        </p:xfrm>
        <a:graphic>
          <a:graphicData uri="http://schemas.openxmlformats.org/drawingml/2006/table">
            <a:tbl>
              <a:tblPr/>
              <a:tblGrid>
                <a:gridCol w="2592388"/>
                <a:gridCol w="1152723"/>
                <a:gridCol w="1440160"/>
                <a:gridCol w="1694954"/>
                <a:gridCol w="1438275"/>
                <a:gridCol w="430213"/>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2016</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08-MR-01: Vibrations</a:t>
                      </a:r>
                      <a:r>
                        <a:rPr lang="fr-BE" sz="1800" b="0" i="0" u="none" strike="noStrike" kern="1200" baseline="0" dirty="0" smtClean="0">
                          <a:solidFill>
                            <a:schemeClr val="tx1"/>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00"/>
                          </a:solidFill>
                          <a:effectLst/>
                          <a:latin typeface="Comic Sans MS" pitchFamily="66" charset="0"/>
                          <a:ea typeface="+mn-ea"/>
                          <a:cs typeface="+mn-cs"/>
                        </a:rPr>
                        <a:t>Inventaire, évaluation et maîtrise des risques en relation avec l’exposition des employés aux vibrations mécaniques.</a:t>
                      </a:r>
                      <a:endParaRPr kumimoji="0" lang="en-US" sz="1200" b="0" i="0" u="none" strike="noStrike" kern="1200" cap="none" normalizeH="0" baseline="0" dirty="0" smtClean="0">
                        <a:ln>
                          <a:noFill/>
                        </a:ln>
                        <a:solidFill>
                          <a:srgbClr val="00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Diffusion de la directive (afin de maîtriser les risques liés à l’exposition aux vibrations mécaniques des travailleurs) aux président des CCB et Chefs de Corps.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Guide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860504034"/>
              </p:ext>
            </p:extLst>
          </p:nvPr>
        </p:nvGraphicFramePr>
        <p:xfrm>
          <a:off x="179388" y="1268413"/>
          <a:ext cx="8748712" cy="311112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a:t>
                      </a:r>
                      <a:r>
                        <a:rPr kumimoji="0" lang="fr-FR" sz="1200" b="0" i="0" u="none" strike="noStrike" cap="none" normalizeH="0" baseline="0" dirty="0" err="1" smtClean="0">
                          <a:ln>
                            <a:noFill/>
                          </a:ln>
                          <a:solidFill>
                            <a:srgbClr val="000000"/>
                          </a:solidFill>
                          <a:effectLst/>
                          <a:latin typeface="Comic Sans MS" pitchFamily="66" charset="0"/>
                        </a:rPr>
                        <a:t>dûs</a:t>
                      </a:r>
                      <a:r>
                        <a:rPr kumimoji="0" lang="fr-FR" sz="1200" b="0" i="0" u="none" strike="noStrike" cap="none" normalizeH="0" baseline="0" dirty="0" smtClean="0">
                          <a:ln>
                            <a:noFill/>
                          </a:ln>
                          <a:solidFill>
                            <a:srgbClr val="000000"/>
                          </a:solidFill>
                          <a:effectLst/>
                          <a:latin typeface="Comic Sans MS" pitchFamily="66" charset="0"/>
                        </a:rPr>
                        <a:t>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13589249"/>
              </p:ext>
            </p:extLst>
          </p:nvPr>
        </p:nvGraphicFramePr>
        <p:xfrm>
          <a:off x="179388" y="1268413"/>
          <a:ext cx="8748712" cy="4625278"/>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Pas d’impact sur PLP</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Gp M BQM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3432327009"/>
              </p:ext>
            </p:extLst>
          </p:nvPr>
        </p:nvGraphicFramePr>
        <p:xfrm>
          <a:off x="179388" y="1268413"/>
          <a:ext cx="8748712" cy="475704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Comic Sans MS" pitchFamily="66" charset="0"/>
                        </a:rPr>
                        <a:t>Un inventaire par type d’atelier (ateliers connus et reconnus) est disponible sur SHAREPOINT Infra. En cas de questions, le </a:t>
                      </a:r>
                      <a:r>
                        <a:rPr kumimoji="0" lang="fr-FR" sz="1200" b="0" i="0" u="none" strike="noStrike" cap="none" normalizeH="0" baseline="0" dirty="0" err="1" smtClean="0">
                          <a:ln>
                            <a:noFill/>
                          </a:ln>
                          <a:solidFill>
                            <a:srgbClr val="000000"/>
                          </a:solidFill>
                          <a:effectLst/>
                          <a:latin typeface="Comic Sans MS" pitchFamily="66" charset="0"/>
                        </a:rPr>
                        <a:t>GesMat</a:t>
                      </a:r>
                      <a:r>
                        <a:rPr kumimoji="0" lang="fr-FR" sz="1200" b="0" i="0" u="none" strike="noStrike" cap="none" normalizeH="0" baseline="0" dirty="0" smtClean="0">
                          <a:ln>
                            <a:noFill/>
                          </a:ln>
                          <a:solidFill>
                            <a:srgbClr val="000000"/>
                          </a:solidFill>
                          <a:effectLst/>
                          <a:latin typeface="Comic Sans MS" pitchFamily="66" charset="0"/>
                        </a:rPr>
                        <a:t> (MR C&amp;I/D/L pour l’atelier même et MR SYS-S/U/O pour les machines) peut être contacté afin de clarifier les choses.</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741945381"/>
              </p:ext>
            </p:extLst>
          </p:nvPr>
        </p:nvGraphicFramePr>
        <p:xfrm>
          <a:off x="179388" y="1268413"/>
          <a:ext cx="8713091" cy="5142815"/>
        </p:xfrm>
        <a:graphic>
          <a:graphicData uri="http://schemas.openxmlformats.org/drawingml/2006/table">
            <a:tbl>
              <a:tblPr/>
              <a:tblGrid>
                <a:gridCol w="2581832"/>
                <a:gridCol w="1219177"/>
                <a:gridCol w="1865426"/>
                <a:gridCol w="1185777"/>
                <a:gridCol w="1432419"/>
                <a:gridCol w="428460"/>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431985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Finalisation de l’inventorisation des paratonnerres, ponts-roulant et ponts-élévateurs selon le </a:t>
                      </a:r>
                      <a:r>
                        <a:rPr lang="fr-FR" sz="1200" b="0" i="0" u="none" strike="noStrike" kern="1200" baseline="0" dirty="0" err="1" smtClean="0">
                          <a:solidFill>
                            <a:srgbClr val="000018"/>
                          </a:solidFill>
                          <a:latin typeface="Comic Sans MS" panose="030F0702030302020204" pitchFamily="66" charset="0"/>
                          <a:ea typeface="+mn-ea"/>
                          <a:cs typeface="+mn-cs"/>
                        </a:rPr>
                        <a:t>Gest</a:t>
                      </a:r>
                      <a:r>
                        <a:rPr lang="fr-FR" sz="1200" b="0" i="0" u="none" strike="noStrike" kern="1200" baseline="0" dirty="0" smtClean="0">
                          <a:solidFill>
                            <a:srgbClr val="000018"/>
                          </a:solidFill>
                          <a:latin typeface="Comic Sans MS" panose="030F0702030302020204" pitchFamily="66" charset="0"/>
                          <a:ea typeface="+mn-ea"/>
                          <a:cs typeface="+mn-cs"/>
                        </a:rPr>
                        <a:t> Mat</a:t>
                      </a:r>
                    </a:p>
                    <a:p>
                      <a:r>
                        <a:rPr lang="fr-FR" sz="1200" b="0" i="0" u="none" strike="noStrike" kern="1200" baseline="0" dirty="0" smtClean="0">
                          <a:solidFill>
                            <a:srgbClr val="000018"/>
                          </a:solidFill>
                          <a:latin typeface="Comic Sans MS" panose="030F0702030302020204" pitchFamily="66" charset="0"/>
                          <a:ea typeface="+mn-ea"/>
                          <a:cs typeface="+mn-cs"/>
                        </a:rPr>
                        <a:t>Inventorisation des compresseurs, installations de levage et portes commerciales selon le </a:t>
                      </a:r>
                      <a:r>
                        <a:rPr lang="fr-FR" sz="1200" b="0" i="0" u="none" strike="noStrike" kern="1200" baseline="0" dirty="0" err="1" smtClean="0">
                          <a:solidFill>
                            <a:srgbClr val="000018"/>
                          </a:solidFill>
                          <a:latin typeface="Comic Sans MS" panose="030F0702030302020204" pitchFamily="66" charset="0"/>
                          <a:ea typeface="+mn-ea"/>
                          <a:cs typeface="+mn-cs"/>
                        </a:rPr>
                        <a:t>Gest</a:t>
                      </a:r>
                      <a:r>
                        <a:rPr lang="fr-FR" sz="1200" b="0" i="0" u="none" strike="noStrike" kern="1200" baseline="0" dirty="0" smtClean="0">
                          <a:solidFill>
                            <a:srgbClr val="000018"/>
                          </a:solidFill>
                          <a:latin typeface="Comic Sans MS" panose="030F0702030302020204" pitchFamily="66" charset="0"/>
                          <a:ea typeface="+mn-ea"/>
                          <a:cs typeface="+mn-cs"/>
                        </a:rPr>
                        <a:t> Mat</a:t>
                      </a:r>
                    </a:p>
                    <a:p>
                      <a:r>
                        <a:rPr lang="fr-FR" sz="1200" b="0" i="0" u="none" strike="noStrike" kern="1200" baseline="0" dirty="0" smtClean="0">
                          <a:solidFill>
                            <a:srgbClr val="000018"/>
                          </a:solidFill>
                          <a:latin typeface="Comic Sans MS" panose="030F0702030302020204" pitchFamily="66" charset="0"/>
                          <a:ea typeface="+mn-ea"/>
                          <a:cs typeface="+mn-cs"/>
                        </a:rPr>
                        <a:t>S’assurer de l’exécution des contrôles obligatoires (conformément aux délais légaux)</a:t>
                      </a:r>
                    </a:p>
                    <a:p>
                      <a:r>
                        <a:rPr lang="fr-FR" sz="1200" b="0" i="0" u="none" strike="noStrike" kern="1200" baseline="0" dirty="0" smtClean="0">
                          <a:solidFill>
                            <a:srgbClr val="000018"/>
                          </a:solidFill>
                          <a:latin typeface="Comic Sans MS" panose="030F0702030302020204" pitchFamily="66" charset="0"/>
                          <a:ea typeface="+mn-ea"/>
                          <a:cs typeface="+mn-cs"/>
                        </a:rPr>
                        <a:t>Mettre en place les moyens pour assurer la gestion et le suivi des contrôles légaux Infra</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2219178180"/>
              </p:ext>
            </p:extLst>
          </p:nvPr>
        </p:nvGraphicFramePr>
        <p:xfrm>
          <a:off x="179388" y="908050"/>
          <a:ext cx="8748712" cy="2928240"/>
        </p:xfrm>
        <a:graphic>
          <a:graphicData uri="http://schemas.openxmlformats.org/drawingml/2006/table">
            <a:tbl>
              <a:tblPr/>
              <a:tblGrid>
                <a:gridCol w="2305050"/>
                <a:gridCol w="1223962"/>
                <a:gridCol w="1368425"/>
                <a:gridCol w="1511300"/>
                <a:gridCol w="1711325"/>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Campagne d’affichage</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617395184"/>
              </p:ext>
            </p:extLst>
          </p:nvPr>
        </p:nvGraphicFramePr>
        <p:xfrm>
          <a:off x="179388" y="465476"/>
          <a:ext cx="8748712" cy="3810573"/>
        </p:xfrm>
        <a:graphic>
          <a:graphicData uri="http://schemas.openxmlformats.org/drawingml/2006/table">
            <a:tbl>
              <a:tblPr/>
              <a:tblGrid>
                <a:gridCol w="2160587"/>
                <a:gridCol w="1152525"/>
                <a:gridCol w="1584325"/>
                <a:gridCol w="1741488"/>
                <a:gridCol w="1481137"/>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AR doivent être appliquées au </a:t>
                      </a:r>
                      <a:r>
                        <a:rPr lang="fr-BE" sz="1200" b="0" i="0" u="none" strike="noStrike" kern="1200" baseline="0" dirty="0" err="1" smtClean="0">
                          <a:solidFill>
                            <a:srgbClr val="000018"/>
                          </a:solidFill>
                          <a:latin typeface="Comic Sans MS" panose="030F0702030302020204" pitchFamily="66" charset="0"/>
                          <a:ea typeface="+mn-ea"/>
                          <a:cs typeface="+mn-cs"/>
                        </a:rPr>
                        <a:t>Niv</a:t>
                      </a:r>
                      <a:r>
                        <a:rPr lang="fr-BE" sz="1200" b="0" i="0" u="none" strike="noStrike" kern="1200" baseline="0" dirty="0" smtClean="0">
                          <a:solidFill>
                            <a:srgbClr val="000018"/>
                          </a:solidFill>
                          <a:latin typeface="Comic Sans MS" panose="030F0702030302020204" pitchFamily="66" charset="0"/>
                          <a:ea typeface="+mn-ea"/>
                          <a:cs typeface="+mn-cs"/>
                        </a:rPr>
                        <a:t> local dès l’approbation de l’AR générique ; accès permanent à la Doc.</a:t>
                      </a:r>
                    </a:p>
                    <a:p>
                      <a:pPr marL="0" marR="0" indent="0" algn="l" defTabSz="914400" rtl="0" eaLnBrk="1" fontAlgn="auto" latinLnBrk="0" hangingPunct="1">
                        <a:lnSpc>
                          <a:spcPct val="100000"/>
                        </a:lnSpc>
                        <a:spcBef>
                          <a:spcPts val="0"/>
                        </a:spcBef>
                        <a:spcAft>
                          <a:spcPts val="0"/>
                        </a:spcAft>
                        <a:buClrTx/>
                        <a:buSzTx/>
                        <a:buFontTx/>
                        <a:buNone/>
                        <a:tabLst/>
                        <a:defRPr/>
                      </a:pPr>
                      <a:endParaRPr lang="fr-BE" sz="1200" b="0" i="0" u="none" strike="noStrike" kern="1200" baseline="0" dirty="0" smtClean="0">
                        <a:solidFill>
                          <a:schemeClr val="tx1"/>
                        </a:solidFill>
                        <a:latin typeface="Comic Sans MS" panose="030F0702030302020204" pitchFamily="66"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Examen de la SPS “Sécurité pendant les activités sportives” et des mesures de prévention visant à limiter les accidents de sport.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Analyses des risques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Directives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IRMEP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Section EPS</a:t>
                      </a: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Section EPS</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9986</TotalTime>
  <Words>1845</Words>
  <Application>Microsoft Office PowerPoint</Application>
  <PresentationFormat>On-screen Show (4:3)</PresentationFormat>
  <Paragraphs>498</Paragraphs>
  <Slides>18</Slides>
  <Notes>11</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Beam</vt:lpstr>
      <vt:lpstr>Plan Local de Prévention  2016  2 Wing Tactique</vt:lpstr>
      <vt:lpstr>Plan Local de Prévention   Volet A  Ref : Plan global de prévention de la Défense 2016-2020 Plan annuel d’actions 2016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Behets Michael</cp:lastModifiedBy>
  <cp:revision>301</cp:revision>
  <cp:lastPrinted>2016-02-17T12:35:21Z</cp:lastPrinted>
  <dcterms:created xsi:type="dcterms:W3CDTF">2005-10-13T05:40:21Z</dcterms:created>
  <dcterms:modified xsi:type="dcterms:W3CDTF">2016-06-28T11:58:55Z</dcterms:modified>
</cp:coreProperties>
</file>