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8"/>
  </p:notesMasterIdLst>
  <p:handoutMasterIdLst>
    <p:handoutMasterId r:id="rId19"/>
  </p:handoutMasterIdLst>
  <p:sldIdLst>
    <p:sldId id="284" r:id="rId2"/>
    <p:sldId id="285" r:id="rId3"/>
    <p:sldId id="264" r:id="rId4"/>
    <p:sldId id="299" r:id="rId5"/>
    <p:sldId id="301" r:id="rId6"/>
    <p:sldId id="304" r:id="rId7"/>
    <p:sldId id="308" r:id="rId8"/>
    <p:sldId id="309" r:id="rId9"/>
    <p:sldId id="286" r:id="rId10"/>
    <p:sldId id="274" r:id="rId11"/>
    <p:sldId id="287" r:id="rId12"/>
    <p:sldId id="303" r:id="rId13"/>
    <p:sldId id="310" r:id="rId14"/>
    <p:sldId id="312" r:id="rId15"/>
    <p:sldId id="313" r:id="rId16"/>
    <p:sldId id="314" r:id="rId17"/>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18"/>
    <a:srgbClr val="FF0066"/>
    <a:srgbClr val="E3A1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99771" autoAdjust="0"/>
  </p:normalViewPr>
  <p:slideViewPr>
    <p:cSldViewPr>
      <p:cViewPr>
        <p:scale>
          <a:sx n="117" d="100"/>
          <a:sy n="117" d="100"/>
        </p:scale>
        <p:origin x="-146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547B82A8-D561-4F92-8EC0-9966BF047703}" type="datetimeFigureOut">
              <a:rPr lang="en-US"/>
              <a:pPr>
                <a:defRPr/>
              </a:pPr>
              <a:t>3/10/2016</a:t>
            </a:fld>
            <a:endParaRPr lang="en-US"/>
          </a:p>
        </p:txBody>
      </p:sp>
      <p:sp>
        <p:nvSpPr>
          <p:cNvPr id="3994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65EDE14-42FB-4CBC-8E78-4E1C141A92DA}" type="slidenum">
              <a:rPr lang="en-US"/>
              <a:pPr>
                <a:defRPr/>
              </a:pPr>
              <a:t>‹#›</a:t>
            </a:fld>
            <a:endParaRPr lang="en-US"/>
          </a:p>
        </p:txBody>
      </p:sp>
    </p:spTree>
    <p:extLst>
      <p:ext uri="{BB962C8B-B14F-4D97-AF65-F5344CB8AC3E}">
        <p14:creationId xmlns:p14="http://schemas.microsoft.com/office/powerpoint/2010/main" val="3229520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defTabSz="930275">
              <a:defRPr sz="1200"/>
            </a:lvl1pPr>
          </a:lstStyle>
          <a:p>
            <a:pPr>
              <a:defRPr/>
            </a:pPr>
            <a:endParaRPr lang="en-US"/>
          </a:p>
        </p:txBody>
      </p:sp>
      <p:sp>
        <p:nvSpPr>
          <p:cNvPr id="15363"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lvl1pPr algn="r" defTabSz="930275">
              <a:defRPr sz="1200"/>
            </a:lvl1pPr>
          </a:lstStyle>
          <a:p>
            <a:pPr>
              <a:defRPr/>
            </a:pPr>
            <a:fld id="{E70E549B-A835-4A87-8795-3FF46B7FBA7F}" type="datetimeFigureOut">
              <a:rPr lang="en-US"/>
              <a:pPr>
                <a:defRPr/>
              </a:pPr>
              <a:t>3/10/2016</a:t>
            </a:fld>
            <a:endParaRPr lang="en-US"/>
          </a:p>
        </p:txBody>
      </p:sp>
      <p:sp>
        <p:nvSpPr>
          <p:cNvPr id="1331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2985" tIns="46493" rIns="92985" bIns="464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defTabSz="930275">
              <a:defRPr sz="1200"/>
            </a:lvl1pPr>
          </a:lstStyle>
          <a:p>
            <a:pPr>
              <a:defRPr/>
            </a:pPr>
            <a:endParaRPr lang="en-US"/>
          </a:p>
        </p:txBody>
      </p:sp>
      <p:sp>
        <p:nvSpPr>
          <p:cNvPr id="15367" name="Rectangle 7"/>
          <p:cNvSpPr>
            <a:spLocks noGrp="1" noChangeArrowheads="1"/>
          </p:cNvSpPr>
          <p:nvPr>
            <p:ph type="sldNum" sz="quarter" idx="5"/>
          </p:nvPr>
        </p:nvSpPr>
        <p:spPr bwMode="auto">
          <a:xfrm>
            <a:off x="3851275" y="9428163"/>
            <a:ext cx="2944813" cy="496887"/>
          </a:xfrm>
          <a:prstGeom prst="rect">
            <a:avLst/>
          </a:prstGeom>
          <a:noFill/>
          <a:ln w="9525">
            <a:noFill/>
            <a:miter lim="800000"/>
            <a:headEnd/>
            <a:tailEnd/>
          </a:ln>
          <a:effectLst/>
        </p:spPr>
        <p:txBody>
          <a:bodyPr vert="horz" wrap="square" lIns="92985" tIns="46493" rIns="92985" bIns="46493" numCol="1" anchor="b" anchorCtr="0" compatLnSpc="1">
            <a:prstTxWarp prst="textNoShape">
              <a:avLst/>
            </a:prstTxWarp>
          </a:bodyPr>
          <a:lstStyle>
            <a:lvl1pPr algn="r" defTabSz="930275" eaLnBrk="1" hangingPunct="1">
              <a:defRPr sz="1200"/>
            </a:lvl1pPr>
          </a:lstStyle>
          <a:p>
            <a:pPr>
              <a:defRPr/>
            </a:pPr>
            <a:fld id="{EE62C996-7EBA-4008-94B4-238849A5DB9E}" type="slidenum">
              <a:rPr lang="en-US"/>
              <a:pPr>
                <a:defRPr/>
              </a:pPr>
              <a:t>‹#›</a:t>
            </a:fld>
            <a:endParaRPr lang="en-US"/>
          </a:p>
        </p:txBody>
      </p:sp>
    </p:spTree>
    <p:extLst>
      <p:ext uri="{BB962C8B-B14F-4D97-AF65-F5344CB8AC3E}">
        <p14:creationId xmlns:p14="http://schemas.microsoft.com/office/powerpoint/2010/main" val="22090694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430A4CA1-1C5D-480A-96B8-C418E3E77569}"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E80B16A8-0E93-4220-9115-A7F2E4737B45}" type="slidenum">
              <a:rPr lang="en-US" sz="1200"/>
              <a:pPr algn="r" defTabSz="930275"/>
              <a:t>4</a:t>
            </a:fld>
            <a:endParaRPr lang="en-US"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5</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6</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7</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985" tIns="46493" rIns="92985" bIns="46493" anchor="b"/>
          <a:lstStyle/>
          <a:p>
            <a:pPr algn="r" defTabSz="930275"/>
            <a:fld id="{34701F78-2567-4A1D-8CDB-CA6079AE6F42}" type="slidenum">
              <a:rPr lang="en-US" sz="1200"/>
              <a:pPr algn="r" defTabSz="930275"/>
              <a:t>8</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fr-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516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516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fld id="{E10BE087-7A03-41BF-B738-166F249B38A9}" type="datetimeFigureOut">
              <a:rPr lang="en-US"/>
              <a:pPr>
                <a:defRPr/>
              </a:pPr>
              <a:t>3/10/2016</a:t>
            </a:fld>
            <a:endParaRPr lang="en-US"/>
          </a:p>
        </p:txBody>
      </p:sp>
      <p:sp>
        <p:nvSpPr>
          <p:cNvPr id="45" name="Rectangle 45"/>
          <p:cNvSpPr>
            <a:spLocks noGrp="1" noChangeArrowheads="1"/>
          </p:cNvSpPr>
          <p:nvPr>
            <p:ph type="ftr" sz="quarter" idx="11"/>
          </p:nvPr>
        </p:nvSpPr>
        <p:spPr>
          <a:xfrm>
            <a:off x="3124200" y="6248400"/>
            <a:ext cx="2895600" cy="457200"/>
          </a:xfrm>
        </p:spPr>
        <p:txBody>
          <a:bodyPr/>
          <a:lstStyle>
            <a:lvl1pPr>
              <a:defRPr/>
            </a:lvl1pPr>
          </a:lstStyle>
          <a:p>
            <a:pPr>
              <a:defRPr/>
            </a:pPr>
            <a:r>
              <a:rPr lang="en-US"/>
              <a:t>EC : en cours - T : terminé - R : pas démarré</a:t>
            </a:r>
          </a:p>
        </p:txBody>
      </p:sp>
      <p:sp>
        <p:nvSpPr>
          <p:cNvPr id="46" name="Rectangle 46"/>
          <p:cNvSpPr>
            <a:spLocks noGrp="1" noChangeArrowheads="1"/>
          </p:cNvSpPr>
          <p:nvPr>
            <p:ph type="sldNum" sz="quarter" idx="12"/>
          </p:nvPr>
        </p:nvSpPr>
        <p:spPr/>
        <p:txBody>
          <a:bodyPr/>
          <a:lstStyle>
            <a:lvl1pPr>
              <a:defRPr/>
            </a:lvl1pPr>
          </a:lstStyle>
          <a:p>
            <a:pPr>
              <a:defRPr/>
            </a:pPr>
            <a:fld id="{38B4CFC8-E1F0-46D9-8164-0508034B18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4F9F45AA-A100-44EA-A4D5-F91E32490117}" type="datetimeFigureOut">
              <a:rPr lang="en-US"/>
              <a:pPr>
                <a:defRPr/>
              </a:pPr>
              <a:t>3/10/2016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A743A020-463B-4FDD-87A2-B1ACD19F86A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205FE9CE-E7DB-4B10-B68F-5BE7689152B1}" type="datetimeFigureOut">
              <a:rPr lang="en-US"/>
              <a:pPr>
                <a:defRPr/>
              </a:pPr>
              <a:t>3/10/2016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3A2B9500-618A-428D-AE07-5F725EE0C6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p:txBody>
          <a:bodyPr/>
          <a:lstStyle>
            <a:lvl1pPr>
              <a:defRPr/>
            </a:lvl1pPr>
          </a:lstStyle>
          <a:p>
            <a:pPr>
              <a:defRPr/>
            </a:pPr>
            <a:fld id="{13C08DE1-1BF3-4314-8FAA-0FC369E6F438}" type="datetimeFigureOut">
              <a:rPr lang="en-US"/>
              <a:pPr>
                <a:defRPr/>
              </a:pPr>
              <a:t>3/10/2016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4EF9D376-4497-4ACC-8578-3C0892C50C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p:txBody>
          <a:bodyPr/>
          <a:lstStyle>
            <a:lvl1pPr>
              <a:defRPr/>
            </a:lvl1pPr>
          </a:lstStyle>
          <a:p>
            <a:pPr>
              <a:defRPr/>
            </a:pPr>
            <a:fld id="{5E66BC05-2386-4315-84A3-A53447255A7A}" type="datetimeFigureOut">
              <a:rPr lang="en-US"/>
              <a:pPr>
                <a:defRPr/>
              </a:pPr>
              <a:t>3/10/2016</a:t>
            </a:fld>
            <a:endParaRPr lang="en-US"/>
          </a:p>
        </p:txBody>
      </p:sp>
      <p:sp>
        <p:nvSpPr>
          <p:cNvPr id="5"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6" name="Rectangle 46"/>
          <p:cNvSpPr>
            <a:spLocks noGrp="1" noChangeArrowheads="1"/>
          </p:cNvSpPr>
          <p:nvPr>
            <p:ph type="sldNum" sz="quarter" idx="12"/>
          </p:nvPr>
        </p:nvSpPr>
        <p:spPr/>
        <p:txBody>
          <a:bodyPr/>
          <a:lstStyle>
            <a:lvl1pPr>
              <a:defRPr/>
            </a:lvl1pPr>
          </a:lstStyle>
          <a:p>
            <a:pPr>
              <a:defRPr/>
            </a:pPr>
            <a:fld id="{0C941695-2995-47DC-9BFC-FD2400DF19B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p:txBody>
          <a:bodyPr/>
          <a:lstStyle>
            <a:lvl1pPr>
              <a:defRPr/>
            </a:lvl1pPr>
          </a:lstStyle>
          <a:p>
            <a:pPr>
              <a:defRPr/>
            </a:pPr>
            <a:fld id="{83A2DA3E-4177-44FD-AF61-80F4FC876077}" type="datetimeFigureOut">
              <a:rPr lang="en-US"/>
              <a:pPr>
                <a:defRPr/>
              </a:pPr>
              <a:t>3/10/2016</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F5476E81-D5E8-4799-AA13-FF1E4144F9A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p:txBody>
          <a:bodyPr/>
          <a:lstStyle>
            <a:lvl1pPr>
              <a:defRPr/>
            </a:lvl1pPr>
          </a:lstStyle>
          <a:p>
            <a:pPr>
              <a:defRPr/>
            </a:pPr>
            <a:fld id="{D487184D-362B-4769-B9A3-8525E891468E}" type="datetimeFigureOut">
              <a:rPr lang="en-US"/>
              <a:pPr>
                <a:defRPr/>
              </a:pPr>
              <a:t>3/10/2016</a:t>
            </a:fld>
            <a:endParaRPr lang="en-US"/>
          </a:p>
        </p:txBody>
      </p:sp>
      <p:sp>
        <p:nvSpPr>
          <p:cNvPr id="8"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9" name="Rectangle 46"/>
          <p:cNvSpPr>
            <a:spLocks noGrp="1" noChangeArrowheads="1"/>
          </p:cNvSpPr>
          <p:nvPr>
            <p:ph type="sldNum" sz="quarter" idx="12"/>
          </p:nvPr>
        </p:nvSpPr>
        <p:spPr/>
        <p:txBody>
          <a:bodyPr/>
          <a:lstStyle>
            <a:lvl1pPr>
              <a:defRPr/>
            </a:lvl1pPr>
          </a:lstStyle>
          <a:p>
            <a:pPr>
              <a:defRPr/>
            </a:pPr>
            <a:fld id="{B299E637-FF79-4658-89B4-40E31EC140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p:txBody>
          <a:bodyPr/>
          <a:lstStyle>
            <a:lvl1pPr>
              <a:defRPr/>
            </a:lvl1pPr>
          </a:lstStyle>
          <a:p>
            <a:pPr>
              <a:defRPr/>
            </a:pPr>
            <a:fld id="{8894F3A5-3A89-4D1F-BC31-9A1DC0765712}" type="datetimeFigureOut">
              <a:rPr lang="en-US"/>
              <a:pPr>
                <a:defRPr/>
              </a:pPr>
              <a:t>3/10/2016</a:t>
            </a:fld>
            <a:endParaRPr lang="en-US"/>
          </a:p>
        </p:txBody>
      </p:sp>
      <p:sp>
        <p:nvSpPr>
          <p:cNvPr id="4"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5" name="Rectangle 46"/>
          <p:cNvSpPr>
            <a:spLocks noGrp="1" noChangeArrowheads="1"/>
          </p:cNvSpPr>
          <p:nvPr>
            <p:ph type="sldNum" sz="quarter" idx="12"/>
          </p:nvPr>
        </p:nvSpPr>
        <p:spPr/>
        <p:txBody>
          <a:bodyPr/>
          <a:lstStyle>
            <a:lvl1pPr>
              <a:defRPr/>
            </a:lvl1pPr>
          </a:lstStyle>
          <a:p>
            <a:pPr>
              <a:defRPr/>
            </a:pPr>
            <a:fld id="{3433E004-656A-4C28-B5E0-8CAB57B5E19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p:txBody>
          <a:bodyPr/>
          <a:lstStyle>
            <a:lvl1pPr>
              <a:defRPr/>
            </a:lvl1pPr>
          </a:lstStyle>
          <a:p>
            <a:pPr>
              <a:defRPr/>
            </a:pPr>
            <a:fld id="{833BE513-2F10-45ED-B970-E9E73132F2AD}" type="datetimeFigureOut">
              <a:rPr lang="en-US"/>
              <a:pPr>
                <a:defRPr/>
              </a:pPr>
              <a:t>3/10/2016</a:t>
            </a:fld>
            <a:endParaRPr lang="en-US"/>
          </a:p>
        </p:txBody>
      </p:sp>
      <p:sp>
        <p:nvSpPr>
          <p:cNvPr id="3"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4" name="Rectangle 46"/>
          <p:cNvSpPr>
            <a:spLocks noGrp="1" noChangeArrowheads="1"/>
          </p:cNvSpPr>
          <p:nvPr>
            <p:ph type="sldNum" sz="quarter" idx="12"/>
          </p:nvPr>
        </p:nvSpPr>
        <p:spPr/>
        <p:txBody>
          <a:bodyPr/>
          <a:lstStyle>
            <a:lvl1pPr>
              <a:defRPr/>
            </a:lvl1pPr>
          </a:lstStyle>
          <a:p>
            <a:pPr>
              <a:defRPr/>
            </a:pPr>
            <a:fld id="{F70BA58C-91E4-4A29-9FFB-32551D517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9D46D039-359B-4F1A-9A19-BA2BF69F8F39}" type="datetimeFigureOut">
              <a:rPr lang="en-US"/>
              <a:pPr>
                <a:defRPr/>
              </a:pPr>
              <a:t>3/10/2016</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D5ACD2B5-84B2-4917-891A-6F9F9396D86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p:txBody>
          <a:bodyPr/>
          <a:lstStyle>
            <a:lvl1pPr>
              <a:defRPr/>
            </a:lvl1pPr>
          </a:lstStyle>
          <a:p>
            <a:pPr>
              <a:defRPr/>
            </a:pPr>
            <a:fld id="{8F2AEB51-85EC-43B6-AF5E-37E7AEC5F1A3}" type="datetimeFigureOut">
              <a:rPr lang="en-US"/>
              <a:pPr>
                <a:defRPr/>
              </a:pPr>
              <a:t>3/10/2016</a:t>
            </a:fld>
            <a:endParaRPr lang="en-US"/>
          </a:p>
        </p:txBody>
      </p:sp>
      <p:sp>
        <p:nvSpPr>
          <p:cNvPr id="6" name="Rectangle 45"/>
          <p:cNvSpPr>
            <a:spLocks noGrp="1" noChangeArrowheads="1"/>
          </p:cNvSpPr>
          <p:nvPr>
            <p:ph type="ftr" sz="quarter" idx="11"/>
          </p:nvPr>
        </p:nvSpPr>
        <p:spPr/>
        <p:txBody>
          <a:bodyPr/>
          <a:lstStyle>
            <a:lvl1pPr>
              <a:defRPr/>
            </a:lvl1pPr>
          </a:lstStyle>
          <a:p>
            <a:pPr>
              <a:defRPr/>
            </a:pPr>
            <a:r>
              <a:rPr lang="en-US"/>
              <a:t>EC : en cours - T : terminé - R : pas démarré</a:t>
            </a:r>
          </a:p>
        </p:txBody>
      </p:sp>
      <p:sp>
        <p:nvSpPr>
          <p:cNvPr id="7" name="Rectangle 46"/>
          <p:cNvSpPr>
            <a:spLocks noGrp="1" noChangeArrowheads="1"/>
          </p:cNvSpPr>
          <p:nvPr>
            <p:ph type="sldNum" sz="quarter" idx="12"/>
          </p:nvPr>
        </p:nvSpPr>
        <p:spPr/>
        <p:txBody>
          <a:bodyPr/>
          <a:lstStyle>
            <a:lvl1pPr>
              <a:defRPr/>
            </a:lvl1pPr>
          </a:lstStyle>
          <a:p>
            <a:pPr>
              <a:defRPr/>
            </a:pPr>
            <a:fld id="{C8A4CBED-C270-46C0-B961-5CD1E8E46D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409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0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410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0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0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410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410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0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410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410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411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411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411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411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411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411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1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412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412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412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2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412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412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2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412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413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413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413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413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413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4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33170EC0-8A6B-4138-BA0E-2FB1F1592E2B}" type="datetimeFigureOut">
              <a:rPr lang="en-US"/>
              <a:pPr>
                <a:defRPr/>
              </a:pPr>
              <a:t>3/10/2016</a:t>
            </a:fld>
            <a:endParaRPr lang="en-US"/>
          </a:p>
        </p:txBody>
      </p:sp>
      <p:sp>
        <p:nvSpPr>
          <p:cNvPr id="4141" name="Rectangle 45"/>
          <p:cNvSpPr>
            <a:spLocks noGrp="1" noChangeArrowheads="1"/>
          </p:cNvSpPr>
          <p:nvPr>
            <p:ph type="ftr" sz="quarter" idx="3"/>
          </p:nvPr>
        </p:nvSpPr>
        <p:spPr bwMode="auto">
          <a:xfrm>
            <a:off x="2124075" y="6248400"/>
            <a:ext cx="50403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r>
              <a:rPr lang="en-US"/>
              <a:t>EC : en cours - T : terminé - R : pas démarré</a:t>
            </a:r>
          </a:p>
        </p:txBody>
      </p:sp>
      <p:sp>
        <p:nvSpPr>
          <p:cNvPr id="414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1EF8173-EA16-40FC-B882-AD244CBFE8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VISITES%20LIEUX%20DE%20TRAVAIL%20Sep-Nov.docx"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Sit%20Ex%20Incendie%202015.xlsx"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457200" y="2176463"/>
            <a:ext cx="8229600" cy="1828800"/>
          </a:xfrm>
        </p:spPr>
        <p:txBody>
          <a:bodyPr/>
          <a:lstStyle/>
          <a:p>
            <a:pPr eaLnBrk="1" hangingPunct="1">
              <a:defRPr/>
            </a:pPr>
            <a:r>
              <a:rPr lang="fr-BE" sz="4400" u="sng" dirty="0" smtClean="0">
                <a:solidFill>
                  <a:srgbClr val="000018"/>
                </a:solidFill>
                <a:latin typeface="Comic Sans MS" pitchFamily="66" charset="0"/>
              </a:rPr>
              <a:t>Plan Local de Prévention </a:t>
            </a: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2016</a:t>
            </a:r>
            <a:br>
              <a:rPr lang="fr-BE" sz="4000" u="sng" dirty="0" smtClean="0">
                <a:solidFill>
                  <a:srgbClr val="000018"/>
                </a:solidFill>
                <a:latin typeface="Comic Sans MS" pitchFamily="66" charset="0"/>
              </a:rPr>
            </a:br>
            <a:r>
              <a:rPr lang="fr-BE" sz="4000" u="sng" dirty="0" smtClean="0">
                <a:solidFill>
                  <a:srgbClr val="000018"/>
                </a:solidFill>
                <a:latin typeface="Comic Sans MS" pitchFamily="66" charset="0"/>
              </a:rPr>
              <a:t/>
            </a:r>
            <a:br>
              <a:rPr lang="fr-BE" sz="4000" u="sng" dirty="0" smtClean="0">
                <a:solidFill>
                  <a:srgbClr val="000018"/>
                </a:solidFill>
                <a:latin typeface="Comic Sans MS" pitchFamily="66" charset="0"/>
              </a:rPr>
            </a:br>
            <a:r>
              <a:rPr lang="fr-BE" sz="4000" dirty="0" smtClean="0">
                <a:solidFill>
                  <a:srgbClr val="000018"/>
                </a:solidFill>
                <a:latin typeface="Comic Sans MS" pitchFamily="66" charset="0"/>
              </a:rPr>
              <a:t>80 UAV </a:t>
            </a:r>
            <a:r>
              <a:rPr lang="fr-BE" sz="4000" dirty="0" err="1" smtClean="0">
                <a:solidFill>
                  <a:srgbClr val="000018"/>
                </a:solidFill>
                <a:latin typeface="Comic Sans MS" pitchFamily="66" charset="0"/>
              </a:rPr>
              <a:t>Sqn</a:t>
            </a:r>
            <a:endParaRPr lang="en-US" sz="4000"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Footer Placeholder 2"/>
          <p:cNvSpPr>
            <a:spLocks noGrp="1"/>
          </p:cNvSpPr>
          <p:nvPr>
            <p:ph type="ftr" sz="quarter" idx="11"/>
          </p:nvPr>
        </p:nvSpPr>
        <p:spPr>
          <a:noFill/>
        </p:spPr>
        <p:txBody>
          <a:bodyPr/>
          <a:lstStyle/>
          <a:p>
            <a:r>
              <a:rPr lang="en-US" smtClean="0">
                <a:solidFill>
                  <a:srgbClr val="000018"/>
                </a:solidFill>
                <a:effectLst/>
              </a:rPr>
              <a:t>EC : en cours - T : terminé - R : pas démarré</a:t>
            </a:r>
          </a:p>
        </p:txBody>
      </p:sp>
      <p:graphicFrame>
        <p:nvGraphicFramePr>
          <p:cNvPr id="31784" name="Group 40"/>
          <p:cNvGraphicFramePr>
            <a:graphicFrameLocks noGrp="1"/>
          </p:cNvGraphicFramePr>
          <p:nvPr>
            <p:extLst>
              <p:ext uri="{D42A27DB-BD31-4B8C-83A1-F6EECF244321}">
                <p14:modId xmlns:p14="http://schemas.microsoft.com/office/powerpoint/2010/main" val="2881089341"/>
              </p:ext>
            </p:extLst>
          </p:nvPr>
        </p:nvGraphicFramePr>
        <p:xfrm>
          <a:off x="323850" y="260350"/>
          <a:ext cx="8589963" cy="596595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Campagne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d’affichage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 Sécurité du travail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Information des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Dangers F16</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Dangers UAV</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Renouvellement</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périodique</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Briefing prévention du 20 Jan 16</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4 </a:t>
                      </a:r>
                      <a:r>
                        <a:rPr kumimoji="0" lang="en-US" sz="1200" b="0" i="0" u="none" strike="noStrike" cap="none" normalizeH="0" baseline="0" dirty="0" err="1" smtClean="0">
                          <a:ln>
                            <a:noFill/>
                          </a:ln>
                          <a:solidFill>
                            <a:srgbClr val="000018"/>
                          </a:solidFill>
                          <a:effectLst/>
                          <a:latin typeface="Comic Sans MS" pitchFamily="66" charset="0"/>
                          <a:cs typeface="Arial" charset="0"/>
                        </a:rPr>
                        <a:t>panneaux</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d’affichage</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80 UAV</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Assi</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Prév</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mn-cs"/>
                        </a:rPr>
                        <a:t>WASO/SASO</a:t>
                      </a: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Visite annuelle des lieux de travail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Conformément aux prescrits légaux, chaque lieu de travail doit faire l’objet d’une visite annuelle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hlinkClick r:id="rId2" action="ppaction://hlinkfile"/>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Lieu de travail F44 &amp; F89 – 30 Mars 16</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VLT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Rapports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CCB, SLPPT, </a:t>
                      </a: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 la réalisation des contrôles réglementaires par un SECT</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rPr>
                        <a:t>Veiller à garantir le contrôle de tout le matériel concerné</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3 contrôles trim. (durée = 5 jours)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1 contrôle annuel (durée = 7 jours)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Les mises et remises en service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cs typeface="Arial" charset="0"/>
                        </a:rPr>
                        <a:t>Compte-rendu annuel disponible dans le rapport annuel SLPPT</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trimestriel 2WTac/80 UAV/</a:t>
                      </a: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rPr>
                        <a:t>MCU NAMUR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Rapport annuel 2015</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Footer Placeholder 2"/>
          <p:cNvSpPr>
            <a:spLocks noGrp="1"/>
          </p:cNvSpPr>
          <p:nvPr>
            <p:ph type="ftr" sz="quarter" idx="11"/>
          </p:nvPr>
        </p:nvSpPr>
        <p:spPr>
          <a:noFill/>
        </p:spPr>
        <p:txBody>
          <a:bodyPr/>
          <a:lstStyle/>
          <a:p>
            <a:r>
              <a:rPr lang="en-US" smtClean="0">
                <a:solidFill>
                  <a:srgbClr val="000018"/>
                </a:solidFill>
                <a:effectLst/>
              </a:rPr>
              <a:t>EC : en cours - T : terminé - R : pas démarré</a:t>
            </a:r>
          </a:p>
        </p:txBody>
      </p:sp>
      <p:graphicFrame>
        <p:nvGraphicFramePr>
          <p:cNvPr id="32801" name="Group 33"/>
          <p:cNvGraphicFramePr>
            <a:graphicFrameLocks noGrp="1"/>
          </p:cNvGraphicFramePr>
          <p:nvPr>
            <p:extLst>
              <p:ext uri="{D42A27DB-BD31-4B8C-83A1-F6EECF244321}">
                <p14:modId xmlns:p14="http://schemas.microsoft.com/office/powerpoint/2010/main" val="3988179388"/>
              </p:ext>
            </p:extLst>
          </p:nvPr>
        </p:nvGraphicFramePr>
        <p:xfrm>
          <a:off x="323850" y="260350"/>
          <a:ext cx="8589963" cy="5411726"/>
        </p:xfrm>
        <a:graphic>
          <a:graphicData uri="http://schemas.openxmlformats.org/drawingml/2006/table">
            <a:tbl>
              <a:tblPr/>
              <a:tblGrid>
                <a:gridCol w="2087563"/>
                <a:gridCol w="1368425"/>
                <a:gridCol w="2160587"/>
                <a:gridCol w="1152525"/>
                <a:gridCol w="1333500"/>
                <a:gridCol w="487363"/>
              </a:tblGrid>
              <a:tr h="8270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Status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smtClean="0">
                          <a:ln>
                            <a:noFill/>
                          </a:ln>
                          <a:solidFill>
                            <a:srgbClr val="000018"/>
                          </a:solidFill>
                          <a:effectLst/>
                          <a:latin typeface="Comic Sans MS" pitchFamily="66" charset="0"/>
                        </a:rPr>
                        <a:t>Mise en œuvre de la politique de réalisation des inspections réglementaires</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18"/>
                          </a:solidFill>
                          <a:effectLst/>
                          <a:latin typeface="Comic Sans MS" pitchFamily="66" charset="0"/>
                          <a:cs typeface="Arial" charset="0"/>
                        </a:rPr>
                        <a:t>Garantir la sécurité d’emploi du matériel concerné </a:t>
                      </a:r>
                      <a:endParaRPr kumimoji="0" lang="en-US" sz="1200" b="0" i="0" u="none" strike="noStrike" cap="none" normalizeH="0" baseline="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cs typeface="Arial" charset="0"/>
                        </a:rPr>
                        <a:t>Inspections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IED</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cs typeface="Arial"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LH + IED</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cs typeface="Arial" charset="0"/>
                        </a:rPr>
                        <a:t>Inspecteur engins</a:t>
                      </a: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1" i="0" u="sng" strike="noStrike" cap="none" normalizeH="0" baseline="0" dirty="0" smtClean="0">
                        <a:ln>
                          <a:noFill/>
                        </a:ln>
                        <a:solidFill>
                          <a:srgbClr val="000018"/>
                        </a:solidFill>
                        <a:effectLst/>
                        <a:latin typeface="Arial"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Arial" charset="0"/>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Arial" charset="0"/>
                          <a:sym typeface="Zapf Dingbats"/>
                        </a:rPr>
                        <a:t>EC</a:t>
                      </a:r>
                      <a:endParaRPr kumimoji="0" lang="en-US" sz="1200" b="0" i="0" u="none" strike="noStrike" cap="none" normalizeH="0" baseline="0" dirty="0" smtClean="0">
                        <a:ln>
                          <a:noFill/>
                        </a:ln>
                        <a:solidFill>
                          <a:srgbClr val="000018"/>
                        </a:solidFill>
                        <a:effectLst/>
                        <a:latin typeface="Arial"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Prévention anti-feu domestique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Assurer la réactivité du personnel face à un incendie</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Répartition des responsabilités bâtiments (2016)</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Mise à jour des dossiers conformément à la directive locale (2016)</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Anti-feu </a:t>
                      </a:r>
                      <a:r>
                        <a:rPr kumimoji="0" lang="fr-BE" sz="1200" b="0" i="0" u="none" strike="noStrike" cap="none" normalizeH="0" baseline="0" dirty="0" err="1" smtClean="0">
                          <a:ln>
                            <a:noFill/>
                          </a:ln>
                          <a:solidFill>
                            <a:srgbClr val="000018"/>
                          </a:solidFill>
                          <a:effectLst/>
                          <a:latin typeface="Comic Sans MS" pitchFamily="66" charset="0"/>
                          <a:hlinkClick r:id="rId2" action="ppaction://hlinkfile"/>
                        </a:rPr>
                        <a:t>Sit</a:t>
                      </a:r>
                      <a:r>
                        <a:rPr kumimoji="0" lang="fr-BE" sz="1200" b="0" i="0" u="none" strike="noStrike" cap="none" normalizeH="0" baseline="0" dirty="0" smtClean="0">
                          <a:ln>
                            <a:noFill/>
                          </a:ln>
                          <a:solidFill>
                            <a:srgbClr val="000018"/>
                          </a:solidFill>
                          <a:effectLst/>
                          <a:latin typeface="Comic Sans MS" pitchFamily="66" charset="0"/>
                          <a:hlinkClick r:id="rId2" action="ppaction://hlinkfile"/>
                        </a:rPr>
                        <a:t> Ex Incendie 2015.xlsx</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Formations </a:t>
                      </a:r>
                      <a:r>
                        <a:rPr kumimoji="0" lang="fr-BE" sz="1200" b="0" i="0" u="none" strike="noStrike" cap="none" normalizeH="0" baseline="0" dirty="0" err="1" smtClean="0">
                          <a:ln>
                            <a:noFill/>
                          </a:ln>
                          <a:solidFill>
                            <a:srgbClr val="000018"/>
                          </a:solidFill>
                          <a:effectLst/>
                          <a:latin typeface="Comic Sans MS" pitchFamily="66" charset="0"/>
                        </a:rPr>
                        <a:t>Niv</a:t>
                      </a:r>
                      <a:r>
                        <a:rPr kumimoji="0" lang="fr-BE" sz="1200" b="0" i="0" u="none" strike="noStrike" cap="none" normalizeH="0" baseline="0" dirty="0" smtClean="0">
                          <a:ln>
                            <a:noFill/>
                          </a:ln>
                          <a:solidFill>
                            <a:srgbClr val="000018"/>
                          </a:solidFill>
                          <a:effectLst/>
                          <a:latin typeface="Comic Sans MS" pitchFamily="66" charset="0"/>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Briefing sur le Sh P</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ARI</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Planification Ex Incendie 2016</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Coordinateur de prévention de l’incendie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LH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 Responsable anti feu </a:t>
                      </a:r>
                      <a:r>
                        <a:rPr kumimoji="0" lang="fr-BE" sz="1200" b="0" i="0" u="none" strike="noStrike" cap="none" normalizeH="0" baseline="0" dirty="0" err="1" smtClean="0">
                          <a:ln>
                            <a:noFill/>
                          </a:ln>
                          <a:solidFill>
                            <a:srgbClr val="000018"/>
                          </a:solidFill>
                          <a:effectLst/>
                          <a:latin typeface="Comic Sans MS" pitchFamily="66" charset="0"/>
                        </a:rPr>
                        <a:t>Esc</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 Coordinateur de prévention de l’incendie/</a:t>
                      </a:r>
                      <a:br>
                        <a:rPr kumimoji="0" lang="fr-BE" sz="1200" b="0" i="0" u="none" strike="noStrike" cap="none" normalizeH="0" baseline="0" dirty="0" smtClean="0">
                          <a:ln>
                            <a:noFill/>
                          </a:ln>
                          <a:solidFill>
                            <a:srgbClr val="000018"/>
                          </a:solidFill>
                          <a:effectLst/>
                          <a:latin typeface="Comic Sans MS" pitchFamily="66" charset="0"/>
                        </a:rPr>
                      </a:br>
                      <a:r>
                        <a:rPr kumimoji="0" lang="fr-BE" sz="1200" b="0" i="0" u="none" strike="noStrike" cap="none" normalizeH="0" baseline="0" dirty="0" smtClean="0">
                          <a:ln>
                            <a:noFill/>
                          </a:ln>
                          <a:solidFill>
                            <a:srgbClr val="000018"/>
                          </a:solidFill>
                          <a:effectLst/>
                          <a:latin typeface="Comic Sans MS" pitchFamily="66" charset="0"/>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4.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5. Coordinateur de prévention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Prév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Prév</a:t>
                      </a: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sym typeface="Zapf Dingbats"/>
                        </a:rPr>
                        <a:t>1 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sym typeface="Zapf Dingbats"/>
                        </a:rPr>
                        <a:t>2 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sym typeface="Zapf Dingbats"/>
                        </a:rPr>
                        <a:t>3 R</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sym typeface="Zapf Dingbats"/>
                        </a:rPr>
                        <a:t>4 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cap="none" normalizeH="0" baseline="0" dirty="0" smtClean="0">
                        <a:ln>
                          <a:noFill/>
                        </a:ln>
                        <a:solidFill>
                          <a:srgbClr val="000018"/>
                        </a:solidFill>
                        <a:effectLst/>
                        <a:latin typeface="Comic Sans MS" pitchFamily="66" charset="0"/>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100" b="0" i="0" u="none" strike="noStrike" cap="none" normalizeH="0" baseline="0" dirty="0" smtClean="0">
                        <a:ln>
                          <a:noFill/>
                        </a:ln>
                        <a:solidFill>
                          <a:srgbClr val="000018"/>
                        </a:solidFill>
                        <a:effectLst/>
                        <a:latin typeface="Comic Sans MS" pitchFamily="66" charset="0"/>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sym typeface="Zapf Dingbats"/>
                        </a:rPr>
                        <a:t>5 EC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sym typeface="Zapf Dingbats"/>
                        </a:rPr>
                        <a:t>6 EC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sym typeface="Zapf Dingbats"/>
                        </a:rPr>
                        <a:t>7 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100" b="0" i="0" u="none" strike="noStrike" cap="none" normalizeH="0" baseline="0" dirty="0" smtClean="0">
                          <a:ln>
                            <a:noFill/>
                          </a:ln>
                          <a:solidFill>
                            <a:srgbClr val="000018"/>
                          </a:solidFill>
                          <a:effectLst/>
                          <a:latin typeface="Comic Sans MS" pitchFamily="66" charset="0"/>
                          <a:sym typeface="Zapf Dingbats"/>
                        </a:rPr>
                        <a:t>8 EC</a:t>
                      </a:r>
                      <a:endParaRPr kumimoji="0" lang="en-US" sz="1100" b="0" i="0" u="none" strike="noStrike" cap="none" normalizeH="0" baseline="0" dirty="0" smtClean="0">
                        <a:ln>
                          <a:noFill/>
                        </a:ln>
                        <a:solidFill>
                          <a:srgbClr val="000018"/>
                        </a:solidFill>
                        <a:effectLst/>
                        <a:latin typeface="Comic Sans MS" pitchFamily="66" charset="0"/>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ooter Placeholder 2"/>
          <p:cNvSpPr>
            <a:spLocks noGrp="1"/>
          </p:cNvSpPr>
          <p:nvPr>
            <p:ph type="ftr" sz="quarter" idx="11"/>
          </p:nvPr>
        </p:nvSpPr>
        <p:spPr>
          <a:noFill/>
        </p:spPr>
        <p:txBody>
          <a:bodyPr/>
          <a:lstStyle/>
          <a:p>
            <a:r>
              <a:rPr lang="en-US" smtClean="0">
                <a:solidFill>
                  <a:srgbClr val="000018"/>
                </a:solidFill>
                <a:effectLst/>
              </a:rPr>
              <a:t>EC : en cours - T : terminé - R : pas démarré</a:t>
            </a:r>
          </a:p>
        </p:txBody>
      </p:sp>
      <p:graphicFrame>
        <p:nvGraphicFramePr>
          <p:cNvPr id="31784" name="Group 40"/>
          <p:cNvGraphicFramePr>
            <a:graphicFrameLocks noGrp="1"/>
          </p:cNvGraphicFramePr>
          <p:nvPr>
            <p:extLst>
              <p:ext uri="{D42A27DB-BD31-4B8C-83A1-F6EECF244321}">
                <p14:modId xmlns:p14="http://schemas.microsoft.com/office/powerpoint/2010/main" val="3522500318"/>
              </p:ext>
            </p:extLst>
          </p:nvPr>
        </p:nvGraphicFramePr>
        <p:xfrm>
          <a:off x="323850" y="260350"/>
          <a:ext cx="8589963" cy="4608810"/>
        </p:xfrm>
        <a:graphic>
          <a:graphicData uri="http://schemas.openxmlformats.org/drawingml/2006/table">
            <a:tbl>
              <a:tblPr/>
              <a:tblGrid>
                <a:gridCol w="2082800"/>
                <a:gridCol w="1373188"/>
                <a:gridCol w="1944687"/>
                <a:gridCol w="1439863"/>
                <a:gridCol w="1262062"/>
                <a:gridCol w="487363"/>
              </a:tblGrid>
              <a:tr h="1110547">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07661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des produits dangereux</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Sécurité du personnel et des installations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Dresser l’inventaire des produits dangereux</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Collecter et mettre à jour les fiches MSDS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Assurer un stockage approprié</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Déterminer EPI, EPC, mesures de réaction en cas de contact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2.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3. 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4. LH</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42165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Problèmes liés à l’alcool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Mettre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en place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une</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structure de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prévention</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relative aux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problèmes</a:t>
                      </a:r>
                      <a:r>
                        <a:rPr kumimoji="0" lang="en-US"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en-US" sz="1200" b="0" i="0" u="none" strike="noStrike" kern="1200" cap="none" normalizeH="0" baseline="0" dirty="0" err="1" smtClean="0">
                          <a:ln>
                            <a:noFill/>
                          </a:ln>
                          <a:solidFill>
                            <a:srgbClr val="000018"/>
                          </a:solidFill>
                          <a:effectLst/>
                          <a:latin typeface="Comic Sans MS" pitchFamily="66" charset="0"/>
                          <a:ea typeface="+mn-ea"/>
                          <a:cs typeface="+mn-cs"/>
                        </a:rPr>
                        <a:t>d’alcool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Coordination entre la LH et la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sur le Sh P</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et permanence occasionnelle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Cel</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ADDICT</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LH</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AMT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167593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ooter Placeholder 2"/>
          <p:cNvSpPr>
            <a:spLocks noGrp="1"/>
          </p:cNvSpPr>
          <p:nvPr>
            <p:ph type="ftr" sz="quarter" idx="11"/>
          </p:nvPr>
        </p:nvSpPr>
        <p:spPr>
          <a:noFill/>
        </p:spPr>
        <p:txBody>
          <a:bodyPr/>
          <a:lstStyle/>
          <a:p>
            <a:r>
              <a:rPr lang="en-US" smtClean="0">
                <a:solidFill>
                  <a:srgbClr val="000018"/>
                </a:solidFill>
                <a:effectLst/>
              </a:rPr>
              <a:t>EC : en cours - T : terminé - R : pas démarré</a:t>
            </a:r>
          </a:p>
        </p:txBody>
      </p:sp>
      <p:graphicFrame>
        <p:nvGraphicFramePr>
          <p:cNvPr id="31784" name="Group 40"/>
          <p:cNvGraphicFramePr>
            <a:graphicFrameLocks noGrp="1"/>
          </p:cNvGraphicFramePr>
          <p:nvPr>
            <p:extLst>
              <p:ext uri="{D42A27DB-BD31-4B8C-83A1-F6EECF244321}">
                <p14:modId xmlns:p14="http://schemas.microsoft.com/office/powerpoint/2010/main" val="1132127564"/>
              </p:ext>
            </p:extLst>
          </p:nvPr>
        </p:nvGraphicFramePr>
        <p:xfrm>
          <a:off x="323528" y="836712"/>
          <a:ext cx="8589963" cy="3168352"/>
        </p:xfrm>
        <a:graphic>
          <a:graphicData uri="http://schemas.openxmlformats.org/drawingml/2006/table">
            <a:tbl>
              <a:tblPr/>
              <a:tblGrid>
                <a:gridCol w="2082800"/>
                <a:gridCol w="1373188"/>
                <a:gridCol w="1944687"/>
                <a:gridCol w="1439863"/>
                <a:gridCol w="1262062"/>
                <a:gridCol w="487363"/>
              </a:tblGrid>
              <a:tr h="1554322">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51327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10075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Chute du personnel</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Réduction des chutes des piétons</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Répertorier les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troittoirs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en mauvais état aux abords des installations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Ech</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Prév</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sym typeface="Zapf Dingbats"/>
                        </a:rPr>
                        <a:t>EC</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sym typeface="Zapf Dingbat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95323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EC : en cours - T : terminé - R : pas démarré</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635473671"/>
              </p:ext>
            </p:extLst>
          </p:nvPr>
        </p:nvGraphicFramePr>
        <p:xfrm>
          <a:off x="251520" y="980728"/>
          <a:ext cx="8589963" cy="5377268"/>
        </p:xfrm>
        <a:graphic>
          <a:graphicData uri="http://schemas.openxmlformats.org/drawingml/2006/table">
            <a:tbl>
              <a:tblPr/>
              <a:tblGrid>
                <a:gridCol w="2082800"/>
                <a:gridCol w="1373188"/>
                <a:gridCol w="1944687"/>
                <a:gridCol w="1439863"/>
                <a:gridCol w="1262062"/>
                <a:gridCol w="487363"/>
              </a:tblGrid>
              <a:tr h="123422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0623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09-WB-01 : Combattre la surcharge pondérale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Stabilisation de l’épidémie au niveau de 2007</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0975" marR="0" lvl="0" indent="-180975" algn="l" defTabSz="914400" rtl="0" eaLnBrk="1" fontAlgn="b" latinLnBrk="0" hangingPunct="1">
                        <a:lnSpc>
                          <a:spcPct val="100000"/>
                        </a:lnSpc>
                        <a:spcBef>
                          <a:spcPct val="0"/>
                        </a:spcBef>
                        <a:spcAft>
                          <a:spcPct val="0"/>
                        </a:spcAft>
                        <a:buClrTx/>
                        <a:buSzTx/>
                        <a:buFontTx/>
                        <a:buAutoNum type="arabicPeriod"/>
                        <a:tabLst>
                          <a:tab pos="180975" algn="l"/>
                        </a:tabLst>
                      </a:pPr>
                      <a:r>
                        <a:rPr kumimoji="0" lang="en-US" sz="1200" b="0" i="0" u="none" strike="noStrike" cap="none" normalizeH="0" baseline="0" dirty="0" err="1" smtClean="0">
                          <a:ln>
                            <a:noFill/>
                          </a:ln>
                          <a:solidFill>
                            <a:srgbClr val="000018"/>
                          </a:solidFill>
                          <a:effectLst/>
                          <a:latin typeface="Comic Sans MS" pitchFamily="66" charset="0"/>
                          <a:cs typeface="Arial" charset="0"/>
                        </a:rPr>
                        <a:t>Une</a:t>
                      </a: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prévention</a:t>
                      </a:r>
                      <a:r>
                        <a:rPr kumimoji="0" lang="en-US" sz="1200" b="0" i="0" u="none" strike="noStrike" cap="none" normalizeH="0" baseline="0" dirty="0" smtClean="0">
                          <a:ln>
                            <a:noFill/>
                          </a:ln>
                          <a:solidFill>
                            <a:srgbClr val="000018"/>
                          </a:solidFill>
                          <a:effectLst/>
                          <a:latin typeface="Comic Sans MS" pitchFamily="66" charset="0"/>
                          <a:cs typeface="Arial" charset="0"/>
                        </a:rPr>
                        <a:t> </a:t>
                      </a:r>
                    </a:p>
                    <a:p>
                      <a:pPr marL="180975" marR="0" lvl="0" indent="-180975" algn="l" defTabSz="914400" rtl="0" eaLnBrk="1" fontAlgn="b" latinLnBrk="0" hangingPunct="1">
                        <a:lnSpc>
                          <a:spcPct val="100000"/>
                        </a:lnSpc>
                        <a:spcBef>
                          <a:spcPct val="0"/>
                        </a:spcBef>
                        <a:spcAft>
                          <a:spcPct val="0"/>
                        </a:spcAft>
                        <a:buClrTx/>
                        <a:buSzTx/>
                        <a:buFontTx/>
                        <a:buNone/>
                        <a:tabLst>
                          <a:tab pos="180975" algn="l"/>
                        </a:tabLst>
                      </a:pPr>
                      <a:r>
                        <a:rPr kumimoji="0" lang="en-US" sz="1200" b="0"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err="1" smtClean="0">
                          <a:ln>
                            <a:noFill/>
                          </a:ln>
                          <a:solidFill>
                            <a:srgbClr val="000018"/>
                          </a:solidFill>
                          <a:effectLst/>
                          <a:latin typeface="Comic Sans MS" pitchFamily="66" charset="0"/>
                          <a:cs typeface="Arial" charset="0"/>
                        </a:rPr>
                        <a:t>validée</a:t>
                      </a:r>
                      <a:r>
                        <a:rPr kumimoji="0" lang="en-US" sz="1200" b="0" i="0" u="none" strike="noStrike" cap="none" normalizeH="0" baseline="0" dirty="0" smtClean="0">
                          <a:ln>
                            <a:noFill/>
                          </a:ln>
                          <a:solidFill>
                            <a:srgbClr val="000018"/>
                          </a:solidFill>
                          <a:effectLst/>
                          <a:latin typeface="Comic Sans MS" pitchFamily="66" charset="0"/>
                          <a:cs typeface="Arial" charset="0"/>
                        </a:rPr>
                        <a:t> au </a:t>
                      </a:r>
                      <a:r>
                        <a:rPr kumimoji="0" lang="en-US" sz="1200" b="0" i="0" u="none" strike="noStrike" cap="none" normalizeH="0" baseline="0" dirty="0" err="1" smtClean="0">
                          <a:ln>
                            <a:noFill/>
                          </a:ln>
                          <a:solidFill>
                            <a:srgbClr val="000018"/>
                          </a:solidFill>
                          <a:effectLst/>
                          <a:latin typeface="Comic Sans MS" pitchFamily="66" charset="0"/>
                          <a:cs typeface="Arial" charset="0"/>
                        </a:rPr>
                        <a:t>niveau</a:t>
                      </a:r>
                      <a:r>
                        <a:rPr kumimoji="0" lang="en-US" sz="1200" b="0" i="0" u="none" strike="noStrike" cap="none" normalizeH="0" baseline="0" dirty="0" smtClean="0">
                          <a:ln>
                            <a:noFill/>
                          </a:ln>
                          <a:solidFill>
                            <a:srgbClr val="000018"/>
                          </a:solidFill>
                          <a:effectLst/>
                          <a:latin typeface="Comic Sans MS" pitchFamily="66" charset="0"/>
                          <a:cs typeface="Arial" charset="0"/>
                        </a:rPr>
                        <a:t> de la population</a:t>
                      </a:r>
                    </a:p>
                    <a:p>
                      <a:pPr marL="180975" marR="0" lvl="0" indent="-180975" algn="l" defTabSz="914400" rtl="0" eaLnBrk="1" fontAlgn="b" latinLnBrk="0" hangingPunct="1">
                        <a:lnSpc>
                          <a:spcPct val="100000"/>
                        </a:lnSpc>
                        <a:spcBef>
                          <a:spcPct val="0"/>
                        </a:spcBef>
                        <a:spcAft>
                          <a:spcPct val="0"/>
                        </a:spcAft>
                        <a:buClrTx/>
                        <a:buSzTx/>
                        <a:buFontTx/>
                        <a:buNone/>
                        <a:tabLst>
                          <a:tab pos="180975" algn="l"/>
                        </a:tabLst>
                      </a:pPr>
                      <a:endParaRPr kumimoji="0" lang="en-US" sz="1200" b="0" i="0" u="none" strike="noStrike" cap="none" normalizeH="0" baseline="0" dirty="0" smtClean="0">
                        <a:ln>
                          <a:noFill/>
                        </a:ln>
                        <a:solidFill>
                          <a:srgbClr val="000018"/>
                        </a:solidFill>
                        <a:effectLst/>
                        <a:latin typeface="Comic Sans MS" pitchFamily="66" charset="0"/>
                        <a:cs typeface="Arial" charset="0"/>
                      </a:endParaRPr>
                    </a:p>
                    <a:p>
                      <a:pPr marL="180975" marR="0" lvl="0" indent="-180975" algn="l" defTabSz="914400" rtl="0" eaLnBrk="1" fontAlgn="b" latinLnBrk="0" hangingPunct="1">
                        <a:lnSpc>
                          <a:spcPct val="100000"/>
                        </a:lnSpc>
                        <a:spcBef>
                          <a:spcPct val="0"/>
                        </a:spcBef>
                        <a:spcAft>
                          <a:spcPct val="0"/>
                        </a:spcAft>
                        <a:buClrTx/>
                        <a:buSzTx/>
                        <a:buFontTx/>
                        <a:buNone/>
                        <a:tabLst>
                          <a:tab pos="180975" algn="l"/>
                        </a:tabLst>
                      </a:pPr>
                      <a:r>
                        <a:rPr kumimoji="0" lang="en-US" sz="1200" b="0" i="0" u="none" strike="noStrike" cap="none" normalizeH="0" baseline="0" dirty="0" smtClean="0">
                          <a:ln>
                            <a:noFill/>
                          </a:ln>
                          <a:solidFill>
                            <a:srgbClr val="000018"/>
                          </a:solidFill>
                          <a:effectLst/>
                          <a:latin typeface="Comic Sans MS" pitchFamily="66" charset="0"/>
                        </a:rPr>
                        <a:t>2. </a:t>
                      </a:r>
                      <a:r>
                        <a:rPr kumimoji="0" lang="en-US" sz="1200" b="0" i="0" u="none" strike="noStrike" cap="none" normalizeH="0" baseline="0" dirty="0" err="1" smtClean="0">
                          <a:ln>
                            <a:noFill/>
                          </a:ln>
                          <a:solidFill>
                            <a:srgbClr val="000018"/>
                          </a:solidFill>
                          <a:effectLst/>
                          <a:latin typeface="Comic Sans MS" pitchFamily="66" charset="0"/>
                        </a:rPr>
                        <a:t>Une</a:t>
                      </a:r>
                      <a:r>
                        <a:rPr kumimoji="0" lang="en-US" sz="1200" b="0" i="0" u="none" strike="noStrike" cap="none" normalizeH="0" baseline="0" dirty="0" smtClean="0">
                          <a:ln>
                            <a:noFill/>
                          </a:ln>
                          <a:solidFill>
                            <a:srgbClr val="000018"/>
                          </a:solidFill>
                          <a:effectLst/>
                          <a:latin typeface="Comic Sans MS" pitchFamily="66" charset="0"/>
                        </a:rPr>
                        <a:t> info </a:t>
                      </a:r>
                      <a:r>
                        <a:rPr kumimoji="0" lang="en-US" sz="1200" b="0" i="0" u="none" strike="noStrike" cap="none" normalizeH="0" baseline="0" dirty="0" err="1" smtClean="0">
                          <a:ln>
                            <a:noFill/>
                          </a:ln>
                          <a:solidFill>
                            <a:srgbClr val="000018"/>
                          </a:solidFill>
                          <a:effectLst/>
                          <a:latin typeface="Comic Sans MS" pitchFamily="66" charset="0"/>
                        </a:rPr>
                        <a:t>correcte</a:t>
                      </a:r>
                      <a:endParaRPr kumimoji="0" lang="en-US" sz="1200" b="0" i="0" u="none" strike="noStrike" cap="none" normalizeH="0" baseline="0" dirty="0" smtClean="0">
                        <a:ln>
                          <a:noFill/>
                        </a:ln>
                        <a:solidFill>
                          <a:srgbClr val="000018"/>
                        </a:solidFill>
                        <a:effectLst/>
                        <a:latin typeface="Comic Sans MS" pitchFamily="66" charset="0"/>
                      </a:endParaRPr>
                    </a:p>
                    <a:p>
                      <a:pPr marL="180975" marR="0" lvl="0" indent="-180975" algn="l" defTabSz="914400" rtl="0" eaLnBrk="1" fontAlgn="b" latinLnBrk="0" hangingPunct="1">
                        <a:lnSpc>
                          <a:spcPct val="100000"/>
                        </a:lnSpc>
                        <a:spcBef>
                          <a:spcPct val="0"/>
                        </a:spcBef>
                        <a:spcAft>
                          <a:spcPct val="0"/>
                        </a:spcAft>
                        <a:buClrTx/>
                        <a:buSzTx/>
                        <a:buFontTx/>
                        <a:buNone/>
                        <a:tabLst>
                          <a:tab pos="180975" algn="l"/>
                        </a:tabLst>
                      </a:pPr>
                      <a:endParaRPr kumimoji="0" lang="en-US" sz="1200" b="0" i="0" u="none" strike="noStrike" cap="none" normalizeH="0" baseline="0" dirty="0" smtClean="0">
                        <a:ln>
                          <a:noFill/>
                        </a:ln>
                        <a:solidFill>
                          <a:srgbClr val="000018"/>
                        </a:solidFill>
                        <a:effectLst/>
                        <a:latin typeface="Comic Sans MS" pitchFamily="66" charset="0"/>
                      </a:endParaRPr>
                    </a:p>
                    <a:p>
                      <a:pPr marL="180975" marR="0" lvl="0" indent="-180975" algn="l" defTabSz="914400" rtl="0" eaLnBrk="1" fontAlgn="b" latinLnBrk="0" hangingPunct="1">
                        <a:lnSpc>
                          <a:spcPct val="100000"/>
                        </a:lnSpc>
                        <a:spcBef>
                          <a:spcPct val="0"/>
                        </a:spcBef>
                        <a:spcAft>
                          <a:spcPct val="0"/>
                        </a:spcAft>
                        <a:buClrTx/>
                        <a:buSzTx/>
                        <a:buFontTx/>
                        <a:buNone/>
                        <a:tabLst>
                          <a:tab pos="180975" algn="l"/>
                        </a:tabLst>
                      </a:pPr>
                      <a:r>
                        <a:rPr kumimoji="0" lang="fr-BE" sz="1200" b="0" i="0" u="none" strike="noStrike" cap="none" normalizeH="0" baseline="0" dirty="0" smtClean="0">
                          <a:ln>
                            <a:noFill/>
                          </a:ln>
                          <a:solidFill>
                            <a:srgbClr val="000018"/>
                          </a:solidFill>
                          <a:effectLst/>
                          <a:latin typeface="Comic Sans MS" pitchFamily="66" charset="0"/>
                        </a:rPr>
                        <a:t>3. L’atteinte d’une perte de poids limitée</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Briefing sur le Sh P</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Médecine du travail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Activités sportives hebdomadaire organisées</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 </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LH, </a:t>
                      </a: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Cel</a:t>
                      </a:r>
                      <a:r>
                        <a:rPr kumimoji="0" lang="fr-BE" sz="1200" b="0" i="0" u="none" strike="noStrike" cap="none" normalizeH="0" baseline="0" dirty="0" smtClean="0">
                          <a:ln>
                            <a:noFill/>
                          </a:ln>
                          <a:solidFill>
                            <a:srgbClr val="000018"/>
                          </a:solidFill>
                          <a:effectLst/>
                          <a:latin typeface="Comic Sans MS" pitchFamily="66" charset="0"/>
                        </a:rPr>
                        <a:t> AMT</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APTI</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674164">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Politique en matière de violence, de harcèlement moral et sexuel sur le lieu de travail</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Prévention et information maximale pour éviter le harcèlement ou violence</a:t>
                      </a:r>
                      <a:r>
                        <a:rPr kumimoji="0" lang="en-US" sz="1200" b="0" i="0" u="none" strike="noStrike" cap="none" normalizeH="0" baseline="0" dirty="0" smtClean="0">
                          <a:ln>
                            <a:noFill/>
                          </a:ln>
                          <a:solidFill>
                            <a:srgbClr val="000018"/>
                          </a:solidFill>
                          <a:effectLst/>
                          <a:latin typeface="Comic Sans MS" pitchFamily="66" charset="0"/>
                        </a:rPr>
                        <a:t> </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Publicité maximale, cours cadre, séances d’information, briefing aux nouveaux.</a:t>
                      </a:r>
                      <a:r>
                        <a:rPr kumimoji="0" lang="en-US" sz="1200" b="0" i="0" u="none" strike="noStrike" cap="none" normalizeH="0" baseline="0" dirty="0" smtClean="0">
                          <a:ln>
                            <a:noFill/>
                          </a:ln>
                          <a:solidFill>
                            <a:srgbClr val="000018"/>
                          </a:solidFill>
                          <a:effectLst/>
                          <a:latin typeface="Comic Sans MS" pitchFamily="66" charset="0"/>
                        </a:rPr>
                        <a:t> </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fr-BE" sz="1200" b="0" i="0" u="none" strike="noStrike" cap="none" normalizeH="0" baseline="0" dirty="0" smtClean="0">
                          <a:ln>
                            <a:noFill/>
                          </a:ln>
                          <a:solidFill>
                            <a:srgbClr val="000018"/>
                          </a:solidFill>
                          <a:effectLst/>
                          <a:latin typeface="Comic Sans MS" pitchFamily="66" charset="0"/>
                        </a:rPr>
                        <a:t>Info tableaux, rappel réguliers, affiches.</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fr-BE" sz="1200" b="0" i="0" u="none" strike="noStrike" cap="none" normalizeH="0" baseline="0" dirty="0" smtClean="0">
                          <a:ln>
                            <a:noFill/>
                          </a:ln>
                          <a:solidFill>
                            <a:srgbClr val="000018"/>
                          </a:solidFill>
                          <a:effectLst/>
                          <a:latin typeface="Comic Sans MS" pitchFamily="66" charset="0"/>
                        </a:rPr>
                        <a:t>Brochure d’accueil</a:t>
                      </a:r>
                    </a:p>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fr-BE" sz="1200" b="0" i="0" u="none" strike="noStrike" cap="none" normalizeH="0" baseline="0" dirty="0" smtClean="0">
                          <a:ln>
                            <a:noFill/>
                          </a:ln>
                          <a:solidFill>
                            <a:srgbClr val="000018"/>
                          </a:solidFill>
                          <a:effectLst/>
                          <a:latin typeface="Comic Sans MS" pitchFamily="66" charset="0"/>
                        </a:rPr>
                        <a:t>Terminée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1.LH</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2.Ass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endParaRPr kumimoji="0" lang="en-US" sz="2800" b="0" i="0" u="none" strike="noStrike" cap="none" normalizeH="0" baseline="0" dirty="0" smtClean="0">
                        <a:ln>
                          <a:noFill/>
                        </a:ln>
                        <a:solidFill>
                          <a:srgbClr val="000018"/>
                        </a:solidFill>
                        <a:effectLst/>
                        <a:latin typeface="Arial" charset="0"/>
                        <a:sym typeface="Zapf Dingbats"/>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586341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EC : en cours - T : terminé - R : pas démarré</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101879529"/>
              </p:ext>
            </p:extLst>
          </p:nvPr>
        </p:nvGraphicFramePr>
        <p:xfrm>
          <a:off x="395536" y="908720"/>
          <a:ext cx="8589963" cy="4608512"/>
        </p:xfrm>
        <a:graphic>
          <a:graphicData uri="http://schemas.openxmlformats.org/drawingml/2006/table">
            <a:tbl>
              <a:tblPr/>
              <a:tblGrid>
                <a:gridCol w="2082800"/>
                <a:gridCol w="1373188"/>
                <a:gridCol w="1944687"/>
                <a:gridCol w="1439863"/>
                <a:gridCol w="1262062"/>
                <a:gridCol w="487363"/>
              </a:tblGrid>
              <a:tr h="122821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56942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Accueil des nouveaux travailleurs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Application des directives de la </a:t>
                      </a:r>
                      <a:r>
                        <a:rPr kumimoji="0" lang="en-US" sz="1200" b="0" i="0" u="none" strike="noStrike" cap="none" normalizeH="0" baseline="0" dirty="0" err="1" smtClean="0">
                          <a:ln>
                            <a:noFill/>
                          </a:ln>
                          <a:solidFill>
                            <a:srgbClr val="000018"/>
                          </a:solidFill>
                          <a:effectLst/>
                          <a:latin typeface="Comic Sans MS" pitchFamily="66" charset="0"/>
                        </a:rPr>
                        <a:t>défense</a:t>
                      </a:r>
                      <a:r>
                        <a:rPr kumimoji="0" lang="en-US" sz="1200" b="0" i="0" u="none" strike="noStrike" cap="none" normalizeH="0" baseline="0" dirty="0" smtClean="0">
                          <a:ln>
                            <a:noFill/>
                          </a:ln>
                          <a:solidFill>
                            <a:srgbClr val="000018"/>
                          </a:solidFill>
                          <a:effectLst/>
                          <a:latin typeface="Comic Sans MS" pitchFamily="66" charset="0"/>
                        </a:rPr>
                        <a:t> pour </a:t>
                      </a:r>
                      <a:r>
                        <a:rPr kumimoji="0" lang="en-US" sz="1200" b="0" i="0" u="none" strike="noStrike" cap="none" normalizeH="0" baseline="0" dirty="0" err="1" smtClean="0">
                          <a:ln>
                            <a:noFill/>
                          </a:ln>
                          <a:solidFill>
                            <a:srgbClr val="000018"/>
                          </a:solidFill>
                          <a:effectLst/>
                          <a:latin typeface="Comic Sans MS" pitchFamily="66" charset="0"/>
                        </a:rPr>
                        <a:t>l’accueil</a:t>
                      </a:r>
                      <a:r>
                        <a:rPr kumimoji="0" lang="en-US" sz="1200" b="0" i="0" u="none" strike="noStrike" cap="none" normalizeH="0" baseline="0" dirty="0" smtClean="0">
                          <a:ln>
                            <a:noFill/>
                          </a:ln>
                          <a:solidFill>
                            <a:srgbClr val="000018"/>
                          </a:solidFill>
                          <a:effectLst/>
                          <a:latin typeface="Comic Sans MS" pitchFamily="66" charset="0"/>
                        </a:rPr>
                        <a:t> des nouveaux </a:t>
                      </a:r>
                      <a:r>
                        <a:rPr kumimoji="0" lang="en-US" sz="1200" b="0" i="0" u="none" strike="noStrike" cap="none" normalizeH="0" baseline="0" dirty="0" err="1" smtClean="0">
                          <a:ln>
                            <a:noFill/>
                          </a:ln>
                          <a:solidFill>
                            <a:srgbClr val="000018"/>
                          </a:solidFill>
                          <a:effectLst/>
                          <a:latin typeface="Comic Sans MS" pitchFamily="66" charset="0"/>
                        </a:rPr>
                        <a:t>travailleurs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Fourniture du dossier d’accueil et de son volet fonctionnel (Fiches de poste de travail, fiches de fonction)</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Fiches et brochure terminées</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180975" marR="0" lvl="0" indent="-180975"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CO et LH</a:t>
                      </a:r>
                      <a:endParaRPr kumimoji="0" lang="en-US" sz="1200" b="0" i="0" u="none" strike="noStrike" cap="none" normalizeH="0" baseline="0" dirty="0" smtClean="0">
                        <a:ln>
                          <a:noFill/>
                        </a:ln>
                        <a:solidFill>
                          <a:srgbClr val="000018"/>
                        </a:solidFill>
                        <a:effectLst/>
                        <a:latin typeface="Comic Sans MS" pitchFamily="66" charset="0"/>
                      </a:endParaRPr>
                    </a:p>
                    <a:p>
                      <a:pPr marL="180975" marR="0" lvl="0" indent="-180975"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err="1" smtClean="0">
                          <a:ln>
                            <a:noFill/>
                          </a:ln>
                          <a:solidFill>
                            <a:srgbClr val="000018"/>
                          </a:solidFill>
                          <a:effectLst/>
                          <a:latin typeface="Comic Sans MS" pitchFamily="66" charset="0"/>
                        </a:rPr>
                        <a:t>Ass</a:t>
                      </a:r>
                      <a:r>
                        <a:rPr kumimoji="0" lang="fr-BE" sz="1200" b="0" i="0" u="none" strike="noStrike" cap="none" normalizeH="0" baseline="0" dirty="0" smtClean="0">
                          <a:ln>
                            <a:noFill/>
                          </a:ln>
                          <a:solidFill>
                            <a:srgbClr val="000018"/>
                          </a:solidFill>
                          <a:effectLst/>
                          <a:latin typeface="Comic Sans MS" pitchFamily="66" charset="0"/>
                        </a:rPr>
                        <a:t> </a:t>
                      </a:r>
                      <a:r>
                        <a:rPr kumimoji="0" lang="fr-BE" sz="1200" b="0" i="0" u="none" strike="noStrike" cap="none" normalizeH="0" baseline="0" dirty="0" err="1" smtClean="0">
                          <a:ln>
                            <a:noFill/>
                          </a:ln>
                          <a:solidFill>
                            <a:srgbClr val="000018"/>
                          </a:solidFill>
                          <a:effectLst/>
                          <a:latin typeface="Comic Sans MS" pitchFamily="66" charset="0"/>
                        </a:rPr>
                        <a:t>Prev</a:t>
                      </a:r>
                      <a:endParaRPr kumimoji="0" lang="fr-BE" sz="1200" b="0" i="0" u="none" strike="noStrike" cap="none" normalizeH="0" baseline="0" dirty="0" smtClean="0">
                        <a:ln>
                          <a:noFill/>
                        </a:ln>
                        <a:solidFill>
                          <a:srgbClr val="000018"/>
                        </a:solidFill>
                        <a:effectLst/>
                        <a:latin typeface="Comic Sans MS" pitchFamily="66" charset="0"/>
                      </a:endParaRPr>
                    </a:p>
                    <a:p>
                      <a:pPr marL="180975" marR="0" lvl="0" indent="-180975"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RSM</a:t>
                      </a:r>
                    </a:p>
                    <a:p>
                      <a:pPr marL="180975" marR="0" lvl="0" indent="-180975"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err="1" smtClean="0">
                          <a:ln>
                            <a:noFill/>
                          </a:ln>
                          <a:solidFill>
                            <a:srgbClr val="000018"/>
                          </a:solidFill>
                          <a:effectLst/>
                          <a:latin typeface="Comic Sans MS" pitchFamily="66" charset="0"/>
                        </a:rPr>
                        <a:t>Cpl</a:t>
                      </a:r>
                      <a:r>
                        <a:rPr kumimoji="0" lang="fr-BE" sz="1200" b="0" i="0" u="none" strike="noStrike" cap="none" normalizeH="0" baseline="0" dirty="0" smtClean="0">
                          <a:ln>
                            <a:noFill/>
                          </a:ln>
                          <a:solidFill>
                            <a:srgbClr val="000018"/>
                          </a:solidFill>
                          <a:effectLst/>
                          <a:latin typeface="Comic Sans MS" pitchFamily="66" charset="0"/>
                        </a:rPr>
                        <a:t> de Corps</a:t>
                      </a:r>
                    </a:p>
                    <a:p>
                      <a:pPr marL="180975" marR="0" lvl="0" indent="-180975" algn="l" defTabSz="914400" rtl="0" eaLnBrk="1" fontAlgn="b" latinLnBrk="0" hangingPunct="1">
                        <a:lnSpc>
                          <a:spcPct val="100000"/>
                        </a:lnSpc>
                        <a:spcBef>
                          <a:spcPct val="0"/>
                        </a:spcBef>
                        <a:spcAft>
                          <a:spcPct val="0"/>
                        </a:spcAft>
                        <a:buClrTx/>
                        <a:buSzTx/>
                        <a:buFontTx/>
                        <a:buAutoNum type="arabicPeriod"/>
                        <a:tabLst/>
                      </a:pPr>
                      <a:r>
                        <a:rPr kumimoji="0" lang="fr-BE" sz="1200" b="0" i="0" u="none" strike="noStrike" cap="none" normalizeH="0" baseline="0" dirty="0" smtClean="0">
                          <a:ln>
                            <a:noFill/>
                          </a:ln>
                          <a:solidFill>
                            <a:srgbClr val="000018"/>
                          </a:solidFill>
                          <a:effectLst/>
                          <a:latin typeface="Comic Sans MS" pitchFamily="66" charset="0"/>
                        </a:rPr>
                        <a:t>IPR</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sym typeface="Zapf Dingbats"/>
                        </a:rPr>
                        <a:t>T</a:t>
                      </a:r>
                      <a:endParaRPr kumimoji="0" lang="en-US" sz="2800" b="0" i="0" u="none" strike="noStrike" cap="none" normalizeH="0" baseline="0" dirty="0" smtClean="0">
                        <a:ln>
                          <a:noFill/>
                        </a:ln>
                        <a:solidFill>
                          <a:srgbClr val="000018"/>
                        </a:solidFill>
                        <a:effectLst/>
                        <a:latin typeface="Arial" charset="0"/>
                        <a:sym typeface="Zapf Dingbats"/>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81087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des demandes Infra en liaison avec le BE du personnel</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Suivre l’évolution des dossiers Infra qui ont un impact sur la sécurité du personnel</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Voir dans les directives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Suivre les dossiers et WO par Infra 1é échelon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Pct val="90000"/>
                        <a:buFont typeface="Wingdings" pitchFamily="2" charset="2"/>
                        <a:buNone/>
                        <a:tabLst/>
                      </a:pPr>
                      <a:r>
                        <a:rPr kumimoji="0" lang="fr-BE" sz="1200" b="0" i="0" u="none" strike="noStrike" cap="none" normalizeH="0" baseline="0" dirty="0" smtClean="0">
                          <a:ln>
                            <a:noFill/>
                          </a:ln>
                          <a:solidFill>
                            <a:srgbClr val="000018"/>
                          </a:solidFill>
                          <a:effectLst/>
                          <a:latin typeface="Comic Sans MS" pitchFamily="66" charset="0"/>
                        </a:rPr>
                        <a:t>CIL (</a:t>
                      </a:r>
                      <a:r>
                        <a:rPr kumimoji="0" lang="fr-BE" sz="1200" b="0" i="0" u="none" strike="noStrike" cap="none" normalizeH="0" baseline="0" dirty="0" err="1" smtClean="0">
                          <a:ln>
                            <a:noFill/>
                          </a:ln>
                          <a:solidFill>
                            <a:srgbClr val="000018"/>
                          </a:solidFill>
                          <a:effectLst/>
                          <a:latin typeface="Comic Sans MS" pitchFamily="66" charset="0"/>
                        </a:rPr>
                        <a:t>continuous</a:t>
                      </a:r>
                      <a:r>
                        <a:rPr kumimoji="0" lang="fr-BE" sz="1200" b="0" i="0" u="none" strike="noStrike" cap="none" normalizeH="0" baseline="0" dirty="0" smtClean="0">
                          <a:ln>
                            <a:noFill/>
                          </a:ln>
                          <a:solidFill>
                            <a:srgbClr val="000018"/>
                          </a:solidFill>
                          <a:effectLst/>
                          <a:latin typeface="Comic Sans MS" pitchFamily="66" charset="0"/>
                        </a:rPr>
                        <a:t> Infra List)</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1.CO</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2.INFRA</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3,Délégué</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INFRA</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560924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EC : en cours - T : terminé - R : pas démarré</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47683116"/>
              </p:ext>
            </p:extLst>
          </p:nvPr>
        </p:nvGraphicFramePr>
        <p:xfrm>
          <a:off x="323528" y="908720"/>
          <a:ext cx="8589963" cy="3858515"/>
        </p:xfrm>
        <a:graphic>
          <a:graphicData uri="http://schemas.openxmlformats.org/drawingml/2006/table">
            <a:tbl>
              <a:tblPr/>
              <a:tblGrid>
                <a:gridCol w="2082800"/>
                <a:gridCol w="1373188"/>
                <a:gridCol w="1944687"/>
                <a:gridCol w="1439863"/>
                <a:gridCol w="1262062"/>
                <a:gridCol w="487363"/>
              </a:tblGrid>
              <a:tr h="930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Objectif</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Status </a:t>
                      </a:r>
                      <a:endParaRPr kumimoji="0" lang="en-US" sz="1200" b="0" i="0" u="none" strike="noStrike" cap="none" normalizeH="0" baseline="0" dirty="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7985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Suivi des demandes Infra en liaison avec le BE du personnel pour les logements situés au quartier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Suivre l’évolution des dossiers Infra qui ont un impact sur le BE du personnel logeant au quartier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Suivre les dossiers et WO</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CIL (</a:t>
                      </a:r>
                      <a:r>
                        <a:rPr kumimoji="0" lang="fr-BE" sz="1200" b="0" i="0" u="none" strike="noStrike" cap="none" normalizeH="0" baseline="0" dirty="0" err="1" smtClean="0">
                          <a:ln>
                            <a:noFill/>
                          </a:ln>
                          <a:solidFill>
                            <a:srgbClr val="000018"/>
                          </a:solidFill>
                          <a:effectLst/>
                          <a:latin typeface="Comic Sans MS" pitchFamily="66" charset="0"/>
                        </a:rPr>
                        <a:t>continuous</a:t>
                      </a:r>
                      <a:r>
                        <a:rPr kumimoji="0" lang="fr-BE" sz="1200" b="0" i="0" u="none" strike="noStrike" cap="none" normalizeH="0" baseline="0" dirty="0" smtClean="0">
                          <a:ln>
                            <a:noFill/>
                          </a:ln>
                          <a:solidFill>
                            <a:srgbClr val="000018"/>
                          </a:solidFill>
                          <a:effectLst/>
                          <a:latin typeface="Comic Sans MS" pitchFamily="66" charset="0"/>
                        </a:rPr>
                        <a:t> Infra List)</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 Infra</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2. Commission</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de gestion </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Locale  Sv </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Logements</a:t>
                      </a: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Florennes</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18"/>
                          </a:solidFill>
                          <a:effectLst/>
                          <a:latin typeface="Comic Sans MS" pitchFamily="66" charset="0"/>
                        </a:rPr>
                        <a:t>EC</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07-MR-01 : Gestion de l’amiante</a:t>
                      </a:r>
                      <a:endParaRPr kumimoji="0" lang="en-US"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Répondre à toutes les obligations légales</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Gestion et suivi de l’inventaire d’amiante.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Contrôle visuel de l’état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Briefing sur le Sh P</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Etiquetage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Prev</a:t>
                      </a:r>
                      <a:r>
                        <a:rPr kumimoji="0" lang="fr-BE" sz="1200" b="0" i="0" u="none" strike="noStrike" kern="1200" cap="none" normalizeH="0" baseline="0" smtClean="0">
                          <a:ln>
                            <a:noFill/>
                          </a:ln>
                          <a:solidFill>
                            <a:srgbClr val="000018"/>
                          </a:solidFill>
                          <a:effectLst/>
                          <a:latin typeface="Comic Sans MS"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smtClean="0">
                          <a:ln>
                            <a:noFill/>
                          </a:ln>
                          <a:solidFill>
                            <a:srgbClr val="000018"/>
                          </a:solidFill>
                          <a:effectLst/>
                          <a:latin typeface="Comic Sans MS" pitchFamily="66" charset="0"/>
                          <a:ea typeface="+mn-ea"/>
                          <a:cs typeface="+mn-cs"/>
                        </a:rPr>
                        <a:t>Pers formé</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SLPTT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Ass</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Prev</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851682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a:xfrm>
            <a:off x="457200" y="2176462"/>
            <a:ext cx="8435280" cy="3484785"/>
          </a:xfrm>
        </p:spPr>
        <p:txBody>
          <a:bodyPr/>
          <a:lstStyle/>
          <a:p>
            <a:pPr eaLnBrk="1" hangingPunct="1">
              <a:defRPr/>
            </a:pPr>
            <a:r>
              <a:rPr lang="fr-BE" u="sng" dirty="0" smtClean="0">
                <a:solidFill>
                  <a:srgbClr val="000018"/>
                </a:solidFill>
                <a:latin typeface="Comic Sans MS" pitchFamily="66" charset="0"/>
              </a:rPr>
              <a:t>Plan Local de Prévention </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A</a:t>
            </a:r>
            <a:br>
              <a:rPr lang="fr-BE" sz="4400" dirty="0" smtClean="0">
                <a:solidFill>
                  <a:srgbClr val="000018"/>
                </a:solidFill>
                <a:latin typeface="Comic Sans MS" pitchFamily="66" charset="0"/>
              </a:rPr>
            </a:br>
            <a:r>
              <a:rPr lang="fr-BE" sz="4400" dirty="0" smtClean="0">
                <a:solidFill>
                  <a:srgbClr val="000018"/>
                </a:solidFill>
                <a:latin typeface="Comic Sans MS" pitchFamily="66" charset="0"/>
              </a:rPr>
              <a:t/>
            </a:r>
            <a:br>
              <a:rPr lang="fr-BE" sz="4400" dirty="0" smtClean="0">
                <a:solidFill>
                  <a:srgbClr val="000018"/>
                </a:solidFill>
                <a:latin typeface="Comic Sans MS" pitchFamily="66" charset="0"/>
              </a:rPr>
            </a:br>
            <a:r>
              <a:rPr lang="fr-BE" sz="2000" dirty="0" err="1">
                <a:solidFill>
                  <a:srgbClr val="000018"/>
                </a:solidFill>
                <a:latin typeface="Comic Sans MS" pitchFamily="66" charset="0"/>
              </a:rPr>
              <a:t>R</a:t>
            </a:r>
            <a:r>
              <a:rPr lang="fr-BE" sz="2000" dirty="0" err="1" smtClean="0">
                <a:solidFill>
                  <a:srgbClr val="000018"/>
                </a:solidFill>
                <a:latin typeface="Comic Sans MS" pitchFamily="66" charset="0"/>
              </a:rPr>
              <a:t>ef</a:t>
            </a:r>
            <a:r>
              <a:rPr lang="fr-BE" sz="2000" dirty="0" smtClean="0">
                <a:solidFill>
                  <a:srgbClr val="000018"/>
                </a:solidFill>
                <a:latin typeface="Comic Sans MS" pitchFamily="66" charset="0"/>
              </a:rPr>
              <a:t> : </a:t>
            </a:r>
            <a:r>
              <a:rPr lang="fr-FR" sz="2000" dirty="0">
                <a:solidFill>
                  <a:srgbClr val="000018"/>
                </a:solidFill>
                <a:latin typeface="Comic Sans MS" pitchFamily="66" charset="0"/>
              </a:rPr>
              <a:t>Plan global de prévention de la Défense</a:t>
            </a:r>
            <a:br>
              <a:rPr lang="fr-FR" sz="2000" dirty="0">
                <a:solidFill>
                  <a:srgbClr val="000018"/>
                </a:solidFill>
                <a:latin typeface="Comic Sans MS" pitchFamily="66" charset="0"/>
              </a:rPr>
            </a:br>
            <a:r>
              <a:rPr lang="fr-FR" sz="2000" dirty="0">
                <a:solidFill>
                  <a:srgbClr val="000018"/>
                </a:solidFill>
                <a:latin typeface="Comic Sans MS" pitchFamily="66" charset="0"/>
              </a:rPr>
              <a:t>2016-2020</a:t>
            </a:r>
            <a:br>
              <a:rPr lang="fr-FR" sz="2000" dirty="0">
                <a:solidFill>
                  <a:srgbClr val="000018"/>
                </a:solidFill>
                <a:latin typeface="Comic Sans MS" pitchFamily="66" charset="0"/>
              </a:rPr>
            </a:br>
            <a:r>
              <a:rPr lang="fr-FR" sz="2000" dirty="0">
                <a:solidFill>
                  <a:srgbClr val="000018"/>
                </a:solidFill>
                <a:latin typeface="Comic Sans MS" pitchFamily="66" charset="0"/>
              </a:rPr>
              <a:t>Plan annuel d’actions 2016</a:t>
            </a:r>
            <a:br>
              <a:rPr lang="fr-FR" sz="2000" dirty="0">
                <a:solidFill>
                  <a:srgbClr val="000018"/>
                </a:solidFill>
                <a:latin typeface="Comic Sans MS" pitchFamily="66" charset="0"/>
              </a:rPr>
            </a:b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Footer Placeholder 2"/>
          <p:cNvSpPr>
            <a:spLocks noGrp="1"/>
          </p:cNvSpPr>
          <p:nvPr>
            <p:ph type="ftr" sz="quarter" idx="11"/>
          </p:nvPr>
        </p:nvSpPr>
        <p:spPr>
          <a:noFill/>
        </p:spPr>
        <p:txBody>
          <a:bodyPr/>
          <a:lstStyle/>
          <a:p>
            <a:r>
              <a:rPr lang="en-US" smtClean="0">
                <a:solidFill>
                  <a:srgbClr val="000018"/>
                </a:solidFill>
                <a:effectLst/>
              </a:rPr>
              <a:t>EC : en cours - T : terminé - R : pas démarré</a:t>
            </a:r>
          </a:p>
        </p:txBody>
      </p:sp>
      <p:graphicFrame>
        <p:nvGraphicFramePr>
          <p:cNvPr id="18469" name="Group 37"/>
          <p:cNvGraphicFramePr>
            <a:graphicFrameLocks noGrp="1"/>
          </p:cNvGraphicFramePr>
          <p:nvPr>
            <p:extLst>
              <p:ext uri="{D42A27DB-BD31-4B8C-83A1-F6EECF244321}">
                <p14:modId xmlns:p14="http://schemas.microsoft.com/office/powerpoint/2010/main" val="1870674307"/>
              </p:ext>
            </p:extLst>
          </p:nvPr>
        </p:nvGraphicFramePr>
        <p:xfrm>
          <a:off x="250825" y="268243"/>
          <a:ext cx="8748713" cy="6137595"/>
        </p:xfrm>
        <a:graphic>
          <a:graphicData uri="http://schemas.openxmlformats.org/drawingml/2006/table">
            <a:tbl>
              <a:tblPr/>
              <a:tblGrid>
                <a:gridCol w="2592388"/>
                <a:gridCol w="1152723"/>
                <a:gridCol w="1440160"/>
                <a:gridCol w="1694954"/>
                <a:gridCol w="1438275"/>
                <a:gridCol w="430213"/>
              </a:tblGrid>
              <a:tr h="928859">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PLAN LOCAL DE PREVENTION (PLP)                                                                                                                                                                                                                                                                           VOLET 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0" i="0" u="none" strike="noStrike" cap="none" normalizeH="0" baseline="0" dirty="0" smtClean="0">
                          <a:ln>
                            <a:noFill/>
                          </a:ln>
                          <a:solidFill>
                            <a:srgbClr val="000018"/>
                          </a:solidFill>
                          <a:effectLst/>
                          <a:latin typeface="Comic Sans MS" pitchFamily="66" charset="0"/>
                          <a:cs typeface="Arial" charset="0"/>
                        </a:rPr>
                        <a:t>                                                                                                                                                                                                                                                                                         ANNEE: 2016</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2503">
                <a:tc gridSpan="6">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Organisme</a:t>
                      </a:r>
                      <a:r>
                        <a:rPr kumimoji="0" lang="en-US" sz="1200" b="1" i="0" u="none" strike="noStrike" cap="none" normalizeH="0" baseline="0" dirty="0" smtClean="0">
                          <a:ln>
                            <a:noFill/>
                          </a:ln>
                          <a:solidFill>
                            <a:srgbClr val="000018"/>
                          </a:solidFill>
                          <a:effectLst/>
                          <a:latin typeface="Comic Sans MS" pitchFamily="66" charset="0"/>
                          <a:cs typeface="Arial" charset="0"/>
                        </a:rPr>
                        <a:t> : </a:t>
                      </a:r>
                      <a:r>
                        <a:rPr kumimoji="0" lang="en-US" sz="1200" b="1" i="0" u="none" strike="noStrike" cap="none" normalizeH="0" baseline="0" dirty="0" err="1" smtClean="0">
                          <a:ln>
                            <a:noFill/>
                          </a:ln>
                          <a:solidFill>
                            <a:srgbClr val="000018"/>
                          </a:solidFill>
                          <a:effectLst/>
                          <a:latin typeface="Comic Sans MS" pitchFamily="66" charset="0"/>
                          <a:cs typeface="Arial" charset="0"/>
                        </a:rPr>
                        <a:t>Gpt</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Qu</a:t>
                      </a:r>
                      <a:r>
                        <a:rPr kumimoji="0" lang="en-US" sz="1200" b="1" i="0" u="none" strike="noStrike" cap="none" normalizeH="0" baseline="0" dirty="0" smtClean="0">
                          <a:ln>
                            <a:noFill/>
                          </a:ln>
                          <a:solidFill>
                            <a:srgbClr val="000018"/>
                          </a:solidFill>
                          <a:effectLst/>
                          <a:latin typeface="Comic Sans MS" pitchFamily="66" charset="0"/>
                          <a:cs typeface="Arial" charset="0"/>
                        </a:rPr>
                        <a:t> 10 - FLORENNES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0934">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Item                                                        N° et dénomination</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Moyens</a:t>
                      </a:r>
                      <a:r>
                        <a:rPr kumimoji="0" lang="en-US" sz="1200" b="1" i="0" u="none" strike="noStrike" cap="none" normalizeH="0" baseline="0" dirty="0" smtClean="0">
                          <a:ln>
                            <a:noFill/>
                          </a:ln>
                          <a:solidFill>
                            <a:srgbClr val="000018"/>
                          </a:solidFill>
                          <a:effectLst/>
                          <a:latin typeface="Comic Sans MS" pitchFamily="66" charset="0"/>
                          <a:cs typeface="Arial" charset="0"/>
                        </a:rPr>
                        <a:t> (</a:t>
                      </a:r>
                      <a:r>
                        <a:rPr kumimoji="0" lang="en-US" sz="1200" b="1" i="0" u="none" strike="noStrike" cap="none" normalizeH="0" baseline="0" dirty="0" err="1" smtClean="0">
                          <a:ln>
                            <a:noFill/>
                          </a:ln>
                          <a:solidFill>
                            <a:srgbClr val="000018"/>
                          </a:solidFill>
                          <a:effectLst/>
                          <a:latin typeface="Comic Sans MS" pitchFamily="66" charset="0"/>
                          <a:cs typeface="Arial" charset="0"/>
                        </a:rPr>
                        <a:t>matériel</a:t>
                      </a:r>
                      <a:r>
                        <a:rPr kumimoji="0" lang="en-US" sz="1200" b="1" i="0" u="none" strike="noStrike" cap="none" normalizeH="0" baseline="0" dirty="0" smtClean="0">
                          <a:ln>
                            <a:noFill/>
                          </a:ln>
                          <a:solidFill>
                            <a:srgbClr val="000018"/>
                          </a:solidFill>
                          <a:effectLst/>
                          <a:latin typeface="Comic Sans MS" pitchFamily="66" charset="0"/>
                          <a:cs typeface="Arial" charset="0"/>
                        </a:rPr>
                        <a:t>, personnel, financier)</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08077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08-MR-01: Vibrations</a:t>
                      </a:r>
                      <a:r>
                        <a:rPr lang="fr-BE" sz="1800" b="0" i="0" u="none" strike="noStrike" kern="1200" baseline="0" dirty="0" smtClean="0">
                          <a:solidFill>
                            <a:schemeClr val="tx1"/>
                          </a:solidFill>
                          <a:latin typeface="+mn-lt"/>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FR" sz="1200" b="0" i="0" u="none" strike="noStrike" kern="1200" cap="none" normalizeH="0" baseline="0" dirty="0" smtClean="0">
                          <a:ln>
                            <a:noFill/>
                          </a:ln>
                          <a:solidFill>
                            <a:srgbClr val="000000"/>
                          </a:solidFill>
                          <a:effectLst/>
                          <a:latin typeface="Comic Sans MS" pitchFamily="66" charset="0"/>
                          <a:ea typeface="+mn-ea"/>
                          <a:cs typeface="+mn-cs"/>
                        </a:rPr>
                        <a:t>Inventaire, évaluation et maîtrise des risques en relation avec l’exposition des employés aux vibrations mécaniques.</a:t>
                      </a:r>
                      <a:endParaRPr kumimoji="0" lang="en-US" sz="1200" b="0" i="0" u="none" strike="noStrike" kern="1200" cap="none" normalizeH="0" baseline="0" dirty="0" smtClean="0">
                        <a:ln>
                          <a:noFill/>
                        </a:ln>
                        <a:solidFill>
                          <a:srgbClr val="000000"/>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Diffusion de la directive (afin de maîtriser les risques liés à l’exposition aux vibrations mécaniques des travailleurs) aux président des CCB et Chefs de Corps.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Guide</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000018"/>
                          </a:solidFill>
                          <a:effectLst/>
                          <a:latin typeface="Comic Sans MS" pitchFamily="66" charset="0"/>
                        </a:rPr>
                        <a:t>MRSys</a:t>
                      </a:r>
                      <a:r>
                        <a:rPr kumimoji="0" lang="en-US" sz="1200" b="0" i="0" u="none" strike="noStrike" cap="none" normalizeH="0" baseline="0" dirty="0" smtClean="0">
                          <a:ln>
                            <a:noFill/>
                          </a:ln>
                          <a:solidFill>
                            <a:srgbClr val="000018"/>
                          </a:solidFill>
                          <a:effectLst/>
                          <a:latin typeface="Comic Sans MS" pitchFamily="66" charset="0"/>
                        </a:rPr>
                        <a:t>-L</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1900019">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1" i="0" u="sng" strike="noStrike" cap="none" normalizeH="0" baseline="0" dirty="0" smtClean="0">
                          <a:ln>
                            <a:noFill/>
                          </a:ln>
                          <a:solidFill>
                            <a:srgbClr val="000000"/>
                          </a:solidFill>
                          <a:effectLst/>
                          <a:latin typeface="Comic Sans MS" pitchFamily="66" charset="0"/>
                        </a:rPr>
                        <a:t>09-WB-03 : Système dynamique de gestion des risques (SDGR)</a:t>
                      </a:r>
                      <a:endParaRPr kumimoji="0" lang="en-US" sz="1200" b="1" i="0" u="sng"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smtClean="0">
                          <a:ln>
                            <a:noFill/>
                          </a:ln>
                          <a:solidFill>
                            <a:srgbClr val="000000"/>
                          </a:solidFill>
                          <a:effectLst/>
                          <a:latin typeface="Comic Sans MS" pitchFamily="66" charset="0"/>
                        </a:rPr>
                        <a:t>Application de la note CHOD 10-00290160 du 28 </a:t>
                      </a:r>
                      <a:r>
                        <a:rPr kumimoji="0" lang="fr-BE" sz="1200" b="0" i="0" u="none" strike="noStrike" cap="none" normalizeH="0" baseline="0" dirty="0" err="1" smtClean="0">
                          <a:ln>
                            <a:noFill/>
                          </a:ln>
                          <a:solidFill>
                            <a:srgbClr val="000000"/>
                          </a:solidFill>
                          <a:effectLst/>
                          <a:latin typeface="Comic Sans MS" pitchFamily="66" charset="0"/>
                        </a:rPr>
                        <a:t>Avr</a:t>
                      </a:r>
                      <a:r>
                        <a:rPr kumimoji="0" lang="fr-BE" sz="1200" b="0" i="0" u="none" strike="noStrike" cap="none" normalizeH="0" baseline="0" dirty="0" smtClean="0">
                          <a:ln>
                            <a:noFill/>
                          </a:ln>
                          <a:solidFill>
                            <a:srgbClr val="000000"/>
                          </a:solidFill>
                          <a:effectLst/>
                          <a:latin typeface="Comic Sans MS" pitchFamily="66" charset="0"/>
                        </a:rPr>
                        <a:t> 10</a:t>
                      </a:r>
                      <a:endParaRPr kumimoji="0" lang="en-US" sz="1200" b="0" i="0" u="none" strike="noStrike" cap="none" normalizeH="0" baseline="0" dirty="0" smtClean="0">
                        <a:ln>
                          <a:noFill/>
                        </a:ln>
                        <a:solidFill>
                          <a:srgbClr val="000000"/>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 Planning de révision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2, Amélioration de la qualité</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rPr>
                        <a:t>LH / Ass </a:t>
                      </a:r>
                      <a:r>
                        <a:rPr kumimoji="0" lang="en-US" sz="1200" b="0" i="0" u="none" strike="noStrike" cap="none" normalizeH="0" baseline="0" dirty="0" err="1" smtClean="0">
                          <a:ln>
                            <a:noFill/>
                          </a:ln>
                          <a:solidFill>
                            <a:srgbClr val="000018"/>
                          </a:solidFill>
                          <a:effectLst/>
                          <a:latin typeface="Comic Sans MS" pitchFamily="66" charset="0"/>
                        </a:rPr>
                        <a:t>Prev</a:t>
                      </a:r>
                      <a:endParaRPr kumimoji="0" lang="en-US"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18"/>
                          </a:solidFill>
                          <a:effectLst/>
                          <a:latin typeface="Comic Sans MS" pitchFamily="66" charset="0"/>
                          <a:cs typeface="Arial"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Footer Placeholder 2"/>
          <p:cNvSpPr txBox="1">
            <a:spLocks noGrp="1"/>
          </p:cNvSpPr>
          <p:nvPr/>
        </p:nvSpPr>
        <p:spPr bwMode="auto">
          <a:xfrm>
            <a:off x="212407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4610" name="Group 34"/>
          <p:cNvGraphicFramePr>
            <a:graphicFrameLocks noGrp="1"/>
          </p:cNvGraphicFramePr>
          <p:nvPr>
            <p:extLst>
              <p:ext uri="{D42A27DB-BD31-4B8C-83A1-F6EECF244321}">
                <p14:modId xmlns:p14="http://schemas.microsoft.com/office/powerpoint/2010/main" val="1619230270"/>
              </p:ext>
            </p:extLst>
          </p:nvPr>
        </p:nvGraphicFramePr>
        <p:xfrm>
          <a:off x="179512" y="1088656"/>
          <a:ext cx="8748712" cy="3864344"/>
        </p:xfrm>
        <a:graphic>
          <a:graphicData uri="http://schemas.openxmlformats.org/drawingml/2006/table">
            <a:tbl>
              <a:tblPr/>
              <a:tblGrid>
                <a:gridCol w="2305050"/>
                <a:gridCol w="1223962"/>
                <a:gridCol w="1368425"/>
                <a:gridCol w="1511300"/>
                <a:gridCol w="1711325"/>
                <a:gridCol w="628650"/>
              </a:tblGrid>
              <a:tr h="108604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00"/>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00"/>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Objectif</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00"/>
                        </a:solidFill>
                        <a:effectLst/>
                        <a:latin typeface="Comic Sans MS" pitchFamily="66" charset="0"/>
                      </a:endParaRPr>
                    </a:p>
                  </a:txBody>
                  <a:tcPr anchor="b"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omic Sans MS" pitchFamily="66" charset="0"/>
                          <a:cs typeface="Arial" charset="0"/>
                        </a:rPr>
                        <a:t>Status</a:t>
                      </a:r>
                      <a:r>
                        <a:rPr kumimoji="0" lang="en-US" sz="1200" b="1" i="0" u="none" strike="noStrike" cap="none" normalizeH="0" baseline="0" smtClean="0">
                          <a:ln>
                            <a:noFill/>
                          </a:ln>
                          <a:solidFill>
                            <a:srgbClr val="000000"/>
                          </a:solidFill>
                          <a:effectLst/>
                          <a:latin typeface="Comic Sans MS" pitchFamily="66" charset="0"/>
                          <a:cs typeface="Arial" charset="0"/>
                        </a:rPr>
                        <a:t> </a:t>
                      </a:r>
                      <a:endParaRPr kumimoji="0" lang="en-US" sz="1200" b="0" i="0" u="none" strike="noStrike" cap="none" normalizeH="0" baseline="0" smtClean="0">
                        <a:ln>
                          <a:noFill/>
                        </a:ln>
                        <a:solidFill>
                          <a:srgbClr val="000000"/>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277829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10-O&amp;T-01 : Sécurité routière</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Réduction significative de 25% du nombre d’accidents de la route dans lesquels les véhicules militaires sont impliqués, endéans les cinq ans</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dirty="0" smtClean="0">
                          <a:solidFill>
                            <a:srgbClr val="000018"/>
                          </a:solidFill>
                          <a:latin typeface="Comic Sans MS" panose="030F0702030302020204" pitchFamily="66" charset="0"/>
                        </a:rPr>
                        <a:t>Soutien local à la campagne de sensibilisation pilotée par ACOS</a:t>
                      </a:r>
                      <a:r>
                        <a:rPr lang="fr-BE" sz="1200" baseline="0" dirty="0" smtClean="0">
                          <a:solidFill>
                            <a:srgbClr val="000018"/>
                          </a:solidFill>
                          <a:latin typeface="Comic Sans MS" panose="030F0702030302020204" pitchFamily="66" charset="0"/>
                        </a:rPr>
                        <a:t> O&amp;T</a:t>
                      </a:r>
                      <a:endParaRPr lang="fr-BE" sz="1200" dirty="0">
                        <a:solidFill>
                          <a:srgbClr val="000018"/>
                        </a:solidFill>
                        <a:latin typeface="Comic Sans MS" panose="030F0702030302020204" pitchFamily="66" charset="0"/>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kern="1200" dirty="0" smtClean="0">
                          <a:solidFill>
                            <a:srgbClr val="000018"/>
                          </a:solidFill>
                          <a:latin typeface="Comic Sans MS" panose="030F0702030302020204" pitchFamily="66" charset="0"/>
                          <a:ea typeface="+mn-ea"/>
                          <a:cs typeface="+mn-cs"/>
                        </a:rPr>
                        <a:t>Campagne d’affichage</a:t>
                      </a:r>
                    </a:p>
                    <a:p>
                      <a:endParaRPr lang="fr-BE" sz="1200" kern="1200" dirty="0" smtClean="0">
                        <a:solidFill>
                          <a:srgbClr val="000018"/>
                        </a:solidFill>
                        <a:latin typeface="Comic Sans MS" panose="030F0702030302020204" pitchFamily="66" charset="0"/>
                        <a:ea typeface="+mn-ea"/>
                        <a:cs typeface="+mn-cs"/>
                      </a:endParaRPr>
                    </a:p>
                    <a:p>
                      <a:endParaRPr lang="fr-BE" sz="1200" kern="1200" dirty="0" smtClean="0">
                        <a:solidFill>
                          <a:srgbClr val="000018"/>
                        </a:solidFill>
                        <a:latin typeface="Comic Sans MS" panose="030F0702030302020204" pitchFamily="66" charset="0"/>
                        <a:ea typeface="+mn-ea"/>
                        <a:cs typeface="+mn-cs"/>
                      </a:endParaRPr>
                    </a:p>
                    <a:p>
                      <a:endParaRPr lang="fr-BE" sz="1200" kern="1200" dirty="0" smtClean="0">
                        <a:solidFill>
                          <a:srgbClr val="000018"/>
                        </a:solidFill>
                        <a:latin typeface="Comic Sans MS" panose="030F0702030302020204" pitchFamily="66" charset="0"/>
                        <a:ea typeface="+mn-ea"/>
                        <a:cs typeface="+mn-cs"/>
                      </a:endParaRPr>
                    </a:p>
                    <a:p>
                      <a:endParaRPr lang="fr-BE" sz="1200" kern="1200" dirty="0" smtClean="0">
                        <a:solidFill>
                          <a:srgbClr val="000018"/>
                        </a:solidFill>
                        <a:latin typeface="Comic Sans MS" panose="030F0702030302020204" pitchFamily="66" charset="0"/>
                        <a:ea typeface="+mn-ea"/>
                        <a:cs typeface="+mn-cs"/>
                      </a:endParaRPr>
                    </a:p>
                    <a:p>
                      <a:r>
                        <a:rPr lang="fr-BE" sz="1200" kern="1200" dirty="0" smtClean="0">
                          <a:solidFill>
                            <a:srgbClr val="000018"/>
                          </a:solidFill>
                          <a:latin typeface="Comic Sans MS" panose="030F0702030302020204" pitchFamily="66" charset="0"/>
                          <a:ea typeface="+mn-ea"/>
                          <a:cs typeface="+mn-cs"/>
                        </a:rPr>
                        <a:t>Briefing sur le Sh P</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ACOS O&amp;T</a:t>
                      </a:r>
                    </a:p>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LH</a:t>
                      </a: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r>
                        <a:rPr lang="fr-BE" sz="1200" kern="1200" dirty="0" err="1" smtClean="0">
                          <a:solidFill>
                            <a:srgbClr val="000018"/>
                          </a:solidFill>
                          <a:latin typeface="Comic Sans MS" panose="030F0702030302020204" pitchFamily="66" charset="0"/>
                          <a:ea typeface="+mn-ea"/>
                          <a:cs typeface="+mn-cs"/>
                        </a:rPr>
                        <a:t>Ass</a:t>
                      </a:r>
                      <a:r>
                        <a:rPr lang="fr-BE" sz="1200" kern="1200" dirty="0" smtClean="0">
                          <a:solidFill>
                            <a:srgbClr val="000018"/>
                          </a:solidFill>
                          <a:latin typeface="Comic Sans MS" panose="030F0702030302020204" pitchFamily="66" charset="0"/>
                          <a:ea typeface="+mn-ea"/>
                          <a:cs typeface="+mn-cs"/>
                        </a:rPr>
                        <a:t> </a:t>
                      </a:r>
                      <a:r>
                        <a:rPr lang="fr-BE" sz="1200" kern="1200" dirty="0" err="1" smtClean="0">
                          <a:solidFill>
                            <a:srgbClr val="000018"/>
                          </a:solidFill>
                          <a:latin typeface="Comic Sans MS" panose="030F0702030302020204" pitchFamily="66" charset="0"/>
                          <a:ea typeface="+mn-ea"/>
                          <a:cs typeface="+mn-cs"/>
                        </a:rPr>
                        <a:t>Prév</a:t>
                      </a:r>
                      <a:endParaRPr lang="fr-BE" sz="1200" kern="1200" dirty="0">
                        <a:solidFill>
                          <a:srgbClr val="000018"/>
                        </a:solidFill>
                        <a:latin typeface="Comic Sans MS" panose="030F0702030302020204" pitchFamily="66" charset="0"/>
                        <a:ea typeface="+mn-ea"/>
                        <a:cs typeface="+mn-cs"/>
                      </a:endParaRP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endParaRPr lang="fr-BE" sz="1200" kern="1200" dirty="0" smtClean="0">
                        <a:solidFill>
                          <a:srgbClr val="000018"/>
                        </a:solidFill>
                        <a:latin typeface="Comic Sans MS" panose="030F0702030302020204" pitchFamily="66" charset="0"/>
                        <a:ea typeface="+mn-ea"/>
                        <a:cs typeface="+mn-cs"/>
                      </a:endParaRPr>
                    </a:p>
                    <a:p>
                      <a:pPr marL="0" algn="ctr" defTabSz="914400" rtl="0" eaLnBrk="1" latinLnBrk="0" hangingPunct="1"/>
                      <a:r>
                        <a:rPr lang="fr-BE" sz="1200" kern="1200" dirty="0" smtClean="0">
                          <a:solidFill>
                            <a:srgbClr val="000018"/>
                          </a:solidFill>
                          <a:latin typeface="Comic Sans MS" panose="030F0702030302020204" pitchFamily="66" charset="0"/>
                          <a:ea typeface="+mn-ea"/>
                          <a:cs typeface="+mn-cs"/>
                        </a:rPr>
                        <a:t>EC</a:t>
                      </a:r>
                    </a:p>
                  </a:txBody>
                  <a:tcPr marL="46800" marR="468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4608"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884687025"/>
              </p:ext>
            </p:extLst>
          </p:nvPr>
        </p:nvGraphicFramePr>
        <p:xfrm>
          <a:off x="179388" y="465476"/>
          <a:ext cx="8748712" cy="3810573"/>
        </p:xfrm>
        <a:graphic>
          <a:graphicData uri="http://schemas.openxmlformats.org/drawingml/2006/table">
            <a:tbl>
              <a:tblPr/>
              <a:tblGrid>
                <a:gridCol w="2160587"/>
                <a:gridCol w="1152525"/>
                <a:gridCol w="1584325"/>
                <a:gridCol w="1741488"/>
                <a:gridCol w="1481137"/>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Activités / Missions</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14-O&amp;T-01 : Prévention des accidents de sport</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Réduire de 25% les accidents de sport à l’horizon 2018 </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r>
                        <a:rPr lang="fr-BE" sz="1200" b="0" i="0" u="none" strike="noStrike" kern="1200" baseline="0" dirty="0" smtClean="0">
                          <a:solidFill>
                            <a:srgbClr val="000018"/>
                          </a:solidFill>
                          <a:latin typeface="Comic Sans MS" panose="030F0702030302020204" pitchFamily="66" charset="0"/>
                          <a:ea typeface="+mn-ea"/>
                          <a:cs typeface="+mn-cs"/>
                        </a:rPr>
                        <a:t>AR doivent être appliquées au </a:t>
                      </a:r>
                      <a:r>
                        <a:rPr lang="fr-BE" sz="1200" b="0" i="0" u="none" strike="noStrike" kern="1200" baseline="0" dirty="0" err="1" smtClean="0">
                          <a:solidFill>
                            <a:srgbClr val="000018"/>
                          </a:solidFill>
                          <a:latin typeface="Comic Sans MS" panose="030F0702030302020204" pitchFamily="66" charset="0"/>
                          <a:ea typeface="+mn-ea"/>
                          <a:cs typeface="+mn-cs"/>
                        </a:rPr>
                        <a:t>Niv</a:t>
                      </a:r>
                      <a:r>
                        <a:rPr lang="fr-BE" sz="1200" b="0" i="0" u="none" strike="noStrike" kern="1200" baseline="0" dirty="0" smtClean="0">
                          <a:solidFill>
                            <a:srgbClr val="000018"/>
                          </a:solidFill>
                          <a:latin typeface="Comic Sans MS" panose="030F0702030302020204" pitchFamily="66" charset="0"/>
                          <a:ea typeface="+mn-ea"/>
                          <a:cs typeface="+mn-cs"/>
                        </a:rPr>
                        <a:t> local dès l’approbation de l’AR générique ; accès permanent à la Doc.</a:t>
                      </a:r>
                    </a:p>
                    <a:p>
                      <a:pPr marL="0" marR="0" indent="0" algn="l" defTabSz="914400" rtl="0" eaLnBrk="1" fontAlgn="auto" latinLnBrk="0" hangingPunct="1">
                        <a:lnSpc>
                          <a:spcPct val="100000"/>
                        </a:lnSpc>
                        <a:spcBef>
                          <a:spcPts val="0"/>
                        </a:spcBef>
                        <a:spcAft>
                          <a:spcPts val="0"/>
                        </a:spcAft>
                        <a:buClrTx/>
                        <a:buSzTx/>
                        <a:buFontTx/>
                        <a:buNone/>
                        <a:tabLst/>
                        <a:defRPr/>
                      </a:pPr>
                      <a:endParaRPr lang="fr-BE" sz="1200" b="0" i="0" u="none" strike="noStrike" kern="1200" baseline="0" dirty="0" smtClean="0">
                        <a:solidFill>
                          <a:schemeClr val="tx1"/>
                        </a:solidFill>
                        <a:latin typeface="Comic Sans MS" panose="030F0702030302020204" pitchFamily="66"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Examen de la SPS “Sécurité pendant les activités sportives” et des mesures de prévention visant à limiter les accidents de sport.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Analyses des risques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Directives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IRMEP</a:t>
                      </a:r>
                      <a:endParaRPr kumimoji="0" lang="en-US"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TBD</a:t>
                      </a: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Cdt </a:t>
                      </a:r>
                      <a:r>
                        <a:rPr kumimoji="0" lang="fr-BE" sz="1200" b="0" i="0" u="none" strike="noStrike" cap="none" normalizeH="0" baseline="0" dirty="0" smtClean="0">
                          <a:ln>
                            <a:noFill/>
                          </a:ln>
                          <a:solidFill>
                            <a:srgbClr val="000018"/>
                          </a:solidFill>
                          <a:effectLst/>
                          <a:latin typeface="Comic Sans MS" pitchFamily="66" charset="0"/>
                        </a:rPr>
                        <a:t>REMACLE</a:t>
                      </a: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APTI</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849031117"/>
              </p:ext>
            </p:extLst>
          </p:nvPr>
        </p:nvGraphicFramePr>
        <p:xfrm>
          <a:off x="179388" y="465476"/>
          <a:ext cx="8748712" cy="509073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13-WB-01 – Gestion du risque fonctionnel et individuel</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Introduction des fiches de postes de travail dans la base de données</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Poursuite des analyses de risque Indication des risques réels pour la santé</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Préparation de l’image de risque de l’unité et introduction des fiches de poste de travail dans la base de données </a:t>
                      </a:r>
                      <a:r>
                        <a:rPr lang="fr-FR" sz="1200" b="0" i="0" u="none" strike="noStrike" kern="1200" baseline="0" dirty="0" err="1" smtClean="0">
                          <a:solidFill>
                            <a:srgbClr val="000018"/>
                          </a:solidFill>
                          <a:latin typeface="Comic Sans MS" panose="030F0702030302020204" pitchFamily="66" charset="0"/>
                          <a:ea typeface="+mn-ea"/>
                          <a:cs typeface="+mn-cs"/>
                        </a:rPr>
                        <a:t>Risk</a:t>
                      </a:r>
                      <a:r>
                        <a:rPr lang="fr-FR" sz="1200" b="0" i="0" u="none" strike="noStrike" kern="1200" baseline="0" dirty="0" smtClean="0">
                          <a:solidFill>
                            <a:srgbClr val="000018"/>
                          </a:solidFill>
                          <a:latin typeface="Comic Sans MS" panose="030F0702030302020204" pitchFamily="66" charset="0"/>
                          <a:ea typeface="+mn-ea"/>
                          <a:cs typeface="+mn-cs"/>
                        </a:rPr>
                        <a:t> Management</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err="1" smtClean="0">
                          <a:solidFill>
                            <a:srgbClr val="000018"/>
                          </a:solidFill>
                          <a:latin typeface="Comic Sans MS" panose="030F0702030302020204" pitchFamily="66" charset="0"/>
                          <a:ea typeface="+mn-ea"/>
                          <a:cs typeface="+mn-cs"/>
                        </a:rPr>
                        <a:t>Fmn</a:t>
                      </a:r>
                      <a:r>
                        <a:rPr lang="fr-FR" sz="1200" b="0" i="0" u="none" strike="noStrike" kern="1200" baseline="0" dirty="0" smtClean="0">
                          <a:solidFill>
                            <a:srgbClr val="000018"/>
                          </a:solidFill>
                          <a:latin typeface="Comic Sans MS" panose="030F0702030302020204" pitchFamily="66" charset="0"/>
                          <a:ea typeface="+mn-ea"/>
                          <a:cs typeface="+mn-cs"/>
                        </a:rPr>
                        <a:t> de la LH pour l’utilisation de l’application</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Associer le Pers aux fiches de poste de travail et introduction dans la base de données</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SLPPT, </a:t>
                      </a:r>
                      <a:r>
                        <a:rPr kumimoji="0" lang="fr-BE" sz="1200" b="0" i="0" u="none" strike="noStrike" cap="none" normalizeH="0" baseline="0" dirty="0" err="1" smtClean="0">
                          <a:ln>
                            <a:noFill/>
                          </a:ln>
                          <a:solidFill>
                            <a:srgbClr val="000018"/>
                          </a:solidFill>
                          <a:effectLst/>
                          <a:latin typeface="Comic Sans MS" pitchFamily="66" charset="0"/>
                        </a:rPr>
                        <a:t>AsPrev</a:t>
                      </a:r>
                      <a:r>
                        <a:rPr kumimoji="0" lang="fr-BE" sz="1200" b="0" i="0" u="none" strike="noStrike" cap="none" normalizeH="0" baseline="0" dirty="0" smtClean="0">
                          <a:ln>
                            <a:noFill/>
                          </a:ln>
                          <a:solidFill>
                            <a:srgbClr val="000018"/>
                          </a:solidFill>
                          <a:effectLst/>
                          <a:latin typeface="Comic Sans MS" pitchFamily="66" charset="0"/>
                        </a:rPr>
                        <a:t>, LH (Chef Sec, Chef Atelier,…)</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SLPPT, </a:t>
                      </a: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HR, CSM,…</a:t>
                      </a: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HR, CSM,…</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Tree>
    <p:extLst>
      <p:ext uri="{BB962C8B-B14F-4D97-AF65-F5344CB8AC3E}">
        <p14:creationId xmlns:p14="http://schemas.microsoft.com/office/powerpoint/2010/main" val="579166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1077074531"/>
              </p:ext>
            </p:extLst>
          </p:nvPr>
        </p:nvGraphicFramePr>
        <p:xfrm>
          <a:off x="179388" y="465476"/>
          <a:ext cx="8748712" cy="5639373"/>
        </p:xfrm>
        <a:graphic>
          <a:graphicData uri="http://schemas.openxmlformats.org/drawingml/2006/table">
            <a:tbl>
              <a:tblPr/>
              <a:tblGrid>
                <a:gridCol w="2160587"/>
                <a:gridCol w="1367929"/>
                <a:gridCol w="1368921"/>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kern="1200" cap="none" normalizeH="0" baseline="0" dirty="0" smtClean="0">
                          <a:ln>
                            <a:noFill/>
                          </a:ln>
                          <a:solidFill>
                            <a:srgbClr val="000018"/>
                          </a:solidFill>
                          <a:effectLst/>
                          <a:latin typeface="Comic Sans MS" pitchFamily="66" charset="0"/>
                          <a:ea typeface="+mn-ea"/>
                          <a:cs typeface="+mn-cs"/>
                        </a:rPr>
                        <a:t>15-WB-01 – Culture de sécurité à la Défense </a:t>
                      </a:r>
                      <a:endParaRPr kumimoji="0" lang="fr-BE" sz="1200" b="0" i="0" u="none" strike="noStrike" kern="1200" cap="none" normalizeH="0" baseline="0" dirty="0" smtClean="0">
                        <a:ln>
                          <a:noFill/>
                        </a:ln>
                        <a:solidFill>
                          <a:srgbClr val="000018"/>
                        </a:solidFill>
                        <a:effectLst/>
                        <a:latin typeface="Comic Sans MS"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L’établissement des connaissances, aptitudes et attitudes nécessaires chez tous les cadres pour leur permettre, en fonction des circonstances et en ayant conscience des dangers et des risques, de décider de manière responsable de la mise en œuvre du personnel et du matériel.</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Exploitation des rapports d’incidents de l’unité</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Application des principes exposés durant la FBEM par les jeunes </a:t>
                      </a:r>
                      <a:r>
                        <a:rPr lang="fr-FR" sz="1200" b="0" i="0" u="none" strike="noStrike" kern="1200" baseline="0" dirty="0" err="1" smtClean="0">
                          <a:solidFill>
                            <a:srgbClr val="000018"/>
                          </a:solidFill>
                          <a:latin typeface="Comic Sans MS" panose="030F0702030302020204" pitchFamily="66" charset="0"/>
                          <a:ea typeface="+mn-ea"/>
                          <a:cs typeface="+mn-cs"/>
                        </a:rPr>
                        <a:t>Offr</a:t>
                      </a:r>
                      <a:r>
                        <a:rPr lang="fr-FR" sz="1200" b="0" i="0" u="none" strike="noStrike" kern="1200" baseline="0" dirty="0" smtClean="0">
                          <a:solidFill>
                            <a:srgbClr val="000018"/>
                          </a:solidFill>
                          <a:latin typeface="Comic Sans MS" panose="030F0702030302020204" pitchFamily="66" charset="0"/>
                          <a:ea typeface="+mn-ea"/>
                          <a:cs typeface="+mn-cs"/>
                        </a:rPr>
                        <a:t> qui ont suivi la </a:t>
                      </a:r>
                      <a:r>
                        <a:rPr lang="fr-FR" sz="1200" b="0" i="0" u="none" strike="noStrike" kern="1200" baseline="0" dirty="0" err="1" smtClean="0">
                          <a:solidFill>
                            <a:srgbClr val="000018"/>
                          </a:solidFill>
                          <a:latin typeface="Comic Sans MS" panose="030F0702030302020204" pitchFamily="66" charset="0"/>
                          <a:ea typeface="+mn-ea"/>
                          <a:cs typeface="+mn-cs"/>
                        </a:rPr>
                        <a:t>Fmn</a:t>
                      </a: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Familiarisation au sein de l’unité avec les principes qui ont été exposés durant le CSEM et le séminaire des Chefs de Corps</a:t>
                      </a:r>
                    </a:p>
                    <a:p>
                      <a:pPr marL="0" marR="0" lvl="0" indent="0" algn="l" defTabSz="914400" rtl="0" eaLnBrk="1" fontAlgn="b" latinLnBrk="0" hangingPunct="1">
                        <a:lnSpc>
                          <a:spcPct val="100000"/>
                        </a:lnSpc>
                        <a:spcBef>
                          <a:spcPct val="0"/>
                        </a:spcBef>
                        <a:spcAft>
                          <a:spcPct val="0"/>
                        </a:spcAft>
                        <a:buClrTx/>
                        <a:buSzTx/>
                        <a:buFontTx/>
                        <a:buNone/>
                        <a:tabLst/>
                      </a:pPr>
                      <a:endParaRPr lang="fr-FR"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FR" sz="1200" b="0" i="0" u="none" strike="noStrike" kern="1200" baseline="0" dirty="0" smtClean="0">
                          <a:solidFill>
                            <a:srgbClr val="000018"/>
                          </a:solidFill>
                          <a:latin typeface="Comic Sans MS" panose="030F0702030302020204" pitchFamily="66" charset="0"/>
                          <a:ea typeface="+mn-ea"/>
                          <a:cs typeface="+mn-cs"/>
                        </a:rPr>
                        <a:t>Fourniture de </a:t>
                      </a:r>
                      <a:r>
                        <a:rPr lang="fr-FR" sz="1200" b="0" i="0" u="none" strike="noStrike" kern="1200" baseline="0" dirty="0" err="1" smtClean="0">
                          <a:solidFill>
                            <a:srgbClr val="000018"/>
                          </a:solidFill>
                          <a:latin typeface="Comic Sans MS" panose="030F0702030302020204" pitchFamily="66" charset="0"/>
                          <a:ea typeface="+mn-ea"/>
                          <a:cs typeface="+mn-cs"/>
                        </a:rPr>
                        <a:t>toolboxes</a:t>
                      </a:r>
                      <a:r>
                        <a:rPr lang="fr-FR" sz="1200" b="0" i="0" u="none" strike="noStrike" kern="1200" baseline="0" dirty="0" smtClean="0">
                          <a:solidFill>
                            <a:srgbClr val="000018"/>
                          </a:solidFill>
                          <a:latin typeface="Comic Sans MS" panose="030F0702030302020204" pitchFamily="66" charset="0"/>
                          <a:ea typeface="+mn-ea"/>
                          <a:cs typeface="+mn-cs"/>
                        </a:rPr>
                        <a:t> applicables au sein de l’unité</a:t>
                      </a:r>
                      <a:endParaRPr lang="fr-BE"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Briefing </a:t>
                      </a:r>
                      <a:r>
                        <a:rPr kumimoji="0" lang="fr-BE" sz="1200" b="0" i="0" u="none" strike="noStrike" cap="none" normalizeH="0" baseline="0" dirty="0" err="1" smtClean="0">
                          <a:ln>
                            <a:noFill/>
                          </a:ln>
                          <a:solidFill>
                            <a:srgbClr val="000018"/>
                          </a:solidFill>
                          <a:effectLst/>
                          <a:latin typeface="Comic Sans MS" pitchFamily="66" charset="0"/>
                        </a:rPr>
                        <a:t>Offr</a:t>
                      </a:r>
                      <a:r>
                        <a:rPr kumimoji="0" lang="fr-BE" sz="1200" b="0" i="0" u="none" strike="noStrike" cap="none" normalizeH="0" baseline="0" dirty="0" smtClean="0">
                          <a:ln>
                            <a:noFill/>
                          </a:ln>
                          <a:solidFill>
                            <a:srgbClr val="000018"/>
                          </a:solidFill>
                          <a:effectLst/>
                          <a:latin typeface="Comic Sans MS" pitchFamily="66" charset="0"/>
                        </a:rPr>
                        <a:t> FBEM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Vadémécum Chefs de Corps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err="1" smtClean="0">
                          <a:ln>
                            <a:noFill/>
                          </a:ln>
                          <a:solidFill>
                            <a:srgbClr val="000018"/>
                          </a:solidFill>
                          <a:effectLst/>
                          <a:latin typeface="Comic Sans MS" pitchFamily="66" charset="0"/>
                        </a:rPr>
                        <a:t>Toolboxes</a:t>
                      </a: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rgbClr val="000018"/>
                          </a:solidFill>
                          <a:effectLst/>
                          <a:latin typeface="Comic Sans MS" pitchFamily="66" charset="0"/>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defRPr/>
                      </a:pPr>
                      <a:r>
                        <a:rPr kumimoji="0" lang="fr-BE" sz="1200" b="0" i="0" u="none" strike="noStrike" cap="none" normalizeH="0" baseline="0" dirty="0" err="1" smtClean="0">
                          <a:ln>
                            <a:noFill/>
                          </a:ln>
                          <a:solidFill>
                            <a:srgbClr val="000018"/>
                          </a:solidFill>
                          <a:effectLst/>
                          <a:latin typeface="Comic Sans MS" pitchFamily="66" charset="0"/>
                        </a:rPr>
                        <a:t>Comdt</a:t>
                      </a:r>
                      <a:r>
                        <a:rPr kumimoji="0" lang="fr-BE" sz="1200" b="0" i="0" u="none" strike="noStrike" cap="none" normalizeH="0" baseline="0" dirty="0" smtClean="0">
                          <a:ln>
                            <a:noFill/>
                          </a:ln>
                          <a:solidFill>
                            <a:srgbClr val="000018"/>
                          </a:solidFill>
                          <a:effectLst/>
                          <a:latin typeface="Comic Sans MS" pitchFamily="66" charset="0"/>
                        </a:rPr>
                        <a:t> unité</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Offr</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CO</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SLPTT</a:t>
                      </a: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err="1" smtClean="0">
                          <a:ln>
                            <a:noFill/>
                          </a:ln>
                          <a:solidFill>
                            <a:srgbClr val="000018"/>
                          </a:solidFill>
                          <a:effectLst/>
                          <a:latin typeface="Comic Sans MS" pitchFamily="66" charset="0"/>
                        </a:rPr>
                        <a:t>AsPrev</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Chefs de Sv</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EC</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Tree>
    <p:extLst>
      <p:ext uri="{BB962C8B-B14F-4D97-AF65-F5344CB8AC3E}">
        <p14:creationId xmlns:p14="http://schemas.microsoft.com/office/powerpoint/2010/main" val="22324773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2"/>
          <p:cNvSpPr txBox="1">
            <a:spLocks noGrp="1"/>
          </p:cNvSpPr>
          <p:nvPr/>
        </p:nvSpPr>
        <p:spPr bwMode="auto">
          <a:xfrm>
            <a:off x="2130425" y="6248400"/>
            <a:ext cx="5040313" cy="457200"/>
          </a:xfrm>
          <a:prstGeom prst="rect">
            <a:avLst/>
          </a:prstGeom>
          <a:noFill/>
          <a:ln w="9525">
            <a:noFill/>
            <a:miter lim="800000"/>
            <a:headEnd/>
            <a:tailEnd/>
          </a:ln>
        </p:spPr>
        <p:txBody>
          <a:bodyPr anchor="b"/>
          <a:lstStyle/>
          <a:p>
            <a:pPr algn="ctr"/>
            <a:r>
              <a:rPr lang="en-US" sz="1200">
                <a:solidFill>
                  <a:srgbClr val="000018"/>
                </a:solidFill>
              </a:rPr>
              <a:t>EC : en cours - T : terminé - R : pas démarré</a:t>
            </a:r>
          </a:p>
        </p:txBody>
      </p:sp>
      <p:graphicFrame>
        <p:nvGraphicFramePr>
          <p:cNvPr id="26658" name="Group 34"/>
          <p:cNvGraphicFramePr>
            <a:graphicFrameLocks noGrp="1"/>
          </p:cNvGraphicFramePr>
          <p:nvPr>
            <p:extLst>
              <p:ext uri="{D42A27DB-BD31-4B8C-83A1-F6EECF244321}">
                <p14:modId xmlns:p14="http://schemas.microsoft.com/office/powerpoint/2010/main" val="2798601173"/>
              </p:ext>
            </p:extLst>
          </p:nvPr>
        </p:nvGraphicFramePr>
        <p:xfrm>
          <a:off x="179388" y="465476"/>
          <a:ext cx="8748712" cy="5090733"/>
        </p:xfrm>
        <a:graphic>
          <a:graphicData uri="http://schemas.openxmlformats.org/drawingml/2006/table">
            <a:tbl>
              <a:tblPr/>
              <a:tblGrid>
                <a:gridCol w="2160587"/>
                <a:gridCol w="1152525"/>
                <a:gridCol w="1584325"/>
                <a:gridCol w="1943447"/>
                <a:gridCol w="1279178"/>
                <a:gridCol w="628650"/>
              </a:tblGrid>
              <a:tr h="608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18"/>
                          </a:solidFill>
                          <a:effectLst/>
                          <a:latin typeface="Comic Sans MS" pitchFamily="66" charset="0"/>
                          <a:cs typeface="Arial" charset="0"/>
                        </a:rPr>
                        <a:t>Item                                                        N° et </a:t>
                      </a:r>
                      <a:r>
                        <a:rPr kumimoji="0" lang="en-US" sz="1200" b="1" i="0" u="none" strike="noStrike" cap="none" normalizeH="0" baseline="0" dirty="0" err="1" smtClean="0">
                          <a:ln>
                            <a:noFill/>
                          </a:ln>
                          <a:solidFill>
                            <a:srgbClr val="000018"/>
                          </a:solidFill>
                          <a:effectLst/>
                          <a:latin typeface="Comic Sans MS" pitchFamily="66" charset="0"/>
                          <a:cs typeface="Arial" charset="0"/>
                        </a:rPr>
                        <a:t>dénomination</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Objectif</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rgbClr val="000018"/>
                          </a:solidFill>
                          <a:effectLst/>
                          <a:latin typeface="Comic Sans MS" pitchFamily="66" charset="0"/>
                          <a:cs typeface="Arial" charset="0"/>
                        </a:rPr>
                        <a:t>Activités</a:t>
                      </a:r>
                      <a:r>
                        <a:rPr kumimoji="0" lang="en-US" sz="1200" b="1" i="0" u="none" strike="noStrike" cap="none" normalizeH="0" baseline="0" dirty="0" smtClean="0">
                          <a:ln>
                            <a:noFill/>
                          </a:ln>
                          <a:solidFill>
                            <a:srgbClr val="000018"/>
                          </a:solidFill>
                          <a:effectLst/>
                          <a:latin typeface="Comic Sans MS" pitchFamily="66" charset="0"/>
                          <a:cs typeface="Arial" charset="0"/>
                        </a:rPr>
                        <a:t> / Missions</a:t>
                      </a:r>
                      <a:endParaRPr kumimoji="0" lang="en-US" sz="1200" b="0" i="0" u="none" strike="noStrike" cap="none" normalizeH="0" baseline="0" dirty="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Moyens (matériel, personnel, financier)</a:t>
                      </a:r>
                      <a:endParaRPr kumimoji="0" lang="en-US" sz="1200" b="0" i="0" u="none" strike="noStrike" cap="none" normalizeH="0" baseline="0" smtClean="0">
                        <a:ln>
                          <a:noFill/>
                        </a:ln>
                        <a:solidFill>
                          <a:srgbClr val="000018"/>
                        </a:solidFill>
                        <a:effectLst/>
                        <a:latin typeface="Comic Sans MS" pitchFamily="66" charset="0"/>
                      </a:endParaRP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18"/>
                          </a:solidFill>
                          <a:effectLst/>
                          <a:latin typeface="Comic Sans MS" pitchFamily="66" charset="0"/>
                          <a:cs typeface="Arial" charset="0"/>
                        </a:rPr>
                        <a:t>Responsable</a:t>
                      </a:r>
                    </a:p>
                  </a:txBody>
                  <a:tcPr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18"/>
                          </a:solidFill>
                          <a:effectLst/>
                          <a:latin typeface="Comic Sans MS" pitchFamily="66" charset="0"/>
                          <a:cs typeface="Arial" charset="0"/>
                        </a:rPr>
                        <a:t>Status</a:t>
                      </a:r>
                      <a:r>
                        <a:rPr kumimoji="0" lang="en-US" sz="1200" b="1" i="0" u="none" strike="noStrike" cap="none" normalizeH="0" baseline="0" smtClean="0">
                          <a:ln>
                            <a:noFill/>
                          </a:ln>
                          <a:solidFill>
                            <a:srgbClr val="000018"/>
                          </a:solidFill>
                          <a:effectLst/>
                          <a:latin typeface="Comic Sans MS" pitchFamily="66" charset="0"/>
                          <a:cs typeface="Arial" charset="0"/>
                        </a:rPr>
                        <a:t> </a:t>
                      </a:r>
                      <a:endParaRPr kumimoji="0" lang="en-US" sz="1200" b="0" i="0" u="none" strike="noStrike" cap="none" normalizeH="0" baseline="0" smtClean="0">
                        <a:ln>
                          <a:noFill/>
                        </a:ln>
                        <a:solidFill>
                          <a:srgbClr val="000018"/>
                        </a:solidFill>
                        <a:effectLst/>
                        <a:latin typeface="Comic Sans MS" pitchFamily="66" charset="0"/>
                      </a:endParaRPr>
                    </a:p>
                  </a:txBody>
                  <a:tcPr vert="eaVert" anchor="ctr"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r h="320256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11-WB-01 - Implémentation de l’analyse de risque psychosocial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day</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to </a:t>
                      </a:r>
                      <a:r>
                        <a:rPr kumimoji="0" lang="fr-BE" sz="1200" b="0" i="0" u="none" strike="noStrike" kern="1200" cap="none" normalizeH="0" baseline="0" dirty="0" err="1" smtClean="0">
                          <a:ln>
                            <a:noFill/>
                          </a:ln>
                          <a:solidFill>
                            <a:srgbClr val="000018"/>
                          </a:solidFill>
                          <a:effectLst/>
                          <a:latin typeface="Comic Sans MS" pitchFamily="66" charset="0"/>
                          <a:ea typeface="+mn-ea"/>
                          <a:cs typeface="+mn-cs"/>
                        </a:rPr>
                        <a:t>day</a:t>
                      </a:r>
                      <a:r>
                        <a:rPr kumimoji="0" lang="fr-BE" sz="1200" b="0" i="0" u="none" strike="noStrike" kern="1200" cap="none" normalizeH="0" baseline="0" dirty="0" smtClean="0">
                          <a:ln>
                            <a:noFill/>
                          </a:ln>
                          <a:solidFill>
                            <a:srgbClr val="000018"/>
                          </a:solidFill>
                          <a:effectLst/>
                          <a:latin typeface="Comic Sans MS" pitchFamily="66" charset="0"/>
                          <a:ea typeface="+mn-ea"/>
                          <a:cs typeface="+mn-cs"/>
                        </a:rPr>
                        <a:t> life”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Eviter ou limiter les dégâts liés à la charge psychosociale</a:t>
                      </a:r>
                      <a:endParaRPr lang="en-US" sz="1200" b="0" i="0" u="none" strike="noStrike" kern="1200" baseline="0" dirty="0" smtClean="0">
                        <a:solidFill>
                          <a:srgbClr val="000018"/>
                        </a:solidFill>
                        <a:latin typeface="Comic Sans MS" panose="030F0702030302020204" pitchFamily="66" charset="0"/>
                        <a:ea typeface="+mn-ea"/>
                        <a:cs typeface="+mn-cs"/>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Exécution de l’enregistrement des incidents de nature psychosociale (PC mises en place)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Exécution de l’analyse et exploitation des incidents de nature psychosociale enregistrés (PC+ mises en place)</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Exécution des observations SOBANE aspects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nécessaires </a:t>
                      </a:r>
                    </a:p>
                    <a:p>
                      <a:pPr marL="0" marR="0" lvl="0" indent="0" algn="l" defTabSz="914400" rtl="0" eaLnBrk="1" fontAlgn="b" latinLnBrk="0" hangingPunct="1">
                        <a:lnSpc>
                          <a:spcPct val="100000"/>
                        </a:lnSpc>
                        <a:spcBef>
                          <a:spcPct val="0"/>
                        </a:spcBef>
                        <a:spcAft>
                          <a:spcPct val="0"/>
                        </a:spcAft>
                        <a:buClrTx/>
                        <a:buSzTx/>
                        <a:buFontTx/>
                        <a:buNone/>
                        <a:tabLst/>
                        <a:defRPr/>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Exécution des AR </a:t>
                      </a:r>
                      <a:r>
                        <a:rPr lang="fr-BE" sz="1200" b="0" i="0" u="none" strike="noStrike" kern="1200" baseline="0" dirty="0" err="1" smtClean="0">
                          <a:solidFill>
                            <a:srgbClr val="000018"/>
                          </a:solidFill>
                          <a:latin typeface="Comic Sans MS" panose="030F0702030302020204" pitchFamily="66" charset="0"/>
                          <a:ea typeface="+mn-ea"/>
                          <a:cs typeface="+mn-cs"/>
                        </a:rPr>
                        <a:t>PsySoc</a:t>
                      </a:r>
                      <a:r>
                        <a:rPr lang="fr-BE" sz="1200" b="0" i="0" u="none" strike="noStrike" kern="1200" baseline="0" dirty="0" smtClean="0">
                          <a:solidFill>
                            <a:srgbClr val="000018"/>
                          </a:solidFill>
                          <a:latin typeface="Comic Sans MS" panose="030F0702030302020204" pitchFamily="66" charset="0"/>
                          <a:ea typeface="+mn-ea"/>
                          <a:cs typeface="+mn-cs"/>
                        </a:rPr>
                        <a:t> ponctuelles nécessaires</a:t>
                      </a:r>
                      <a:endParaRPr lang="fr-BE" sz="1800" b="0" i="0" u="none" strike="noStrike" kern="1200" baseline="0" dirty="0" smtClean="0">
                        <a:solidFill>
                          <a:schemeClr val="tx1"/>
                        </a:solidFill>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ACWB-SPS-PSYSOC-001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ACWB-GID-WRKPR-013 </a:t>
                      </a: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ACWB-GID-WRKPR-019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ACWB-GID-WRKPR-017 </a:t>
                      </a:r>
                    </a:p>
                    <a:p>
                      <a:pPr marL="0" marR="0" lvl="0" indent="0" algn="l" defTabSz="914400" rtl="0" eaLnBrk="1" fontAlgn="b" latinLnBrk="0" hangingPunct="1">
                        <a:lnSpc>
                          <a:spcPct val="100000"/>
                        </a:lnSpc>
                        <a:spcBef>
                          <a:spcPct val="0"/>
                        </a:spcBef>
                        <a:spcAft>
                          <a:spcPct val="0"/>
                        </a:spcAft>
                        <a:buClrTx/>
                        <a:buSzTx/>
                        <a:buFontTx/>
                        <a:buNone/>
                        <a:tabLst/>
                      </a:pPr>
                      <a:endParaRPr lang="fr-BE" sz="1200" b="0" i="0" u="none" strike="noStrike" kern="1200" baseline="0" dirty="0" smtClean="0">
                        <a:solidFill>
                          <a:srgbClr val="000018"/>
                        </a:solidFill>
                        <a:latin typeface="Comic Sans MS" panose="030F0702030302020204" pitchFamily="66" charset="0"/>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lang="fr-BE" sz="1200" b="0" i="0" u="none" strike="noStrike" kern="1200" baseline="0" dirty="0" smtClean="0">
                          <a:solidFill>
                            <a:srgbClr val="000018"/>
                          </a:solidFill>
                          <a:latin typeface="Comic Sans MS" panose="030F0702030302020204" pitchFamily="66" charset="0"/>
                          <a:ea typeface="+mn-ea"/>
                          <a:cs typeface="+mn-cs"/>
                        </a:rPr>
                        <a:t>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ACWB-GID-WRKPR-012 </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algn="ctr"/>
                      <a:endParaRPr lang="fr-BE" sz="1200" b="0" i="0" u="none" strike="noStrike" kern="1200" baseline="0" dirty="0" smtClean="0">
                        <a:solidFill>
                          <a:srgbClr val="000018"/>
                        </a:solidFill>
                        <a:latin typeface="Comic Sans MS" panose="030F0702030302020204" pitchFamily="66" charset="0"/>
                        <a:ea typeface="+mn-ea"/>
                        <a:cs typeface="+mn-cs"/>
                      </a:endParaRPr>
                    </a:p>
                    <a:p>
                      <a:pPr algn="ctr"/>
                      <a:r>
                        <a:rPr lang="fr-BE" sz="1200" b="0" i="0" u="none" strike="noStrike" kern="1200" baseline="0" dirty="0" smtClean="0">
                          <a:solidFill>
                            <a:srgbClr val="000018"/>
                          </a:solidFill>
                          <a:latin typeface="Comic Sans MS" panose="030F0702030302020204" pitchFamily="66" charset="0"/>
                          <a:ea typeface="+mn-ea"/>
                          <a:cs typeface="+mn-cs"/>
                        </a:rPr>
                        <a:t>PC/PC+/SLPPT</a:t>
                      </a:r>
                      <a:r>
                        <a:rPr lang="fr-BE" sz="1800" b="0" i="0" u="none" strike="noStrike" kern="1200" baseline="0" dirty="0" smtClean="0">
                          <a:solidFill>
                            <a:schemeClr val="tx1"/>
                          </a:solidFill>
                          <a:latin typeface="+mn-lt"/>
                          <a:ea typeface="+mn-ea"/>
                          <a:cs typeface="+mn-cs"/>
                        </a:rPr>
                        <a:t>	</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SLPPT / PC </a:t>
                      </a:r>
                    </a:p>
                    <a:p>
                      <a:pPr marL="533400" marR="0" lvl="0" indent="-533400" algn="ctr"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 / LH</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0" marR="0" lvl="0" indent="0" algn="ctr" defTabSz="914400" rtl="0" eaLnBrk="1" fontAlgn="b" latinLnBrk="0" hangingPunct="1">
                        <a:lnSpc>
                          <a:spcPct val="100000"/>
                        </a:lnSpc>
                        <a:spcBef>
                          <a:spcPct val="0"/>
                        </a:spcBef>
                        <a:spcAft>
                          <a:spcPct val="0"/>
                        </a:spcAft>
                        <a:buClrTx/>
                        <a:buSzTx/>
                        <a:buFontTx/>
                        <a:buNone/>
                        <a:tabLst/>
                        <a:defRPr/>
                      </a:pPr>
                      <a:r>
                        <a:rPr lang="fr-BE" sz="1200" b="0" i="0" u="none" strike="noStrike" kern="1200" baseline="0" dirty="0" smtClean="0">
                          <a:solidFill>
                            <a:srgbClr val="000018"/>
                          </a:solidFill>
                          <a:latin typeface="Comic Sans MS" panose="030F0702030302020204" pitchFamily="66" charset="0"/>
                          <a:ea typeface="+mn-ea"/>
                          <a:cs typeface="+mn-cs"/>
                        </a:rPr>
                        <a:t>PC / PC + / SLPPT / LH</a:t>
                      </a: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c>
                  <a:txBody>
                    <a:bodyPr/>
                    <a:lstStyle/>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endParaRPr kumimoji="0" lang="fr-BE" sz="1200" b="0" i="0" u="none" strike="noStrike" cap="none" normalizeH="0" baseline="0" dirty="0" smtClean="0">
                        <a:ln>
                          <a:noFill/>
                        </a:ln>
                        <a:solidFill>
                          <a:srgbClr val="000018"/>
                        </a:solidFill>
                        <a:effectLst/>
                        <a:latin typeface="Comic Sans MS" pitchFamily="66" charset="0"/>
                      </a:endParaRPr>
                    </a:p>
                    <a:p>
                      <a:pPr marL="533400" marR="0" lvl="0" indent="-533400" algn="ctr" defTabSz="914400" rtl="0" eaLnBrk="1" fontAlgn="b" latinLnBrk="0" hangingPunct="1">
                        <a:lnSpc>
                          <a:spcPct val="100000"/>
                        </a:lnSpc>
                        <a:spcBef>
                          <a:spcPct val="0"/>
                        </a:spcBef>
                        <a:spcAft>
                          <a:spcPct val="0"/>
                        </a:spcAft>
                        <a:buClrTx/>
                        <a:buSzTx/>
                        <a:buFontTx/>
                        <a:buNone/>
                        <a:tabLst/>
                      </a:pPr>
                      <a:r>
                        <a:rPr kumimoji="0" lang="fr-BE" sz="1200" b="0" i="0" u="none" strike="noStrike" cap="none" normalizeH="0" baseline="0" dirty="0" smtClean="0">
                          <a:ln>
                            <a:noFill/>
                          </a:ln>
                          <a:solidFill>
                            <a:srgbClr val="000018"/>
                          </a:solidFill>
                          <a:effectLst/>
                          <a:latin typeface="Comic Sans MS" pitchFamily="66" charset="0"/>
                        </a:rPr>
                        <a:t>R</a:t>
                      </a:r>
                    </a:p>
                  </a:txBody>
                  <a:tcPr marL="90000" marR="90000" marT="46800" marB="46800" horzOverflow="overflow">
                    <a:lnL w="12700" cap="flat" cmpd="sng" algn="ctr">
                      <a:solidFill>
                        <a:srgbClr val="000018"/>
                      </a:solidFill>
                      <a:prstDash val="solid"/>
                      <a:round/>
                      <a:headEnd type="none" w="med" len="med"/>
                      <a:tailEnd type="none" w="med" len="med"/>
                    </a:lnL>
                    <a:lnR w="12700" cap="flat" cmpd="sng" algn="ctr">
                      <a:solidFill>
                        <a:srgbClr val="000018"/>
                      </a:solidFill>
                      <a:prstDash val="solid"/>
                      <a:round/>
                      <a:headEnd type="none" w="med" len="med"/>
                      <a:tailEnd type="none" w="med" len="med"/>
                    </a:lnR>
                    <a:lnT w="12700" cap="flat" cmpd="sng" algn="ctr">
                      <a:solidFill>
                        <a:srgbClr val="000018"/>
                      </a:solidFill>
                      <a:prstDash val="solid"/>
                      <a:round/>
                      <a:headEnd type="none" w="med" len="med"/>
                      <a:tailEnd type="none" w="med" len="med"/>
                    </a:lnT>
                    <a:lnB w="12700" cap="flat" cmpd="sng" algn="ctr">
                      <a:solidFill>
                        <a:srgbClr val="000018"/>
                      </a:solidFill>
                      <a:prstDash val="solid"/>
                      <a:round/>
                      <a:headEnd type="none" w="med" len="med"/>
                      <a:tailEnd type="none" w="med" len="med"/>
                    </a:lnB>
                    <a:lnTlToBr>
                      <a:noFill/>
                    </a:lnTlToBr>
                    <a:lnBlToTr>
                      <a:noFill/>
                    </a:lnBlToTr>
                    <a:noFill/>
                  </a:tcPr>
                </a:tc>
              </a:tr>
            </a:tbl>
          </a:graphicData>
        </a:graphic>
      </p:graphicFrame>
      <p:sp>
        <p:nvSpPr>
          <p:cNvPr id="26656" name="Text Box 63"/>
          <p:cNvSpPr txBox="1">
            <a:spLocks noChangeArrowheads="1"/>
          </p:cNvSpPr>
          <p:nvPr/>
        </p:nvSpPr>
        <p:spPr bwMode="auto">
          <a:xfrm>
            <a:off x="6084888" y="4724400"/>
            <a:ext cx="504825" cy="457200"/>
          </a:xfrm>
          <a:prstGeom prst="rect">
            <a:avLst/>
          </a:prstGeom>
          <a:noFill/>
          <a:ln w="9525">
            <a:noFill/>
            <a:miter lim="800000"/>
            <a:headEnd/>
            <a:tailEnd/>
          </a:ln>
        </p:spPr>
        <p:txBody>
          <a:bodyPr>
            <a:spAutoFit/>
          </a:bodyPr>
          <a:lstStyle/>
          <a:p>
            <a:pPr eaLnBrk="0" hangingPunct="0">
              <a:spcBef>
                <a:spcPct val="50000"/>
              </a:spcBef>
            </a:pPr>
            <a:endParaRPr lang="fr-BE" sz="2400">
              <a:sym typeface="Wingdings" pitchFamily="2" charset="2"/>
            </a:endParaRPr>
          </a:p>
        </p:txBody>
      </p:sp>
    </p:spTree>
    <p:extLst>
      <p:ext uri="{BB962C8B-B14F-4D97-AF65-F5344CB8AC3E}">
        <p14:creationId xmlns:p14="http://schemas.microsoft.com/office/powerpoint/2010/main" val="4140318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457200" y="2176463"/>
            <a:ext cx="8229600" cy="1828800"/>
          </a:xfrm>
        </p:spPr>
        <p:txBody>
          <a:bodyPr/>
          <a:lstStyle/>
          <a:p>
            <a:pPr eaLnBrk="1" hangingPunct="1">
              <a:defRPr/>
            </a:pPr>
            <a:r>
              <a:rPr lang="fr-BE" u="sng" dirty="0" smtClean="0">
                <a:solidFill>
                  <a:srgbClr val="000018"/>
                </a:solidFill>
                <a:latin typeface="Comic Sans MS" pitchFamily="66" charset="0"/>
              </a:rPr>
              <a:t>Plan Local de Prévention</a:t>
            </a: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u="sng" dirty="0" smtClean="0">
                <a:solidFill>
                  <a:srgbClr val="000018"/>
                </a:solidFill>
                <a:latin typeface="Comic Sans MS" pitchFamily="66" charset="0"/>
              </a:rPr>
              <a:t/>
            </a:r>
            <a:br>
              <a:rPr lang="fr-BE" sz="4400" u="sng" dirty="0" smtClean="0">
                <a:solidFill>
                  <a:srgbClr val="000018"/>
                </a:solidFill>
                <a:latin typeface="Comic Sans MS" pitchFamily="66" charset="0"/>
              </a:rPr>
            </a:br>
            <a:r>
              <a:rPr lang="fr-BE" sz="4400" dirty="0" smtClean="0">
                <a:solidFill>
                  <a:srgbClr val="000018"/>
                </a:solidFill>
                <a:latin typeface="Comic Sans MS" pitchFamily="66" charset="0"/>
              </a:rPr>
              <a:t>Volet B</a:t>
            </a:r>
            <a:endParaRPr lang="en-US" sz="4400" u="sng" dirty="0" smtClean="0">
              <a:solidFill>
                <a:srgbClr val="000018"/>
              </a:solidFill>
              <a:latin typeface="Comic Sans MS"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9944</TotalTime>
  <Words>1612</Words>
  <Application>Microsoft Office PowerPoint</Application>
  <PresentationFormat>On-screen Show (4:3)</PresentationFormat>
  <Paragraphs>585</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Beam</vt:lpstr>
      <vt:lpstr>Plan Local de Prévention  2016  80 UAV Sqn</vt:lpstr>
      <vt:lpstr>Plan Local de Prévention   Volet A  Ref : Plan global de prévention de la Défense 2016-2020 Plan annuel d’actions 2016 </vt:lpstr>
      <vt:lpstr>PowerPoint Presentation</vt:lpstr>
      <vt:lpstr>PowerPoint Presentation</vt:lpstr>
      <vt:lpstr>PowerPoint Presentation</vt:lpstr>
      <vt:lpstr>PowerPoint Presentation</vt:lpstr>
      <vt:lpstr>PowerPoint Presentation</vt:lpstr>
      <vt:lpstr>PowerPoint Presentation</vt:lpstr>
      <vt:lpstr>Plan Local de Prévention  Volet B</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vanhelleputte.e</dc:creator>
  <cp:lastModifiedBy>Challe Fabian</cp:lastModifiedBy>
  <cp:revision>281</cp:revision>
  <cp:lastPrinted>2016-03-04T08:29:00Z</cp:lastPrinted>
  <dcterms:created xsi:type="dcterms:W3CDTF">2005-10-13T05:40:21Z</dcterms:created>
  <dcterms:modified xsi:type="dcterms:W3CDTF">2016-03-10T11:14:31Z</dcterms:modified>
</cp:coreProperties>
</file>