
<file path=[Content_Types].xml><?xml version="1.0" encoding="utf-8"?>
<Types xmlns="http://schemas.openxmlformats.org/package/2006/content-types">
  <Default Extension="eps" ContentType="image/unknown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8" r:id="rId5"/>
  </p:sldMasterIdLst>
  <p:notesMasterIdLst>
    <p:notesMasterId r:id="rId11"/>
  </p:notesMasterIdLst>
  <p:handoutMasterIdLst>
    <p:handoutMasterId r:id="rId12"/>
  </p:handoutMasterIdLst>
  <p:sldIdLst>
    <p:sldId id="271" r:id="rId6"/>
    <p:sldId id="464" r:id="rId7"/>
    <p:sldId id="466" r:id="rId8"/>
    <p:sldId id="467" r:id="rId9"/>
    <p:sldId id="265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4652"/>
    <a:srgbClr val="007A37"/>
    <a:srgbClr val="F5F1E7"/>
    <a:srgbClr val="2C4491"/>
    <a:srgbClr val="FFCCCC"/>
    <a:srgbClr val="1A4652"/>
    <a:srgbClr val="475D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83856" autoAdjust="0"/>
  </p:normalViewPr>
  <p:slideViewPr>
    <p:cSldViewPr snapToGrid="0">
      <p:cViewPr varScale="1">
        <p:scale>
          <a:sx n="93" d="100"/>
          <a:sy n="93" d="100"/>
        </p:scale>
        <p:origin x="1236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313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1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4179AA-4A50-4F90-80DA-F8289B511D89}" type="datetimeFigureOut">
              <a:rPr lang="fr-BE" smtClean="0"/>
              <a:t>17-03-25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58E8E4-87F3-420F-8B16-5A2047EAB20C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9474422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7556EB-5C46-4556-B6B9-ADE43D09CF46}" type="datetimeFigureOut">
              <a:rPr lang="fr-BE" smtClean="0"/>
              <a:t>17-03-25</a:t>
            </a:fld>
            <a:endParaRPr lang="fr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4F2C25-99DC-4E03-B761-F0DD23C54933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2283175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4F2C25-99DC-4E03-B761-F0DD23C54933}" type="slidenum">
              <a:rPr lang="fr-BE" smtClean="0"/>
              <a:t>1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0386045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ps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10.png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ps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10.png"/><Relationship Id="rId4" Type="http://schemas.openxmlformats.org/officeDocument/2006/relationships/image" Target="../media/image6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1868436-61E3-4D76-BA88-7E0BF7E3DF6A}" type="slidenum">
              <a:rPr lang="fr-BE" smtClean="0"/>
              <a:t>‹#›</a:t>
            </a:fld>
            <a:endParaRPr lang="fr-BE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39" b="10238"/>
          <a:stretch/>
        </p:blipFill>
        <p:spPr>
          <a:xfrm>
            <a:off x="0" y="0"/>
            <a:ext cx="12191999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Rectangle 7"/>
          <p:cNvSpPr/>
          <p:nvPr userDrawn="1"/>
        </p:nvSpPr>
        <p:spPr>
          <a:xfrm>
            <a:off x="0" y="5286373"/>
            <a:ext cx="220574" cy="51911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" name="Text Placeholder 8"/>
          <p:cNvSpPr txBox="1">
            <a:spLocks noGrp="1"/>
          </p:cNvSpPr>
          <p:nvPr>
            <p:ph type="body" sz="half" idx="13" hasCustomPrompt="1"/>
          </p:nvPr>
        </p:nvSpPr>
        <p:spPr>
          <a:xfrm>
            <a:off x="352162" y="5092589"/>
            <a:ext cx="11672876" cy="1015663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6000" kern="0" baseline="0">
                <a:solidFill>
                  <a:schemeClr val="accent5">
                    <a:lumMod val="20000"/>
                    <a:lumOff val="80000"/>
                  </a:schemeClr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14" name="Text Placeholder 18"/>
          <p:cNvSpPr>
            <a:spLocks noGrp="1"/>
          </p:cNvSpPr>
          <p:nvPr>
            <p:ph type="body" sz="quarter" idx="16" hasCustomPrompt="1"/>
          </p:nvPr>
        </p:nvSpPr>
        <p:spPr>
          <a:xfrm>
            <a:off x="376962" y="1186891"/>
            <a:ext cx="8220788" cy="2454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b="0" i="0" cap="none" spc="300" baseline="0">
                <a:solidFill>
                  <a:schemeClr val="bg1"/>
                </a:solidFill>
                <a:latin typeface="Palanquin Regular" panose="020B0004020203020204" pitchFamily="34" charset="0"/>
              </a:defRPr>
            </a:lvl1pPr>
          </a:lstStyle>
          <a:p>
            <a:pPr lvl="0"/>
            <a:r>
              <a:rPr lang="fr-BE" dirty="0"/>
              <a:t>Day </a:t>
            </a:r>
            <a:r>
              <a:rPr lang="fr-BE" dirty="0" err="1"/>
              <a:t>Month</a:t>
            </a:r>
            <a:r>
              <a:rPr lang="fr-BE" dirty="0"/>
              <a:t> </a:t>
            </a:r>
            <a:r>
              <a:rPr lang="fr-BE" dirty="0" err="1"/>
              <a:t>Year</a:t>
            </a:r>
            <a:endParaRPr lang="fr-BE" dirty="0"/>
          </a:p>
        </p:txBody>
      </p:sp>
      <p:sp>
        <p:nvSpPr>
          <p:cNvPr id="13" name="Rectangle 6">
            <a:extLst>
              <a:ext uri="{FF2B5EF4-FFF2-40B4-BE49-F238E27FC236}">
                <a16:creationId xmlns:a16="http://schemas.microsoft.com/office/drawing/2014/main" id="{4F9F5938-E2C8-BC4B-A548-3C47C2F9BF03}"/>
              </a:ext>
            </a:extLst>
          </p:cNvPr>
          <p:cNvSpPr/>
          <p:nvPr userDrawn="1"/>
        </p:nvSpPr>
        <p:spPr>
          <a:xfrm>
            <a:off x="475512" y="1016332"/>
            <a:ext cx="496039" cy="457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 sz="2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376962" y="436595"/>
            <a:ext cx="8233638" cy="198253"/>
          </a:xfrm>
        </p:spPr>
        <p:txBody>
          <a:bodyPr>
            <a:noAutofit/>
          </a:bodyPr>
          <a:lstStyle>
            <a:lvl1pPr>
              <a:defRPr sz="1300" cap="all" spc="300" baseline="0">
                <a:solidFill>
                  <a:schemeClr val="bg1"/>
                </a:solidFill>
                <a:latin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department</a:t>
            </a:r>
            <a:endParaRPr lang="fr-BE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376962" y="653898"/>
            <a:ext cx="8220788" cy="237595"/>
          </a:xfrm>
        </p:spPr>
        <p:txBody>
          <a:bodyPr>
            <a:noAutofit/>
          </a:bodyPr>
          <a:lstStyle>
            <a:lvl1pPr>
              <a:defRPr sz="1300" cap="all" spc="300" baseline="0">
                <a:solidFill>
                  <a:schemeClr val="bg1"/>
                </a:solidFill>
                <a:latin typeface="Palanquin Regular" panose="020B0004020203020204" pitchFamily="34" charset="0"/>
              </a:defRPr>
            </a:lvl1pPr>
          </a:lstStyle>
          <a:p>
            <a:pPr lvl="0"/>
            <a:r>
              <a:rPr lang="en-US" dirty="0"/>
              <a:t>name</a:t>
            </a:r>
            <a:endParaRPr lang="fr-BE" dirty="0"/>
          </a:p>
        </p:txBody>
      </p:sp>
      <p:pic>
        <p:nvPicPr>
          <p:cNvPr id="17" name="Defense_Horizontal_CMYK_Black_ENG-01.png" descr="Defense_Horizontal_CMYK_Black_ENG-01.png">
            <a:extLst>
              <a:ext uri="{FF2B5EF4-FFF2-40B4-BE49-F238E27FC236}">
                <a16:creationId xmlns:a16="http://schemas.microsoft.com/office/drawing/2014/main" id="{B4919FA2-86C3-7543-AC60-D42A1282FC5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04" t="22432" r="23095" b="20645"/>
          <a:stretch/>
        </p:blipFill>
        <p:spPr>
          <a:xfrm>
            <a:off x="10459452" y="368968"/>
            <a:ext cx="1447951" cy="448150"/>
          </a:xfrm>
          <a:prstGeom prst="rect">
            <a:avLst/>
          </a:prstGeom>
          <a:ln w="12700">
            <a:miter lim="400000"/>
          </a:ln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4033" y="692557"/>
            <a:ext cx="2292295" cy="27434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326" b="212"/>
          <a:stretch/>
        </p:blipFill>
        <p:spPr>
          <a:xfrm>
            <a:off x="9735907" y="262831"/>
            <a:ext cx="662404" cy="761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14554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8763000" y="65087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1868436-61E3-4D76-BA88-7E0BF7E3DF6A}" type="slidenum">
              <a:rPr lang="fr-BE" smtClean="0"/>
              <a:pPr/>
              <a:t>‹#›</a:t>
            </a:fld>
            <a:endParaRPr lang="fr-BE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39" b="10238"/>
          <a:stretch/>
        </p:blipFill>
        <p:spPr>
          <a:xfrm>
            <a:off x="0" y="0"/>
            <a:ext cx="12191999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Rectangle 7"/>
          <p:cNvSpPr/>
          <p:nvPr userDrawn="1"/>
        </p:nvSpPr>
        <p:spPr>
          <a:xfrm>
            <a:off x="0" y="5286373"/>
            <a:ext cx="220574" cy="51911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" name="Text Placeholder 8"/>
          <p:cNvSpPr txBox="1">
            <a:spLocks noGrp="1"/>
          </p:cNvSpPr>
          <p:nvPr>
            <p:ph type="body" sz="half" idx="13" hasCustomPrompt="1"/>
          </p:nvPr>
        </p:nvSpPr>
        <p:spPr>
          <a:xfrm>
            <a:off x="352162" y="5092589"/>
            <a:ext cx="11672876" cy="1015663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6000">
                <a:solidFill>
                  <a:schemeClr val="accent5">
                    <a:lumMod val="20000"/>
                    <a:lumOff val="80000"/>
                  </a:schemeClr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Questions</a:t>
            </a:r>
            <a:endParaRPr dirty="0"/>
          </a:p>
        </p:txBody>
      </p:sp>
      <p:pic>
        <p:nvPicPr>
          <p:cNvPr id="12" name="Defense_Horizontal_CMYK_Black_ENG-01.png" descr="Defense_Horizontal_CMYK_Black_ENG-01.png">
            <a:extLst>
              <a:ext uri="{FF2B5EF4-FFF2-40B4-BE49-F238E27FC236}">
                <a16:creationId xmlns:a16="http://schemas.microsoft.com/office/drawing/2014/main" id="{B4919FA2-86C3-7543-AC60-D42A1282FC5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04" t="22432" r="23095" b="20645"/>
          <a:stretch/>
        </p:blipFill>
        <p:spPr>
          <a:xfrm>
            <a:off x="10459452" y="368968"/>
            <a:ext cx="1447951" cy="448150"/>
          </a:xfrm>
          <a:prstGeom prst="rect">
            <a:avLst/>
          </a:prstGeom>
          <a:ln w="12700">
            <a:miter lim="400000"/>
          </a:ln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4033" y="692557"/>
            <a:ext cx="2292295" cy="27434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326" b="212"/>
          <a:stretch/>
        </p:blipFill>
        <p:spPr>
          <a:xfrm>
            <a:off x="9735907" y="262831"/>
            <a:ext cx="662404" cy="761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798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38" b="10339"/>
          <a:stretch/>
        </p:blipFill>
        <p:spPr>
          <a:xfrm>
            <a:off x="0" y="0"/>
            <a:ext cx="12191999" cy="6858001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Rectangle 7"/>
          <p:cNvSpPr/>
          <p:nvPr userDrawn="1"/>
        </p:nvSpPr>
        <p:spPr>
          <a:xfrm>
            <a:off x="0" y="5286373"/>
            <a:ext cx="220574" cy="519114"/>
          </a:xfrm>
          <a:prstGeom prst="rect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" name="Text Placeholder 8"/>
          <p:cNvSpPr txBox="1">
            <a:spLocks noGrp="1"/>
          </p:cNvSpPr>
          <p:nvPr>
            <p:ph type="body" sz="half" idx="13" hasCustomPrompt="1"/>
          </p:nvPr>
        </p:nvSpPr>
        <p:spPr>
          <a:xfrm>
            <a:off x="352162" y="5092589"/>
            <a:ext cx="11672876" cy="1015663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6000">
                <a:solidFill>
                  <a:schemeClr val="accent4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35B39D68-2118-624A-A3D1-0FC50A3053D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52162" y="5901969"/>
            <a:ext cx="2115219" cy="956032"/>
          </a:xfrm>
          <a:prstGeom prst="rect">
            <a:avLst/>
          </a:prstGeom>
        </p:spPr>
        <p:txBody>
          <a:bodyPr/>
          <a:lstStyle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nl-NL" sz="3000" b="0" i="0" u="none" strike="noStrike" cap="none" spc="0" normalizeH="0" baseline="0" dirty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FillTx/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pPr lvl="0"/>
            <a:r>
              <a:rPr lang="en-US" dirty="0"/>
              <a:t>SUBTITLE</a:t>
            </a:r>
            <a:endParaRPr lang="nl-NL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97" r="19167" b="25290"/>
          <a:stretch/>
        </p:blipFill>
        <p:spPr>
          <a:xfrm>
            <a:off x="10443411" y="169247"/>
            <a:ext cx="1604210" cy="632858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2092" y="701209"/>
            <a:ext cx="2292295" cy="27434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326" b="212"/>
          <a:stretch/>
        </p:blipFill>
        <p:spPr>
          <a:xfrm>
            <a:off x="9735907" y="262831"/>
            <a:ext cx="662404" cy="761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1247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35" b="10137"/>
          <a:stretch/>
        </p:blipFill>
        <p:spPr>
          <a:xfrm>
            <a:off x="0" y="1"/>
            <a:ext cx="12191999" cy="68580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>
            <a:miter lim="400000"/>
          </a:ln>
        </p:spPr>
      </p:pic>
      <p:sp>
        <p:nvSpPr>
          <p:cNvPr id="12" name="Rectangle 6"/>
          <p:cNvSpPr/>
          <p:nvPr userDrawn="1"/>
        </p:nvSpPr>
        <p:spPr>
          <a:xfrm>
            <a:off x="0" y="5286373"/>
            <a:ext cx="220574" cy="519114"/>
          </a:xfrm>
          <a:prstGeom prst="rect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4" name="TextBox 8"/>
          <p:cNvSpPr txBox="1">
            <a:spLocks noGrp="1"/>
          </p:cNvSpPr>
          <p:nvPr>
            <p:ph type="body" sz="half" idx="13" hasCustomPrompt="1"/>
          </p:nvPr>
        </p:nvSpPr>
        <p:spPr>
          <a:xfrm>
            <a:off x="352162" y="5092589"/>
            <a:ext cx="11672876" cy="1015663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6000" baseline="0">
                <a:solidFill>
                  <a:schemeClr val="accent4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97" r="19167" b="25290"/>
          <a:stretch/>
        </p:blipFill>
        <p:spPr>
          <a:xfrm>
            <a:off x="10443411" y="169247"/>
            <a:ext cx="1604210" cy="63285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449" y="701891"/>
            <a:ext cx="2292295" cy="27434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326" b="212"/>
          <a:stretch/>
        </p:blipFill>
        <p:spPr>
          <a:xfrm>
            <a:off x="9735907" y="262831"/>
            <a:ext cx="662404" cy="761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371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view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8">
            <a:extLst>
              <a:ext uri="{FF2B5EF4-FFF2-40B4-BE49-F238E27FC236}">
                <a16:creationId xmlns:a16="http://schemas.microsoft.com/office/drawing/2014/main" id="{42492EFA-ABF7-5844-AC8A-8D3823339386}"/>
              </a:ext>
            </a:extLst>
          </p:cNvPr>
          <p:cNvSpPr/>
          <p:nvPr userDrawn="1"/>
        </p:nvSpPr>
        <p:spPr>
          <a:xfrm>
            <a:off x="-1" y="889092"/>
            <a:ext cx="146101" cy="351693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281008" y="745829"/>
            <a:ext cx="11166353" cy="7078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000" baseline="0">
                <a:solidFill>
                  <a:schemeClr val="accent3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13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4" hasCustomPrompt="1"/>
          </p:nvPr>
        </p:nvSpPr>
        <p:spPr>
          <a:xfrm>
            <a:off x="1959338" y="2315675"/>
            <a:ext cx="948802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accent4"/>
                </a:solidFill>
                <a:effectLst/>
                <a:uFillTx/>
                <a:latin typeface="Palanquin Bold" panose="020B0004020203020204" pitchFamily="34" charset="0"/>
                <a:ea typeface="Palanquin Bold" panose="020B0004020203020204" pitchFamily="34" charset="0"/>
                <a:cs typeface="Palanquin Bold" panose="020B0004020203020204" pitchFamily="34" charset="0"/>
                <a:sym typeface="Arial"/>
              </a:defRPr>
            </a:lvl1pPr>
          </a:lstStyle>
          <a:p>
            <a:r>
              <a:rPr lang="fr-BE" dirty="0"/>
              <a:t>Introduction</a:t>
            </a:r>
            <a:endParaRPr dirty="0"/>
          </a:p>
        </p:txBody>
      </p:sp>
      <p:sp>
        <p:nvSpPr>
          <p:cNvPr id="14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5" hasCustomPrompt="1"/>
          </p:nvPr>
        </p:nvSpPr>
        <p:spPr>
          <a:xfrm>
            <a:off x="1959338" y="2944368"/>
            <a:ext cx="948802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accent4"/>
                </a:solidFill>
                <a:effectLst/>
                <a:uFillTx/>
                <a:latin typeface="Palanquin Bold" panose="020B0004020203020204" pitchFamily="34" charset="0"/>
                <a:ea typeface="Palanquin Bold" panose="020B0004020203020204" pitchFamily="34" charset="0"/>
                <a:cs typeface="Palanquin Bold" panose="020B0004020203020204" pitchFamily="34" charset="0"/>
                <a:sym typeface="Arial"/>
              </a:defRPr>
            </a:lvl1pPr>
          </a:lstStyle>
          <a:p>
            <a:r>
              <a:rPr lang="fr-BE" dirty="0"/>
              <a:t>Content 1</a:t>
            </a:r>
            <a:endParaRPr dirty="0"/>
          </a:p>
        </p:txBody>
      </p:sp>
      <p:sp>
        <p:nvSpPr>
          <p:cNvPr id="15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6" hasCustomPrompt="1"/>
          </p:nvPr>
        </p:nvSpPr>
        <p:spPr>
          <a:xfrm>
            <a:off x="1959338" y="3573061"/>
            <a:ext cx="948802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accent4"/>
                </a:solidFill>
                <a:effectLst/>
                <a:uFillTx/>
                <a:latin typeface="Palanquin Bold" panose="020B0004020203020204" pitchFamily="34" charset="0"/>
                <a:ea typeface="Palanquin Bold" panose="020B0004020203020204" pitchFamily="34" charset="0"/>
                <a:cs typeface="Palanquin Bold" panose="020B0004020203020204" pitchFamily="34" charset="0"/>
                <a:sym typeface="Arial"/>
              </a:defRPr>
            </a:lvl1pPr>
          </a:lstStyle>
          <a:p>
            <a:r>
              <a:rPr lang="fr-BE" dirty="0"/>
              <a:t>Content 2</a:t>
            </a:r>
            <a:endParaRPr dirty="0"/>
          </a:p>
        </p:txBody>
      </p:sp>
      <p:sp>
        <p:nvSpPr>
          <p:cNvPr id="16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7" hasCustomPrompt="1"/>
          </p:nvPr>
        </p:nvSpPr>
        <p:spPr>
          <a:xfrm>
            <a:off x="1959338" y="4223394"/>
            <a:ext cx="948802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accent4"/>
                </a:solidFill>
                <a:effectLst/>
                <a:uFillTx/>
                <a:latin typeface="Palanquin Bold" panose="020B0004020203020204" pitchFamily="34" charset="0"/>
                <a:ea typeface="Palanquin Bold" panose="020B0004020203020204" pitchFamily="34" charset="0"/>
                <a:cs typeface="Palanquin Bold" panose="020B0004020203020204" pitchFamily="34" charset="0"/>
                <a:sym typeface="Arial"/>
              </a:defRPr>
            </a:lvl1pPr>
          </a:lstStyle>
          <a:p>
            <a:r>
              <a:rPr lang="fr-BE" dirty="0"/>
              <a:t>Content 3</a:t>
            </a:r>
            <a:endParaRPr dirty="0"/>
          </a:p>
        </p:txBody>
      </p:sp>
      <p:sp>
        <p:nvSpPr>
          <p:cNvPr id="17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8" hasCustomPrompt="1"/>
          </p:nvPr>
        </p:nvSpPr>
        <p:spPr>
          <a:xfrm>
            <a:off x="1959338" y="4873947"/>
            <a:ext cx="948802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accent4"/>
                </a:solidFill>
                <a:effectLst/>
                <a:uFillTx/>
                <a:latin typeface="Palanquin Bold" panose="020B0004020203020204" pitchFamily="34" charset="0"/>
                <a:ea typeface="Palanquin Bold" panose="020B0004020203020204" pitchFamily="34" charset="0"/>
                <a:cs typeface="Palanquin Bold" panose="020B0004020203020204" pitchFamily="34" charset="0"/>
                <a:sym typeface="Arial"/>
              </a:defRPr>
            </a:lvl1pPr>
          </a:lstStyle>
          <a:p>
            <a:r>
              <a:rPr lang="fr-BE" dirty="0"/>
              <a:t>Conclusion</a:t>
            </a:r>
            <a:endParaRPr dirty="0"/>
          </a:p>
        </p:txBody>
      </p:sp>
      <p:sp>
        <p:nvSpPr>
          <p:cNvPr id="18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1068800" y="2246070"/>
            <a:ext cx="533400" cy="498475"/>
          </a:xfrm>
          <a:prstGeom prst="rect">
            <a:avLst/>
          </a:prstGeom>
          <a:solidFill>
            <a:schemeClr val="accent3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 Bold" panose="020B0004020203020204" pitchFamily="34" charset="0"/>
                <a:cs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1</a:t>
            </a:r>
            <a:endParaRPr lang="fr-BE" dirty="0"/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1068800" y="2879796"/>
            <a:ext cx="533400" cy="498475"/>
          </a:xfrm>
          <a:prstGeom prst="rect">
            <a:avLst/>
          </a:prstGeom>
          <a:solidFill>
            <a:schemeClr val="accent3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 Bold" panose="020B0004020203020204" pitchFamily="34" charset="0"/>
                <a:cs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2</a:t>
            </a:r>
            <a:endParaRPr lang="fr-BE" dirty="0"/>
          </a:p>
        </p:txBody>
      </p:sp>
      <p:sp>
        <p:nvSpPr>
          <p:cNvPr id="20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1068800" y="3513522"/>
            <a:ext cx="533400" cy="498475"/>
          </a:xfrm>
          <a:prstGeom prst="rect">
            <a:avLst/>
          </a:prstGeom>
          <a:solidFill>
            <a:schemeClr val="accent3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 Bold" panose="020B0004020203020204" pitchFamily="34" charset="0"/>
                <a:cs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3</a:t>
            </a:r>
            <a:endParaRPr lang="fr-BE" dirty="0"/>
          </a:p>
        </p:txBody>
      </p:sp>
      <p:sp>
        <p:nvSpPr>
          <p:cNvPr id="21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1068800" y="4158823"/>
            <a:ext cx="533400" cy="498475"/>
          </a:xfrm>
          <a:prstGeom prst="rect">
            <a:avLst/>
          </a:prstGeom>
          <a:solidFill>
            <a:schemeClr val="accent3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 Bold" panose="020B0004020203020204" pitchFamily="34" charset="0"/>
                <a:cs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4</a:t>
            </a:r>
            <a:endParaRPr lang="fr-BE" dirty="0"/>
          </a:p>
        </p:txBody>
      </p:sp>
      <p:sp>
        <p:nvSpPr>
          <p:cNvPr id="22" name="Text Placeholder 5"/>
          <p:cNvSpPr>
            <a:spLocks noGrp="1"/>
          </p:cNvSpPr>
          <p:nvPr>
            <p:ph type="body" sz="quarter" idx="23" hasCustomPrompt="1"/>
          </p:nvPr>
        </p:nvSpPr>
        <p:spPr>
          <a:xfrm>
            <a:off x="1068800" y="4809698"/>
            <a:ext cx="533400" cy="498475"/>
          </a:xfrm>
          <a:prstGeom prst="rect">
            <a:avLst/>
          </a:prstGeom>
          <a:solidFill>
            <a:schemeClr val="accent3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 Bold" panose="020B0004020203020204" pitchFamily="34" charset="0"/>
                <a:cs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5</a:t>
            </a:r>
            <a:endParaRPr lang="fr-BE" dirty="0"/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97" r="19167" b="25290"/>
          <a:stretch/>
        </p:blipFill>
        <p:spPr>
          <a:xfrm>
            <a:off x="10443411" y="5848152"/>
            <a:ext cx="1604210" cy="632858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2092" y="6381763"/>
            <a:ext cx="2292295" cy="274344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326" b="212"/>
          <a:stretch/>
        </p:blipFill>
        <p:spPr>
          <a:xfrm>
            <a:off x="9735907" y="5958252"/>
            <a:ext cx="662404" cy="761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2160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rutured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8">
            <a:extLst>
              <a:ext uri="{FF2B5EF4-FFF2-40B4-BE49-F238E27FC236}">
                <a16:creationId xmlns:a16="http://schemas.microsoft.com/office/drawing/2014/main" id="{42492EFA-ABF7-5844-AC8A-8D3823339386}"/>
              </a:ext>
            </a:extLst>
          </p:cNvPr>
          <p:cNvSpPr/>
          <p:nvPr userDrawn="1"/>
        </p:nvSpPr>
        <p:spPr>
          <a:xfrm>
            <a:off x="-1" y="889092"/>
            <a:ext cx="146101" cy="351693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281008" y="745829"/>
            <a:ext cx="11166353" cy="7078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000" baseline="0">
                <a:solidFill>
                  <a:schemeClr val="accent3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23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6" hasCustomPrompt="1"/>
          </p:nvPr>
        </p:nvSpPr>
        <p:spPr>
          <a:xfrm>
            <a:off x="1959337" y="3434889"/>
            <a:ext cx="9488024" cy="6463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4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</a:t>
            </a:r>
          </a:p>
        </p:txBody>
      </p:sp>
      <p:sp>
        <p:nvSpPr>
          <p:cNvPr id="24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7" hasCustomPrompt="1"/>
          </p:nvPr>
        </p:nvSpPr>
        <p:spPr>
          <a:xfrm>
            <a:off x="1959338" y="2234495"/>
            <a:ext cx="9488024" cy="6463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accent4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</a:t>
            </a:r>
          </a:p>
        </p:txBody>
      </p:sp>
      <p:sp>
        <p:nvSpPr>
          <p:cNvPr id="25" name="Text Placeholder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8" hasCustomPrompt="1"/>
          </p:nvPr>
        </p:nvSpPr>
        <p:spPr>
          <a:xfrm>
            <a:off x="1959338" y="4635283"/>
            <a:ext cx="9488024" cy="6463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4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</a:t>
            </a:r>
          </a:p>
        </p:txBody>
      </p:sp>
      <p:sp>
        <p:nvSpPr>
          <p:cNvPr id="26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1055131" y="2234495"/>
            <a:ext cx="690913" cy="645675"/>
          </a:xfrm>
          <a:prstGeom prst="rect">
            <a:avLst/>
          </a:prstGeom>
          <a:solidFill>
            <a:schemeClr val="accent3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defRPr>
            </a:lvl1pPr>
          </a:lstStyle>
          <a:p>
            <a:pPr lvl="0"/>
            <a:r>
              <a:rPr lang="en-US" dirty="0"/>
              <a:t>1</a:t>
            </a:r>
            <a:endParaRPr lang="fr-BE" dirty="0"/>
          </a:p>
        </p:txBody>
      </p:sp>
      <p:sp>
        <p:nvSpPr>
          <p:cNvPr id="27" name="Text Placeholder 5"/>
          <p:cNvSpPr>
            <a:spLocks noGrp="1"/>
          </p:cNvSpPr>
          <p:nvPr>
            <p:ph type="body" sz="quarter" idx="25" hasCustomPrompt="1"/>
          </p:nvPr>
        </p:nvSpPr>
        <p:spPr>
          <a:xfrm>
            <a:off x="1064972" y="3434889"/>
            <a:ext cx="690913" cy="645675"/>
          </a:xfrm>
          <a:prstGeom prst="rect">
            <a:avLst/>
          </a:prstGeom>
          <a:solidFill>
            <a:schemeClr val="accent3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defRPr>
            </a:lvl1pPr>
          </a:lstStyle>
          <a:p>
            <a:pPr lvl="0"/>
            <a:r>
              <a:rPr lang="en-US" dirty="0"/>
              <a:t>2</a:t>
            </a:r>
            <a:endParaRPr lang="fr-BE" dirty="0"/>
          </a:p>
        </p:txBody>
      </p:sp>
      <p:sp>
        <p:nvSpPr>
          <p:cNvPr id="28" name="Text Placeholder 5"/>
          <p:cNvSpPr>
            <a:spLocks noGrp="1"/>
          </p:cNvSpPr>
          <p:nvPr>
            <p:ph type="body" sz="quarter" idx="26" hasCustomPrompt="1"/>
          </p:nvPr>
        </p:nvSpPr>
        <p:spPr>
          <a:xfrm>
            <a:off x="1055130" y="4635283"/>
            <a:ext cx="690913" cy="645675"/>
          </a:xfrm>
          <a:prstGeom prst="rect">
            <a:avLst/>
          </a:prstGeom>
          <a:solidFill>
            <a:schemeClr val="accent3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defRPr>
            </a:lvl1pPr>
          </a:lstStyle>
          <a:p>
            <a:pPr lvl="0"/>
            <a:r>
              <a:rPr lang="en-US" dirty="0"/>
              <a:t>3</a:t>
            </a:r>
            <a:endParaRPr lang="fr-BE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97" r="19167" b="25290"/>
          <a:stretch/>
        </p:blipFill>
        <p:spPr>
          <a:xfrm>
            <a:off x="10443411" y="5848152"/>
            <a:ext cx="1604210" cy="632858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2092" y="6381763"/>
            <a:ext cx="2292295" cy="27434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326" b="212"/>
          <a:stretch/>
        </p:blipFill>
        <p:spPr>
          <a:xfrm>
            <a:off x="9735907" y="5958252"/>
            <a:ext cx="662404" cy="761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0062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8">
            <a:extLst>
              <a:ext uri="{FF2B5EF4-FFF2-40B4-BE49-F238E27FC236}">
                <a16:creationId xmlns:a16="http://schemas.microsoft.com/office/drawing/2014/main" id="{42492EFA-ABF7-5844-AC8A-8D3823339386}"/>
              </a:ext>
            </a:extLst>
          </p:cNvPr>
          <p:cNvSpPr/>
          <p:nvPr userDrawn="1"/>
        </p:nvSpPr>
        <p:spPr>
          <a:xfrm>
            <a:off x="-1" y="889092"/>
            <a:ext cx="146101" cy="351693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281008" y="745829"/>
            <a:ext cx="11166353" cy="7078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000" baseline="0">
                <a:solidFill>
                  <a:schemeClr val="accent3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13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7" hasCustomPrompt="1"/>
          </p:nvPr>
        </p:nvSpPr>
        <p:spPr>
          <a:xfrm>
            <a:off x="281009" y="1779812"/>
            <a:ext cx="11237400" cy="4089476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4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Ut </a:t>
            </a:r>
            <a:r>
              <a:rPr lang="fr-BE" dirty="0" err="1"/>
              <a:t>enim</a:t>
            </a:r>
            <a:r>
              <a:rPr lang="fr-BE" dirty="0"/>
              <a:t> ad </a:t>
            </a:r>
            <a:r>
              <a:rPr lang="fr-BE" dirty="0" err="1"/>
              <a:t>minim</a:t>
            </a:r>
            <a:r>
              <a:rPr lang="fr-BE" dirty="0"/>
              <a:t> </a:t>
            </a:r>
            <a:r>
              <a:rPr lang="fr-BE" dirty="0" err="1"/>
              <a:t>veniam</a:t>
            </a:r>
            <a:r>
              <a:rPr lang="fr-BE" dirty="0"/>
              <a:t>, </a:t>
            </a:r>
            <a:r>
              <a:rPr lang="fr-BE" dirty="0" err="1"/>
              <a:t>quis</a:t>
            </a:r>
            <a:r>
              <a:rPr lang="fr-BE" dirty="0"/>
              <a:t> </a:t>
            </a:r>
            <a:r>
              <a:rPr lang="fr-BE" dirty="0" err="1"/>
              <a:t>nostrud</a:t>
            </a:r>
            <a:r>
              <a:rPr lang="fr-BE" dirty="0"/>
              <a:t> </a:t>
            </a:r>
            <a:r>
              <a:rPr lang="fr-BE" dirty="0" err="1"/>
              <a:t>exercitation</a:t>
            </a:r>
            <a:r>
              <a:rPr lang="fr-BE" dirty="0"/>
              <a:t> </a:t>
            </a:r>
            <a:r>
              <a:rPr lang="fr-BE" dirty="0" err="1"/>
              <a:t>ullamco</a:t>
            </a:r>
            <a:r>
              <a:rPr lang="fr-BE" dirty="0"/>
              <a:t> </a:t>
            </a:r>
            <a:r>
              <a:rPr lang="fr-BE" dirty="0" err="1"/>
              <a:t>laboris</a:t>
            </a:r>
            <a:r>
              <a:rPr lang="fr-BE" dirty="0"/>
              <a:t> </a:t>
            </a:r>
            <a:r>
              <a:rPr lang="fr-BE" dirty="0" err="1"/>
              <a:t>nisi</a:t>
            </a:r>
            <a:r>
              <a:rPr lang="fr-BE" dirty="0"/>
              <a:t> ut </a:t>
            </a:r>
            <a:r>
              <a:rPr lang="fr-BE" dirty="0" err="1"/>
              <a:t>aliquip</a:t>
            </a:r>
            <a:r>
              <a:rPr lang="fr-BE" dirty="0"/>
              <a:t> ex </a:t>
            </a:r>
            <a:r>
              <a:rPr lang="fr-BE" dirty="0" err="1"/>
              <a:t>ae</a:t>
            </a:r>
            <a:r>
              <a:rPr lang="fr-BE" dirty="0"/>
              <a:t> </a:t>
            </a:r>
            <a:r>
              <a:rPr lang="fr-BE" dirty="0" err="1"/>
              <a:t>commodo</a:t>
            </a:r>
            <a:r>
              <a:rPr lang="fr-BE" dirty="0"/>
              <a:t> </a:t>
            </a:r>
            <a:r>
              <a:rPr lang="fr-BE" dirty="0" err="1"/>
              <a:t>consequat</a:t>
            </a:r>
            <a:r>
              <a:rPr lang="fr-BE" dirty="0"/>
              <a:t>. Duis </a:t>
            </a:r>
            <a:r>
              <a:rPr lang="fr-BE" dirty="0" err="1"/>
              <a:t>aute</a:t>
            </a:r>
            <a:r>
              <a:rPr lang="fr-BE" dirty="0"/>
              <a:t> </a:t>
            </a:r>
            <a:r>
              <a:rPr lang="fr-BE" dirty="0" err="1"/>
              <a:t>irure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in </a:t>
            </a:r>
            <a:r>
              <a:rPr lang="fr-BE" dirty="0" err="1"/>
              <a:t>reprehenderit</a:t>
            </a:r>
            <a:r>
              <a:rPr lang="fr-BE" dirty="0"/>
              <a:t> in </a:t>
            </a:r>
            <a:r>
              <a:rPr lang="fr-BE" dirty="0" err="1"/>
              <a:t>voluptate</a:t>
            </a:r>
            <a:r>
              <a:rPr lang="fr-BE" dirty="0"/>
              <a:t> </a:t>
            </a:r>
            <a:r>
              <a:rPr lang="fr-BE" dirty="0" err="1"/>
              <a:t>velit</a:t>
            </a:r>
            <a:r>
              <a:rPr lang="fr-BE" dirty="0"/>
              <a:t> esse </a:t>
            </a:r>
            <a:r>
              <a:rPr lang="fr-BE" dirty="0" err="1"/>
              <a:t>cillum</a:t>
            </a:r>
            <a:r>
              <a:rPr lang="fr-BE" dirty="0"/>
              <a:t> </a:t>
            </a:r>
            <a:r>
              <a:rPr lang="fr-BE" dirty="0" err="1"/>
              <a:t>dolore</a:t>
            </a:r>
            <a:r>
              <a:rPr lang="fr-BE" dirty="0"/>
              <a:t> eu </a:t>
            </a:r>
            <a:r>
              <a:rPr lang="fr-BE" dirty="0" err="1"/>
              <a:t>fugiat</a:t>
            </a:r>
            <a:r>
              <a:rPr lang="fr-BE" dirty="0"/>
              <a:t> </a:t>
            </a:r>
            <a:r>
              <a:rPr lang="fr-BE" dirty="0" err="1"/>
              <a:t>nulla</a:t>
            </a:r>
            <a:r>
              <a:rPr lang="fr-BE" dirty="0"/>
              <a:t> </a:t>
            </a:r>
            <a:r>
              <a:rPr lang="fr-BE" dirty="0" err="1"/>
              <a:t>pariatur</a:t>
            </a:r>
            <a:r>
              <a:rPr lang="fr-BE" dirty="0"/>
              <a:t>. </a:t>
            </a:r>
            <a:r>
              <a:rPr lang="fr-BE" dirty="0" err="1"/>
              <a:t>Excepteur</a:t>
            </a:r>
            <a:r>
              <a:rPr lang="fr-BE" dirty="0"/>
              <a:t> </a:t>
            </a:r>
            <a:r>
              <a:rPr lang="fr-BE" dirty="0" err="1"/>
              <a:t>sint</a:t>
            </a:r>
            <a:r>
              <a:rPr lang="fr-BE" dirty="0"/>
              <a:t> </a:t>
            </a:r>
            <a:r>
              <a:rPr lang="fr-BE" dirty="0" err="1"/>
              <a:t>occaecat</a:t>
            </a:r>
            <a:r>
              <a:rPr lang="fr-BE" dirty="0"/>
              <a:t> </a:t>
            </a:r>
            <a:r>
              <a:rPr lang="fr-BE" dirty="0" err="1"/>
              <a:t>cupidatat</a:t>
            </a:r>
            <a:r>
              <a:rPr lang="fr-BE" dirty="0"/>
              <a:t> non </a:t>
            </a:r>
            <a:r>
              <a:rPr lang="fr-BE" dirty="0" err="1"/>
              <a:t>proident</a:t>
            </a:r>
            <a:r>
              <a:rPr lang="fr-BE" dirty="0"/>
              <a:t>, </a:t>
            </a:r>
            <a:r>
              <a:rPr lang="fr-BE" dirty="0" err="1"/>
              <a:t>sunt</a:t>
            </a:r>
            <a:r>
              <a:rPr lang="fr-BE" dirty="0"/>
              <a:t> in culpa qui officia </a:t>
            </a:r>
            <a:r>
              <a:rPr lang="fr-BE" dirty="0" err="1"/>
              <a:t>deserunt</a:t>
            </a:r>
            <a:r>
              <a:rPr lang="fr-BE" dirty="0"/>
              <a:t> mollit </a:t>
            </a:r>
            <a:r>
              <a:rPr lang="fr-BE" dirty="0" err="1"/>
              <a:t>anim</a:t>
            </a:r>
            <a:r>
              <a:rPr lang="fr-BE" dirty="0"/>
              <a:t> id est </a:t>
            </a:r>
            <a:r>
              <a:rPr lang="fr-BE" dirty="0" err="1"/>
              <a:t>laborum</a:t>
            </a:r>
            <a:r>
              <a:rPr lang="fr-BE" dirty="0"/>
              <a:t>.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97" r="19167" b="25290"/>
          <a:stretch/>
        </p:blipFill>
        <p:spPr>
          <a:xfrm>
            <a:off x="10443411" y="5848152"/>
            <a:ext cx="1604210" cy="632858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2092" y="6381763"/>
            <a:ext cx="2292295" cy="27434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326" b="212"/>
          <a:stretch/>
        </p:blipFill>
        <p:spPr>
          <a:xfrm>
            <a:off x="9735907" y="5958252"/>
            <a:ext cx="662404" cy="761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648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35" b="10137"/>
          <a:stretch/>
        </p:blipFill>
        <p:spPr>
          <a:xfrm>
            <a:off x="0" y="1"/>
            <a:ext cx="12191999" cy="68580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>
            <a:miter lim="400000"/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2492EFA-ABF7-5844-AC8A-8D3823339386}"/>
              </a:ext>
            </a:extLst>
          </p:cNvPr>
          <p:cNvSpPr/>
          <p:nvPr userDrawn="1"/>
        </p:nvSpPr>
        <p:spPr>
          <a:xfrm>
            <a:off x="-1" y="889092"/>
            <a:ext cx="146101" cy="351693"/>
          </a:xfrm>
          <a:prstGeom prst="rect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281009" y="745829"/>
            <a:ext cx="11293675" cy="7078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000" baseline="0">
                <a:solidFill>
                  <a:schemeClr val="accent4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12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7" hasCustomPrompt="1"/>
          </p:nvPr>
        </p:nvSpPr>
        <p:spPr>
          <a:xfrm>
            <a:off x="281009" y="1779812"/>
            <a:ext cx="11237400" cy="4089476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4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Ut </a:t>
            </a:r>
            <a:r>
              <a:rPr lang="fr-BE" dirty="0" err="1"/>
              <a:t>enim</a:t>
            </a:r>
            <a:r>
              <a:rPr lang="fr-BE" dirty="0"/>
              <a:t> ad </a:t>
            </a:r>
            <a:r>
              <a:rPr lang="fr-BE" dirty="0" err="1"/>
              <a:t>minim</a:t>
            </a:r>
            <a:r>
              <a:rPr lang="fr-BE" dirty="0"/>
              <a:t> </a:t>
            </a:r>
            <a:r>
              <a:rPr lang="fr-BE" dirty="0" err="1"/>
              <a:t>veniam</a:t>
            </a:r>
            <a:r>
              <a:rPr lang="fr-BE" dirty="0"/>
              <a:t>, </a:t>
            </a:r>
            <a:r>
              <a:rPr lang="fr-BE" dirty="0" err="1"/>
              <a:t>quis</a:t>
            </a:r>
            <a:r>
              <a:rPr lang="fr-BE" dirty="0"/>
              <a:t> </a:t>
            </a:r>
            <a:r>
              <a:rPr lang="fr-BE" dirty="0" err="1"/>
              <a:t>nostrud</a:t>
            </a:r>
            <a:r>
              <a:rPr lang="fr-BE" dirty="0"/>
              <a:t> </a:t>
            </a:r>
            <a:r>
              <a:rPr lang="fr-BE" dirty="0" err="1"/>
              <a:t>exercitation</a:t>
            </a:r>
            <a:r>
              <a:rPr lang="fr-BE" dirty="0"/>
              <a:t> </a:t>
            </a:r>
            <a:r>
              <a:rPr lang="fr-BE" dirty="0" err="1"/>
              <a:t>ullamco</a:t>
            </a:r>
            <a:r>
              <a:rPr lang="fr-BE" dirty="0"/>
              <a:t> </a:t>
            </a:r>
            <a:r>
              <a:rPr lang="fr-BE" dirty="0" err="1"/>
              <a:t>laboris</a:t>
            </a:r>
            <a:r>
              <a:rPr lang="fr-BE" dirty="0"/>
              <a:t> </a:t>
            </a:r>
            <a:r>
              <a:rPr lang="fr-BE" dirty="0" err="1"/>
              <a:t>nisi</a:t>
            </a:r>
            <a:r>
              <a:rPr lang="fr-BE" dirty="0"/>
              <a:t> ut </a:t>
            </a:r>
            <a:r>
              <a:rPr lang="fr-BE" dirty="0" err="1"/>
              <a:t>aliquip</a:t>
            </a:r>
            <a:r>
              <a:rPr lang="fr-BE" dirty="0"/>
              <a:t> ex </a:t>
            </a:r>
            <a:r>
              <a:rPr lang="fr-BE" dirty="0" err="1"/>
              <a:t>ae</a:t>
            </a:r>
            <a:r>
              <a:rPr lang="fr-BE" dirty="0"/>
              <a:t> </a:t>
            </a:r>
            <a:r>
              <a:rPr lang="fr-BE" dirty="0" err="1"/>
              <a:t>commodo</a:t>
            </a:r>
            <a:r>
              <a:rPr lang="fr-BE" dirty="0"/>
              <a:t> </a:t>
            </a:r>
            <a:r>
              <a:rPr lang="fr-BE" dirty="0" err="1"/>
              <a:t>consequat</a:t>
            </a:r>
            <a:r>
              <a:rPr lang="fr-BE" dirty="0"/>
              <a:t>. Duis </a:t>
            </a:r>
            <a:r>
              <a:rPr lang="fr-BE" dirty="0" err="1"/>
              <a:t>aute</a:t>
            </a:r>
            <a:r>
              <a:rPr lang="fr-BE" dirty="0"/>
              <a:t> </a:t>
            </a:r>
            <a:r>
              <a:rPr lang="fr-BE" dirty="0" err="1"/>
              <a:t>irure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in </a:t>
            </a:r>
            <a:r>
              <a:rPr lang="fr-BE" dirty="0" err="1"/>
              <a:t>reprehenderit</a:t>
            </a:r>
            <a:r>
              <a:rPr lang="fr-BE" dirty="0"/>
              <a:t> in </a:t>
            </a:r>
            <a:r>
              <a:rPr lang="fr-BE" dirty="0" err="1"/>
              <a:t>voluptate</a:t>
            </a:r>
            <a:r>
              <a:rPr lang="fr-BE" dirty="0"/>
              <a:t> </a:t>
            </a:r>
            <a:r>
              <a:rPr lang="fr-BE" dirty="0" err="1"/>
              <a:t>velit</a:t>
            </a:r>
            <a:r>
              <a:rPr lang="fr-BE" dirty="0"/>
              <a:t> esse </a:t>
            </a:r>
            <a:r>
              <a:rPr lang="fr-BE" dirty="0" err="1"/>
              <a:t>cillum</a:t>
            </a:r>
            <a:r>
              <a:rPr lang="fr-BE" dirty="0"/>
              <a:t> </a:t>
            </a:r>
            <a:r>
              <a:rPr lang="fr-BE" dirty="0" err="1"/>
              <a:t>dolore</a:t>
            </a:r>
            <a:r>
              <a:rPr lang="fr-BE" dirty="0"/>
              <a:t> eu </a:t>
            </a:r>
            <a:r>
              <a:rPr lang="fr-BE" dirty="0" err="1"/>
              <a:t>fugiat</a:t>
            </a:r>
            <a:r>
              <a:rPr lang="fr-BE" dirty="0"/>
              <a:t> </a:t>
            </a:r>
            <a:r>
              <a:rPr lang="fr-BE" dirty="0" err="1"/>
              <a:t>nulla</a:t>
            </a:r>
            <a:r>
              <a:rPr lang="fr-BE" dirty="0"/>
              <a:t> </a:t>
            </a:r>
            <a:r>
              <a:rPr lang="fr-BE" dirty="0" err="1"/>
              <a:t>pariatur</a:t>
            </a:r>
            <a:r>
              <a:rPr lang="fr-BE" dirty="0"/>
              <a:t>. </a:t>
            </a:r>
            <a:r>
              <a:rPr lang="fr-BE" dirty="0" err="1"/>
              <a:t>Excepteur</a:t>
            </a:r>
            <a:r>
              <a:rPr lang="fr-BE" dirty="0"/>
              <a:t> </a:t>
            </a:r>
            <a:r>
              <a:rPr lang="fr-BE" dirty="0" err="1"/>
              <a:t>sint</a:t>
            </a:r>
            <a:r>
              <a:rPr lang="fr-BE" dirty="0"/>
              <a:t> </a:t>
            </a:r>
            <a:r>
              <a:rPr lang="fr-BE" dirty="0" err="1"/>
              <a:t>occaecat</a:t>
            </a:r>
            <a:r>
              <a:rPr lang="fr-BE" dirty="0"/>
              <a:t> </a:t>
            </a:r>
            <a:r>
              <a:rPr lang="fr-BE" dirty="0" err="1"/>
              <a:t>cupidatat</a:t>
            </a:r>
            <a:r>
              <a:rPr lang="fr-BE" dirty="0"/>
              <a:t> non </a:t>
            </a:r>
            <a:r>
              <a:rPr lang="fr-BE" dirty="0" err="1"/>
              <a:t>proident</a:t>
            </a:r>
            <a:r>
              <a:rPr lang="fr-BE" dirty="0"/>
              <a:t>, </a:t>
            </a:r>
            <a:r>
              <a:rPr lang="fr-BE" dirty="0" err="1"/>
              <a:t>sunt</a:t>
            </a:r>
            <a:r>
              <a:rPr lang="fr-BE" dirty="0"/>
              <a:t> in culpa qui officia </a:t>
            </a:r>
            <a:r>
              <a:rPr lang="fr-BE" dirty="0" err="1"/>
              <a:t>deserunt</a:t>
            </a:r>
            <a:r>
              <a:rPr lang="fr-BE" dirty="0"/>
              <a:t> mollit </a:t>
            </a:r>
            <a:r>
              <a:rPr lang="fr-BE" dirty="0" err="1"/>
              <a:t>anim</a:t>
            </a:r>
            <a:r>
              <a:rPr lang="fr-BE" dirty="0"/>
              <a:t> id est </a:t>
            </a:r>
            <a:r>
              <a:rPr lang="fr-BE" dirty="0" err="1"/>
              <a:t>laborum</a:t>
            </a:r>
            <a:r>
              <a:rPr lang="fr-BE" dirty="0"/>
              <a:t>.</a:t>
            </a:r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9359097" y="644372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1868436-61E3-4D76-BA88-7E0BF7E3DF6A}" type="slidenum">
              <a:rPr lang="fr-BE" smtClean="0"/>
              <a:pPr/>
              <a:t>‹#›</a:t>
            </a:fld>
            <a:endParaRPr lang="fr-BE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97" r="19167" b="25290"/>
          <a:stretch/>
        </p:blipFill>
        <p:spPr>
          <a:xfrm>
            <a:off x="10443411" y="5848152"/>
            <a:ext cx="1604210" cy="632858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2092" y="6381763"/>
            <a:ext cx="2292295" cy="27434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326" b="212"/>
          <a:stretch/>
        </p:blipFill>
        <p:spPr>
          <a:xfrm>
            <a:off x="9735907" y="5958252"/>
            <a:ext cx="662404" cy="761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1326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/>
          <p:nvPr userDrawn="1"/>
        </p:nvSpPr>
        <p:spPr>
          <a:xfrm>
            <a:off x="0" y="0"/>
            <a:ext cx="4343400" cy="6858000"/>
          </a:xfrm>
          <a:prstGeom prst="rect">
            <a:avLst/>
          </a:prstGeom>
          <a:solidFill>
            <a:srgbClr val="D9D9D9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D9D9D9"/>
                </a:solidFill>
              </a:defRPr>
            </a:pPr>
            <a:endParaRPr/>
          </a:p>
        </p:txBody>
      </p:sp>
      <p:sp>
        <p:nvSpPr>
          <p:cNvPr id="5" name="Rectangle 8"/>
          <p:cNvSpPr/>
          <p:nvPr userDrawn="1"/>
        </p:nvSpPr>
        <p:spPr>
          <a:xfrm>
            <a:off x="4334691" y="2170444"/>
            <a:ext cx="146100" cy="351693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" name="TextBox 9"/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4624409" y="2027180"/>
            <a:ext cx="5574033" cy="7078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000" baseline="0">
                <a:solidFill>
                  <a:schemeClr val="accent3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9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7" hasCustomPrompt="1"/>
          </p:nvPr>
        </p:nvSpPr>
        <p:spPr>
          <a:xfrm>
            <a:off x="4624409" y="2875333"/>
            <a:ext cx="5574033" cy="2338694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accent4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28"/>
          </p:nvPr>
        </p:nvSpPr>
        <p:spPr>
          <a:xfrm>
            <a:off x="0" y="0"/>
            <a:ext cx="4337050" cy="68580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000" i="1">
                <a:noFill/>
                <a:latin typeface="Palanquin" panose="020B0004020203020204" pitchFamily="34" charset="0"/>
                <a:cs typeface="Palanquin" panose="020B0004020203020204" pitchFamily="34" charset="0"/>
              </a:defRPr>
            </a:lvl1pPr>
          </a:lstStyle>
          <a:p>
            <a:endParaRPr lang="fr-BE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97" r="19167" b="25290"/>
          <a:stretch/>
        </p:blipFill>
        <p:spPr>
          <a:xfrm>
            <a:off x="10443411" y="5848152"/>
            <a:ext cx="1604210" cy="632858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2092" y="6381763"/>
            <a:ext cx="2292295" cy="27434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326" b="212"/>
          <a:stretch/>
        </p:blipFill>
        <p:spPr>
          <a:xfrm>
            <a:off x="9735907" y="5958252"/>
            <a:ext cx="662404" cy="761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0563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06" t="1004"/>
          <a:stretch/>
        </p:blipFill>
        <p:spPr>
          <a:xfrm>
            <a:off x="7846423" y="0"/>
            <a:ext cx="4345577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Rectangle 4"/>
          <p:cNvSpPr/>
          <p:nvPr userDrawn="1"/>
        </p:nvSpPr>
        <p:spPr>
          <a:xfrm>
            <a:off x="0" y="0"/>
            <a:ext cx="7848600" cy="6858000"/>
          </a:xfrm>
          <a:prstGeom prst="rect">
            <a:avLst/>
          </a:prstGeom>
          <a:solidFill>
            <a:srgbClr val="D9D9D9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7" hasCustomPrompt="1"/>
          </p:nvPr>
        </p:nvSpPr>
        <p:spPr>
          <a:xfrm>
            <a:off x="8388790" y="677042"/>
            <a:ext cx="3263021" cy="5004509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accent4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Ut </a:t>
            </a:r>
            <a:r>
              <a:rPr lang="fr-BE" dirty="0" err="1"/>
              <a:t>enim</a:t>
            </a:r>
            <a:r>
              <a:rPr lang="fr-BE" dirty="0"/>
              <a:t> ad </a:t>
            </a:r>
            <a:r>
              <a:rPr lang="fr-BE" dirty="0" err="1"/>
              <a:t>minim</a:t>
            </a:r>
            <a:r>
              <a:rPr lang="fr-BE" dirty="0"/>
              <a:t> </a:t>
            </a:r>
            <a:r>
              <a:rPr lang="fr-BE" dirty="0" err="1"/>
              <a:t>veniam</a:t>
            </a:r>
            <a:r>
              <a:rPr lang="fr-BE" dirty="0"/>
              <a:t>, </a:t>
            </a:r>
            <a:r>
              <a:rPr lang="fr-BE" dirty="0" err="1"/>
              <a:t>quis</a:t>
            </a:r>
            <a:r>
              <a:rPr lang="fr-BE" dirty="0"/>
              <a:t> </a:t>
            </a:r>
            <a:r>
              <a:rPr lang="fr-BE" dirty="0" err="1"/>
              <a:t>nostrud</a:t>
            </a:r>
            <a:r>
              <a:rPr lang="fr-BE" dirty="0"/>
              <a:t> </a:t>
            </a:r>
            <a:r>
              <a:rPr lang="fr-BE" dirty="0" err="1"/>
              <a:t>exercitation</a:t>
            </a:r>
            <a:r>
              <a:rPr lang="fr-BE" dirty="0"/>
              <a:t> </a:t>
            </a:r>
            <a:r>
              <a:rPr lang="fr-BE" dirty="0" err="1"/>
              <a:t>ullamco</a:t>
            </a:r>
            <a:r>
              <a:rPr lang="fr-BE" dirty="0"/>
              <a:t> </a:t>
            </a:r>
            <a:r>
              <a:rPr lang="fr-BE" dirty="0" err="1"/>
              <a:t>laboris</a:t>
            </a:r>
            <a:r>
              <a:rPr lang="fr-BE" dirty="0"/>
              <a:t> </a:t>
            </a:r>
            <a:r>
              <a:rPr lang="fr-BE" dirty="0" err="1"/>
              <a:t>nisi</a:t>
            </a:r>
            <a:r>
              <a:rPr lang="fr-BE" dirty="0"/>
              <a:t> ut </a:t>
            </a:r>
            <a:r>
              <a:rPr lang="fr-BE" dirty="0" err="1"/>
              <a:t>aliquip</a:t>
            </a:r>
            <a:r>
              <a:rPr lang="fr-BE" dirty="0"/>
              <a:t> ex </a:t>
            </a:r>
            <a:r>
              <a:rPr lang="fr-BE" dirty="0" err="1"/>
              <a:t>ae</a:t>
            </a:r>
            <a:r>
              <a:rPr lang="fr-BE" dirty="0"/>
              <a:t> </a:t>
            </a:r>
            <a:r>
              <a:rPr lang="fr-BE" dirty="0" err="1"/>
              <a:t>commodo</a:t>
            </a:r>
            <a:r>
              <a:rPr lang="fr-BE" dirty="0"/>
              <a:t> </a:t>
            </a:r>
            <a:r>
              <a:rPr lang="fr-BE" dirty="0" err="1"/>
              <a:t>consequat</a:t>
            </a:r>
            <a:r>
              <a:rPr lang="fr-BE" dirty="0"/>
              <a:t>.</a:t>
            </a: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9359097" y="644372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1868436-61E3-4D76-BA88-7E0BF7E3DF6A}" type="slidenum">
              <a:rPr lang="fr-BE" smtClean="0"/>
              <a:pPr/>
              <a:t>‹#›</a:t>
            </a:fld>
            <a:endParaRPr lang="fr-BE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28"/>
          </p:nvPr>
        </p:nvSpPr>
        <p:spPr>
          <a:xfrm>
            <a:off x="0" y="0"/>
            <a:ext cx="7848600" cy="6858000"/>
          </a:xfrm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fr-BE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97" r="19167" b="25290"/>
          <a:stretch/>
        </p:blipFill>
        <p:spPr>
          <a:xfrm>
            <a:off x="10443411" y="5848152"/>
            <a:ext cx="1604210" cy="632858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2092" y="6381763"/>
            <a:ext cx="2292295" cy="27434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326" b="212"/>
          <a:stretch/>
        </p:blipFill>
        <p:spPr>
          <a:xfrm>
            <a:off x="9735907" y="5958252"/>
            <a:ext cx="662404" cy="761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8048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2790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nl-BE" dirty="0"/>
          </a:p>
          <a:p>
            <a:pPr lvl="4"/>
            <a:endParaRPr lang="en-US" dirty="0"/>
          </a:p>
          <a:p>
            <a:pPr lvl="4"/>
            <a:endParaRPr lang="fr-BE" dirty="0"/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9359097" y="644372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1868436-61E3-4D76-BA88-7E0BF7E3DF6A}" type="slidenum">
              <a:rPr lang="fr-BE" smtClean="0">
                <a:solidFill>
                  <a:schemeClr val="accent4"/>
                </a:solidFill>
              </a:rPr>
              <a:pPr/>
              <a:t>‹#›</a:t>
            </a:fld>
            <a:endParaRPr lang="fr-BE" dirty="0">
              <a:solidFill>
                <a:schemeClr val="accent4"/>
              </a:solidFill>
            </a:endParaRPr>
          </a:p>
        </p:txBody>
      </p:sp>
      <p:sp>
        <p:nvSpPr>
          <p:cNvPr id="4" name="Text Placeholder 18"/>
          <p:cNvSpPr txBox="1">
            <a:spLocks/>
          </p:cNvSpPr>
          <p:nvPr userDrawn="1"/>
        </p:nvSpPr>
        <p:spPr>
          <a:xfrm>
            <a:off x="9694759" y="6391428"/>
            <a:ext cx="2290354" cy="256385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 b="0" i="0" kern="1200" cap="none" spc="0" baseline="0">
                <a:solidFill>
                  <a:schemeClr val="accent3"/>
                </a:solidFill>
                <a:latin typeface="Palanquin Bold" panose="020B0004020203020204" pitchFamily="34" charset="0"/>
                <a:ea typeface="+mn-ea"/>
                <a:cs typeface="Palanquin Bold" panose="020B0004020203020204" pitchFamily="34" charset="0"/>
              </a:defRPr>
            </a:lvl1pPr>
            <a:lvl2pPr marL="7429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2pPr>
            <a:lvl3pPr marL="12001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BE" dirty="0">
                <a:solidFill>
                  <a:schemeClr val="bg1"/>
                </a:solidFill>
              </a:rPr>
              <a:t>Composante Terre</a:t>
            </a:r>
          </a:p>
        </p:txBody>
      </p:sp>
    </p:spTree>
    <p:extLst>
      <p:ext uri="{BB962C8B-B14F-4D97-AF65-F5344CB8AC3E}">
        <p14:creationId xmlns:p14="http://schemas.microsoft.com/office/powerpoint/2010/main" val="2447900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35" r:id="rId3"/>
    <p:sldLayoutId id="2147483729" r:id="rId4"/>
    <p:sldLayoutId id="2147483730" r:id="rId5"/>
    <p:sldLayoutId id="2147483731" r:id="rId6"/>
    <p:sldLayoutId id="2147483736" r:id="rId7"/>
    <p:sldLayoutId id="2147483737" r:id="rId8"/>
    <p:sldLayoutId id="2147483738" r:id="rId9"/>
    <p:sldLayoutId id="2147483734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marR="0" indent="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None/>
        <a:tabLst/>
        <a:defRPr sz="1800" kern="1200" baseline="0">
          <a:solidFill>
            <a:schemeClr val="accent4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4"/>
          </a:solidFill>
          <a:latin typeface="+mn-lt"/>
          <a:ea typeface="+mn-ea"/>
          <a:cs typeface="+mn-cs"/>
        </a:defRPr>
      </a:lvl2pPr>
      <a:lvl3pPr marL="1200150" indent="-2857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accent4"/>
          </a:solidFill>
          <a:latin typeface="+mn-lt"/>
          <a:ea typeface="+mn-ea"/>
          <a:cs typeface="+mn-cs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accent4"/>
          </a:solidFill>
          <a:latin typeface="+mn-lt"/>
          <a:ea typeface="+mn-ea"/>
          <a:cs typeface="+mn-cs"/>
        </a:defRPr>
      </a:lvl4pPr>
      <a:lvl5pPr marL="2114550" indent="-2857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accent4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fr-BE" dirty="0">
                <a:latin typeface="+mj-lt"/>
              </a:rPr>
              <a:t>LANDCOMPONENT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fr-BE" dirty="0">
                <a:latin typeface="+mj-lt"/>
              </a:rPr>
              <a:t>Cdt Deville L.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DE15189-497E-3AB0-965B-0185FBB6B70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>
            <a:normAutofit lnSpcReduction="10000"/>
          </a:bodyPr>
          <a:lstStyle/>
          <a:p>
            <a:r>
              <a:rPr lang="fr-BE" dirty="0"/>
              <a:t>18 Mar 25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7A1BA80-DEBB-60D7-B1AD-866CD6C6DA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766" y="0"/>
            <a:ext cx="5124234" cy="6858000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sz="half" idx="13"/>
          </p:nvPr>
        </p:nvSpPr>
        <p:spPr>
          <a:xfrm>
            <a:off x="352162" y="5239734"/>
            <a:ext cx="6623991" cy="1077218"/>
          </a:xfrm>
        </p:spPr>
        <p:txBody>
          <a:bodyPr/>
          <a:lstStyle/>
          <a:p>
            <a:r>
              <a:rPr lang="fr-FR" sz="3200" dirty="0">
                <a:latin typeface="+mj-lt"/>
              </a:rPr>
              <a:t>CCB02 – Plan d’action AR </a:t>
            </a:r>
            <a:r>
              <a:rPr lang="fr-FR" sz="3200" dirty="0" err="1">
                <a:latin typeface="+mj-lt"/>
              </a:rPr>
              <a:t>PsySoc</a:t>
            </a:r>
            <a:r>
              <a:rPr lang="fr-FR" sz="3200" dirty="0">
                <a:latin typeface="+mj-lt"/>
              </a:rPr>
              <a:t> Pl </a:t>
            </a:r>
            <a:r>
              <a:rPr lang="fr-FR" sz="3200" dirty="0" err="1">
                <a:latin typeface="+mj-lt"/>
              </a:rPr>
              <a:t>Surv</a:t>
            </a:r>
            <a:r>
              <a:rPr lang="fr-FR" sz="3200" dirty="0">
                <a:latin typeface="+mj-lt"/>
              </a:rPr>
              <a:t> de la 260 Cie Mun</a:t>
            </a:r>
            <a:endParaRPr lang="fr-BE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314699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7C048BF-6511-3987-E860-8038DD534F1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BE" dirty="0"/>
              <a:t>Présentation du Plan d’action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EF14A2-587B-AFBC-3DBC-74A45058B428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pPr lvl="1" indent="0">
              <a:buNone/>
            </a:pPr>
            <a:endParaRPr lang="fr-BE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BE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BE" sz="2400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206154F-D334-B731-B4E7-22E495F868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098886"/>
              </p:ext>
            </p:extLst>
          </p:nvPr>
        </p:nvGraphicFramePr>
        <p:xfrm>
          <a:off x="750015" y="1435549"/>
          <a:ext cx="10007029" cy="5249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6380">
                  <a:extLst>
                    <a:ext uri="{9D8B030D-6E8A-4147-A177-3AD203B41FA5}">
                      <a16:colId xmlns:a16="http://schemas.microsoft.com/office/drawing/2014/main" val="1125037576"/>
                    </a:ext>
                  </a:extLst>
                </a:gridCol>
                <a:gridCol w="1956431">
                  <a:extLst>
                    <a:ext uri="{9D8B030D-6E8A-4147-A177-3AD203B41FA5}">
                      <a16:colId xmlns:a16="http://schemas.microsoft.com/office/drawing/2014/main" val="3234045843"/>
                    </a:ext>
                  </a:extLst>
                </a:gridCol>
                <a:gridCol w="2001406">
                  <a:extLst>
                    <a:ext uri="{9D8B030D-6E8A-4147-A177-3AD203B41FA5}">
                      <a16:colId xmlns:a16="http://schemas.microsoft.com/office/drawing/2014/main" val="2251072843"/>
                    </a:ext>
                  </a:extLst>
                </a:gridCol>
                <a:gridCol w="2001406">
                  <a:extLst>
                    <a:ext uri="{9D8B030D-6E8A-4147-A177-3AD203B41FA5}">
                      <a16:colId xmlns:a16="http://schemas.microsoft.com/office/drawing/2014/main" val="3903074650"/>
                    </a:ext>
                  </a:extLst>
                </a:gridCol>
                <a:gridCol w="2001406">
                  <a:extLst>
                    <a:ext uri="{9D8B030D-6E8A-4147-A177-3AD203B41FA5}">
                      <a16:colId xmlns:a16="http://schemas.microsoft.com/office/drawing/2014/main" val="587003326"/>
                    </a:ext>
                  </a:extLst>
                </a:gridCol>
              </a:tblGrid>
              <a:tr h="795829">
                <a:tc>
                  <a:txBody>
                    <a:bodyPr/>
                    <a:lstStyle/>
                    <a:p>
                      <a:r>
                        <a:rPr lang="fr-BE" dirty="0"/>
                        <a:t>Niveau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BE" dirty="0"/>
                        <a:t>Description des mesures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BE" dirty="0"/>
                        <a:t>Acteur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BE" dirty="0"/>
                        <a:t>DL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BE" dirty="0"/>
                        <a:t>Remarques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8608819"/>
                  </a:ext>
                </a:extLst>
              </a:tr>
              <a:tr h="795829">
                <a:tc rowSpan="5">
                  <a:txBody>
                    <a:bodyPr/>
                    <a:lstStyle/>
                    <a:p>
                      <a:pPr algn="ctr"/>
                      <a:endParaRPr lang="fr-BE" dirty="0">
                        <a:latin typeface="Aptos" panose="020B0004020202020204" pitchFamily="34" charset="0"/>
                      </a:endParaRPr>
                    </a:p>
                    <a:p>
                      <a:pPr algn="ctr"/>
                      <a:endParaRPr lang="fr-BE" dirty="0">
                        <a:latin typeface="Aptos" panose="020B0004020202020204" pitchFamily="34" charset="0"/>
                      </a:endParaRPr>
                    </a:p>
                    <a:p>
                      <a:pPr algn="ctr"/>
                      <a:endParaRPr lang="fr-BE" dirty="0">
                        <a:latin typeface="Aptos" panose="020B0004020202020204" pitchFamily="34" charset="0"/>
                      </a:endParaRPr>
                    </a:p>
                    <a:p>
                      <a:pPr algn="ctr"/>
                      <a:endParaRPr lang="fr-BE" dirty="0">
                        <a:latin typeface="Aptos" panose="020B0004020202020204" pitchFamily="34" charset="0"/>
                      </a:endParaRPr>
                    </a:p>
                    <a:p>
                      <a:pPr algn="ctr"/>
                      <a:endParaRPr lang="fr-BE" dirty="0">
                        <a:latin typeface="Aptos" panose="020B0004020202020204" pitchFamily="34" charset="0"/>
                      </a:endParaRPr>
                    </a:p>
                    <a:p>
                      <a:pPr algn="ctr"/>
                      <a:endParaRPr lang="fr-BE" dirty="0">
                        <a:latin typeface="Aptos" panose="020B0004020202020204" pitchFamily="34" charset="0"/>
                      </a:endParaRPr>
                    </a:p>
                    <a:p>
                      <a:pPr algn="ctr"/>
                      <a:r>
                        <a:rPr lang="fr-BE" sz="1200" dirty="0">
                          <a:latin typeface="Aptos" panose="020B0004020202020204" pitchFamily="34" charset="0"/>
                        </a:rPr>
                        <a:t>Organisationnel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BE" sz="1100" b="1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Amélioration de la communication Top-down : </a:t>
                      </a:r>
                      <a:r>
                        <a:rPr lang="fr-BE" sz="11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mise en place d’un CR de la réunion Chefs de Sv (en plus du OneNote).</a:t>
                      </a:r>
                      <a:endParaRPr lang="en-BE" sz="11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BE" sz="11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Comd Cie - Srt</a:t>
                      </a:r>
                      <a:endParaRPr lang="en-BE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BE" sz="1100" b="1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NLT 30 </a:t>
                      </a:r>
                      <a:r>
                        <a:rPr lang="fr-BE" sz="1100" b="1" kern="100" dirty="0" err="1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mar</a:t>
                      </a:r>
                      <a:r>
                        <a:rPr lang="fr-BE" sz="1100" b="1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25</a:t>
                      </a:r>
                      <a:endParaRPr lang="en-BE" sz="11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BE" sz="11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Ce CR sera imprimé et mis aux valves du Corps de garde</a:t>
                      </a:r>
                      <a:endParaRPr lang="en-BE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02642872"/>
                  </a:ext>
                </a:extLst>
              </a:tr>
              <a:tr h="461076">
                <a:tc vMerge="1">
                  <a:txBody>
                    <a:bodyPr/>
                    <a:lstStyle/>
                    <a:p>
                      <a:endParaRPr lang="fr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BE" sz="1100" b="1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Amélioration de la communication Top-down :</a:t>
                      </a:r>
                      <a:r>
                        <a:rPr lang="fr-BE" sz="11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mise en place de valve au corps de garde en </a:t>
                      </a:r>
                      <a:r>
                        <a:rPr lang="fr-BE" sz="1100" kern="100" dirty="0" err="1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ZDepMun</a:t>
                      </a:r>
                      <a:r>
                        <a:rPr lang="fr-BE" sz="11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. </a:t>
                      </a:r>
                      <a:endParaRPr lang="en-BE" sz="11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BE" sz="11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Comd Cie - Srt</a:t>
                      </a:r>
                      <a:endParaRPr lang="en-BE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BE" sz="1100" b="1" kern="100" dirty="0" err="1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Ongoing</a:t>
                      </a:r>
                      <a:endParaRPr lang="en-BE" sz="11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BE" sz="11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Le tableau est commandé</a:t>
                      </a:r>
                      <a:endParaRPr lang="en-BE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00736812"/>
                  </a:ext>
                </a:extLst>
              </a:tr>
              <a:tr h="461076">
                <a:tc vMerge="1">
                  <a:txBody>
                    <a:bodyPr/>
                    <a:lstStyle/>
                    <a:p>
                      <a:endParaRPr lang="fr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BE" sz="1100" b="1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Amélioration de la communication Top-down :</a:t>
                      </a:r>
                      <a:r>
                        <a:rPr lang="fr-BE" sz="11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briefings réguliers entre le SO (Chef de Pl) et le personnel de la garde.</a:t>
                      </a:r>
                      <a:endParaRPr lang="en-BE" sz="11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BE" sz="1100" kern="100" dirty="0" err="1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Comd</a:t>
                      </a:r>
                      <a:r>
                        <a:rPr lang="fr-BE" sz="11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Cie – Chef de Pl</a:t>
                      </a:r>
                      <a:endParaRPr lang="en-BE" sz="11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BE" sz="1100" b="1" kern="100" dirty="0" err="1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Done</a:t>
                      </a:r>
                      <a:endParaRPr lang="en-BE" sz="11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BE" sz="11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Mis en place depuis fin 2024.</a:t>
                      </a:r>
                      <a:endParaRPr lang="en-BE" sz="11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02942345"/>
                  </a:ext>
                </a:extLst>
              </a:tr>
              <a:tr h="461076">
                <a:tc vMerge="1">
                  <a:txBody>
                    <a:bodyPr/>
                    <a:lstStyle/>
                    <a:p>
                      <a:endParaRPr lang="fr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BE" sz="1100" b="1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Amélioration de la communication Top – down : </a:t>
                      </a:r>
                      <a:r>
                        <a:rPr lang="fr-BE" sz="11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révision des SOP du Pl Surveillance et briefing par le Chef de Pl.</a:t>
                      </a:r>
                      <a:endParaRPr lang="en-BE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100" dirty="0">
                          <a:latin typeface="Aptos" panose="020B0004020202020204" pitchFamily="34" charset="0"/>
                        </a:rPr>
                        <a:t>Chef de Pl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BE" sz="1100" b="1" kern="100" dirty="0" err="1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Done</a:t>
                      </a:r>
                      <a:endParaRPr lang="en-BE" sz="11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0608956"/>
                  </a:ext>
                </a:extLst>
              </a:tr>
              <a:tr h="461076">
                <a:tc vMerge="1">
                  <a:txBody>
                    <a:bodyPr/>
                    <a:lstStyle/>
                    <a:p>
                      <a:endParaRPr lang="fr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BE" sz="1100" b="1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Favoriser la cohésion au sein des Sv et de l’U :</a:t>
                      </a:r>
                      <a:r>
                        <a:rPr lang="fr-BE" sz="11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les dates importantes pour la Cie sont communiquées 2 mois à l’avance afin que le Pers du Pl Surveillance participe.</a:t>
                      </a:r>
                      <a:endParaRPr lang="en-BE" sz="11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100" dirty="0" err="1">
                          <a:latin typeface="Aptos" panose="020B0004020202020204" pitchFamily="34" charset="0"/>
                        </a:rPr>
                        <a:t>Comd</a:t>
                      </a:r>
                      <a:r>
                        <a:rPr lang="fr-BE" sz="1100" dirty="0">
                          <a:latin typeface="Aptos" panose="020B0004020202020204" pitchFamily="34" charset="0"/>
                        </a:rPr>
                        <a:t> Cie – Chef de Pl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BE" sz="1100" b="1" kern="100" dirty="0" err="1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Done</a:t>
                      </a:r>
                      <a:endParaRPr lang="en-BE" sz="11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B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89732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15164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5031721-A2A7-B131-861F-A37661366E2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BE" dirty="0"/>
              <a:t>Présentation du Plan d’action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636A50-0061-DC0C-77E4-0C9E611ADCF8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fr-BE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6FBA8D7-C54E-C2C7-2C84-FB118A2449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6052291"/>
              </p:ext>
            </p:extLst>
          </p:nvPr>
        </p:nvGraphicFramePr>
        <p:xfrm>
          <a:off x="617316" y="1292234"/>
          <a:ext cx="10263886" cy="55657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9854">
                  <a:extLst>
                    <a:ext uri="{9D8B030D-6E8A-4147-A177-3AD203B41FA5}">
                      <a16:colId xmlns:a16="http://schemas.microsoft.com/office/drawing/2014/main" val="1998988237"/>
                    </a:ext>
                  </a:extLst>
                </a:gridCol>
                <a:gridCol w="2063508">
                  <a:extLst>
                    <a:ext uri="{9D8B030D-6E8A-4147-A177-3AD203B41FA5}">
                      <a16:colId xmlns:a16="http://schemas.microsoft.com/office/drawing/2014/main" val="788528363"/>
                    </a:ext>
                  </a:extLst>
                </a:gridCol>
                <a:gridCol w="2063508">
                  <a:extLst>
                    <a:ext uri="{9D8B030D-6E8A-4147-A177-3AD203B41FA5}">
                      <a16:colId xmlns:a16="http://schemas.microsoft.com/office/drawing/2014/main" val="1950980680"/>
                    </a:ext>
                  </a:extLst>
                </a:gridCol>
                <a:gridCol w="2063508">
                  <a:extLst>
                    <a:ext uri="{9D8B030D-6E8A-4147-A177-3AD203B41FA5}">
                      <a16:colId xmlns:a16="http://schemas.microsoft.com/office/drawing/2014/main" val="1078036168"/>
                    </a:ext>
                  </a:extLst>
                </a:gridCol>
                <a:gridCol w="2063508">
                  <a:extLst>
                    <a:ext uri="{9D8B030D-6E8A-4147-A177-3AD203B41FA5}">
                      <a16:colId xmlns:a16="http://schemas.microsoft.com/office/drawing/2014/main" val="1542697209"/>
                    </a:ext>
                  </a:extLst>
                </a:gridCol>
              </a:tblGrid>
              <a:tr h="693478">
                <a:tc>
                  <a:txBody>
                    <a:bodyPr/>
                    <a:lstStyle/>
                    <a:p>
                      <a:r>
                        <a:rPr lang="fr-BE" dirty="0"/>
                        <a:t>Niveau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BE" dirty="0"/>
                        <a:t>Description des mesures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BE" dirty="0"/>
                        <a:t>Acteur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BE" dirty="0"/>
                        <a:t>DL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BE" dirty="0"/>
                        <a:t>Remarques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1791693"/>
                  </a:ext>
                </a:extLst>
              </a:tr>
              <a:tr h="770738">
                <a:tc rowSpan="6">
                  <a:txBody>
                    <a:bodyPr/>
                    <a:lstStyle/>
                    <a:p>
                      <a:endParaRPr lang="fr-BE" sz="1200" dirty="0">
                        <a:latin typeface="Aptos" panose="020B0004020202020204" pitchFamily="34" charset="0"/>
                      </a:endParaRPr>
                    </a:p>
                    <a:p>
                      <a:endParaRPr lang="fr-BE" sz="1200" dirty="0">
                        <a:latin typeface="Aptos" panose="020B0004020202020204" pitchFamily="34" charset="0"/>
                      </a:endParaRPr>
                    </a:p>
                    <a:p>
                      <a:endParaRPr lang="fr-BE" sz="1200" dirty="0">
                        <a:latin typeface="Aptos" panose="020B0004020202020204" pitchFamily="34" charset="0"/>
                      </a:endParaRPr>
                    </a:p>
                    <a:p>
                      <a:endParaRPr lang="fr-BE" sz="1200" dirty="0">
                        <a:latin typeface="Aptos" panose="020B0004020202020204" pitchFamily="34" charset="0"/>
                      </a:endParaRPr>
                    </a:p>
                    <a:p>
                      <a:endParaRPr lang="fr-BE" sz="1200" dirty="0">
                        <a:latin typeface="Aptos" panose="020B0004020202020204" pitchFamily="34" charset="0"/>
                      </a:endParaRPr>
                    </a:p>
                    <a:p>
                      <a:endParaRPr lang="fr-BE" sz="1200" dirty="0">
                        <a:latin typeface="Aptos" panose="020B0004020202020204" pitchFamily="34" charset="0"/>
                      </a:endParaRPr>
                    </a:p>
                    <a:p>
                      <a:endParaRPr lang="fr-BE" sz="1200" dirty="0">
                        <a:latin typeface="Aptos" panose="020B0004020202020204" pitchFamily="34" charset="0"/>
                      </a:endParaRPr>
                    </a:p>
                    <a:p>
                      <a:endParaRPr lang="fr-BE" sz="1200" dirty="0">
                        <a:latin typeface="Aptos" panose="020B0004020202020204" pitchFamily="34" charset="0"/>
                      </a:endParaRPr>
                    </a:p>
                    <a:p>
                      <a:endParaRPr lang="fr-BE" sz="1200" dirty="0">
                        <a:latin typeface="Aptos" panose="020B0004020202020204" pitchFamily="34" charset="0"/>
                      </a:endParaRPr>
                    </a:p>
                    <a:p>
                      <a:endParaRPr lang="fr-BE" sz="1200" dirty="0">
                        <a:latin typeface="Aptos" panose="020B0004020202020204" pitchFamily="34" charset="0"/>
                      </a:endParaRPr>
                    </a:p>
                    <a:p>
                      <a:endParaRPr lang="fr-BE" sz="1200" dirty="0">
                        <a:latin typeface="Aptos" panose="020B0004020202020204" pitchFamily="34" charset="0"/>
                      </a:endParaRPr>
                    </a:p>
                    <a:p>
                      <a:pPr algn="ctr"/>
                      <a:r>
                        <a:rPr lang="fr-BE" sz="1200" dirty="0">
                          <a:latin typeface="Aptos" panose="020B0004020202020204" pitchFamily="34" charset="0"/>
                        </a:rPr>
                        <a:t>Organisationnel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BE" sz="1100" b="1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Favoriser la cohésion au sein du Pl :</a:t>
                      </a:r>
                      <a:r>
                        <a:rPr lang="fr-BE" sz="11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organisation d’une journée cohésion pour le Pers de garde.</a:t>
                      </a:r>
                      <a:endParaRPr lang="en-BE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BE" sz="11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Chef de Pl</a:t>
                      </a:r>
                      <a:endParaRPr lang="en-BE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BE" sz="1100" b="1" kern="100" dirty="0" err="1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Ongoing</a:t>
                      </a:r>
                      <a:endParaRPr lang="en-BE" sz="11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6230715"/>
                  </a:ext>
                </a:extLst>
              </a:tr>
              <a:tr h="656315">
                <a:tc v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BE" sz="1100" b="1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Gestion du personnel :</a:t>
                      </a:r>
                      <a:r>
                        <a:rPr lang="fr-BE" sz="11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compléter le TO.</a:t>
                      </a:r>
                      <a:endParaRPr lang="en-BE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BE" sz="11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DGHR</a:t>
                      </a:r>
                      <a:endParaRPr lang="en-BE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BE" sz="1100" b="1" kern="100" dirty="0" err="1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Done</a:t>
                      </a:r>
                      <a:endParaRPr lang="en-BE" sz="11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7935487"/>
                  </a:ext>
                </a:extLst>
              </a:tr>
              <a:tr h="656315">
                <a:tc vMerge="1">
                  <a:txBody>
                    <a:bodyPr/>
                    <a:lstStyle/>
                    <a:p>
                      <a:endParaRPr lang="fr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BE" sz="1100" b="1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Gestion du personnel :</a:t>
                      </a:r>
                      <a:r>
                        <a:rPr lang="fr-BE" sz="11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BE" sz="1100" kern="100" dirty="0" err="1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Fmn</a:t>
                      </a:r>
                      <a:r>
                        <a:rPr lang="fr-BE" sz="11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des jeunes candidats VMC.</a:t>
                      </a:r>
                      <a:endParaRPr lang="en-BE" sz="11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BE" sz="11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UCI</a:t>
                      </a:r>
                      <a:endParaRPr lang="en-BE" sz="11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BE" sz="1100" b="1" kern="100" dirty="0" err="1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Ongoing</a:t>
                      </a:r>
                      <a:endParaRPr lang="en-BE" sz="11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BE" sz="1100" kern="1200" dirty="0">
                          <a:solidFill>
                            <a:schemeClr val="dk1"/>
                          </a:solidFill>
                          <a:effectLst/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Manque de chien à l’UCI. Une à deux places pour Bertrix par session. Il reste 5 VMC à former, 2 ont quitté.</a:t>
                      </a:r>
                      <a:endParaRPr lang="fr-BE" sz="1100" dirty="0">
                        <a:latin typeface="Aptos" panose="020B00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3138809"/>
                  </a:ext>
                </a:extLst>
              </a:tr>
              <a:tr h="656315">
                <a:tc vMerge="1">
                  <a:txBody>
                    <a:bodyPr/>
                    <a:lstStyle/>
                    <a:p>
                      <a:endParaRPr lang="fr-BE" sz="1100" dirty="0">
                        <a:latin typeface="Aptos" panose="020B00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BE" sz="1100" b="1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Gestion du personnel :</a:t>
                      </a:r>
                      <a:r>
                        <a:rPr lang="fr-BE" sz="1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éviter les mutations de Pers en PVE vers le Pl Surveillance de Bertrix.</a:t>
                      </a:r>
                      <a:endParaRPr lang="fr-BE" sz="1100" b="0" dirty="0">
                        <a:latin typeface="Aptos" panose="020B00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100" dirty="0">
                          <a:latin typeface="Aptos" panose="020B0004020202020204" pitchFamily="34" charset="0"/>
                        </a:rPr>
                        <a:t>DGHR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100" b="1" dirty="0" err="1">
                          <a:latin typeface="Aptos" panose="020B0004020202020204" pitchFamily="34" charset="0"/>
                        </a:rPr>
                        <a:t>Ongoing</a:t>
                      </a:r>
                      <a:endParaRPr lang="fr-BE" sz="1100" b="1" dirty="0">
                        <a:latin typeface="Aptos" panose="020B0004020202020204" pitchFamily="34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BE" sz="1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Le problème a été remonté au gestionnaire HR.</a:t>
                      </a:r>
                      <a:endParaRPr lang="fr-BE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862169"/>
                  </a:ext>
                </a:extLst>
              </a:tr>
              <a:tr h="656315">
                <a:tc vMerge="1">
                  <a:txBody>
                    <a:bodyPr/>
                    <a:lstStyle/>
                    <a:p>
                      <a:endParaRPr lang="fr-BE" sz="1200" dirty="0">
                        <a:latin typeface="Aptos" panose="020B00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BE" sz="1100" b="1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Communiquer le plan d’action au personnel.</a:t>
                      </a:r>
                      <a:endParaRPr lang="en-BE" sz="11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100" dirty="0" err="1">
                          <a:latin typeface="Aptos" panose="020B0004020202020204" pitchFamily="34" charset="0"/>
                        </a:rPr>
                        <a:t>Comd</a:t>
                      </a:r>
                      <a:r>
                        <a:rPr lang="fr-BE" sz="1100" dirty="0">
                          <a:latin typeface="Aptos" panose="020B0004020202020204" pitchFamily="34" charset="0"/>
                        </a:rPr>
                        <a:t> Cie – Chef de Pl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100" b="1" dirty="0">
                          <a:latin typeface="Aptos" panose="020B0004020202020204" pitchFamily="34" charset="0"/>
                        </a:rPr>
                        <a:t>NLT 30 Jun 25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6208195"/>
                  </a:ext>
                </a:extLst>
              </a:tr>
              <a:tr h="656315">
                <a:tc vMerge="1">
                  <a:txBody>
                    <a:bodyPr/>
                    <a:lstStyle/>
                    <a:p>
                      <a:endParaRPr lang="fr-BE" sz="1200" dirty="0">
                        <a:latin typeface="Aptos" panose="020B00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BE" sz="1100" b="1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Interagir avec le Sv Infra et le SLPPT 02 pour améliorer les conditions de vie au travail.</a:t>
                      </a:r>
                      <a:endParaRPr lang="en-BE" sz="11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100" dirty="0" err="1">
                          <a:latin typeface="Aptos" panose="020B0004020202020204" pitchFamily="34" charset="0"/>
                        </a:rPr>
                        <a:t>Comd</a:t>
                      </a:r>
                      <a:r>
                        <a:rPr lang="fr-BE" sz="1100" dirty="0">
                          <a:latin typeface="Aptos" panose="020B0004020202020204" pitchFamily="34" charset="0"/>
                        </a:rPr>
                        <a:t> Cie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100" b="1" dirty="0" err="1">
                          <a:latin typeface="Aptos" panose="020B0004020202020204" pitchFamily="34" charset="0"/>
                        </a:rPr>
                        <a:t>Done</a:t>
                      </a:r>
                      <a:endParaRPr lang="fr-BE" sz="1100" b="1" dirty="0">
                        <a:latin typeface="Aptos" panose="020B0004020202020204" pitchFamily="34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BE" sz="1100" dirty="0">
                          <a:latin typeface="Aptos" panose="020B0004020202020204" pitchFamily="34" charset="0"/>
                        </a:rPr>
                        <a:t>Cette interaction est prévue et réalisée chaque année à l’issue des VLT. Une AIL est réalisée et un ordre des priorités est déterminé. Tout est suivi de près par notre </a:t>
                      </a:r>
                      <a:r>
                        <a:rPr lang="fr-BE" sz="1100" dirty="0" err="1">
                          <a:latin typeface="Aptos" panose="020B0004020202020204" pitchFamily="34" charset="0"/>
                        </a:rPr>
                        <a:t>Offr</a:t>
                      </a:r>
                      <a:r>
                        <a:rPr lang="fr-BE" sz="1100" dirty="0">
                          <a:latin typeface="Aptos" panose="020B0004020202020204" pitchFamily="34" charset="0"/>
                        </a:rPr>
                        <a:t> PPT.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93533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48232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9EC82BD-1273-1FC4-7263-E332723D37D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BE" dirty="0"/>
              <a:t>Présentation du Plan d’action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40601A-9C75-4D93-D206-0A8363F479F9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fr-BE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51BC624C-BCEA-B4C5-C9F7-E9E6921984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9989006"/>
              </p:ext>
            </p:extLst>
          </p:nvPr>
        </p:nvGraphicFramePr>
        <p:xfrm>
          <a:off x="874504" y="1779812"/>
          <a:ext cx="10050410" cy="33138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0082">
                  <a:extLst>
                    <a:ext uri="{9D8B030D-6E8A-4147-A177-3AD203B41FA5}">
                      <a16:colId xmlns:a16="http://schemas.microsoft.com/office/drawing/2014/main" val="2465429821"/>
                    </a:ext>
                  </a:extLst>
                </a:gridCol>
                <a:gridCol w="2010082">
                  <a:extLst>
                    <a:ext uri="{9D8B030D-6E8A-4147-A177-3AD203B41FA5}">
                      <a16:colId xmlns:a16="http://schemas.microsoft.com/office/drawing/2014/main" val="2842405510"/>
                    </a:ext>
                  </a:extLst>
                </a:gridCol>
                <a:gridCol w="2010082">
                  <a:extLst>
                    <a:ext uri="{9D8B030D-6E8A-4147-A177-3AD203B41FA5}">
                      <a16:colId xmlns:a16="http://schemas.microsoft.com/office/drawing/2014/main" val="4076536625"/>
                    </a:ext>
                  </a:extLst>
                </a:gridCol>
                <a:gridCol w="2010082">
                  <a:extLst>
                    <a:ext uri="{9D8B030D-6E8A-4147-A177-3AD203B41FA5}">
                      <a16:colId xmlns:a16="http://schemas.microsoft.com/office/drawing/2014/main" val="3277235725"/>
                    </a:ext>
                  </a:extLst>
                </a:gridCol>
                <a:gridCol w="2010082">
                  <a:extLst>
                    <a:ext uri="{9D8B030D-6E8A-4147-A177-3AD203B41FA5}">
                      <a16:colId xmlns:a16="http://schemas.microsoft.com/office/drawing/2014/main" val="114295387"/>
                    </a:ext>
                  </a:extLst>
                </a:gridCol>
              </a:tblGrid>
              <a:tr h="1622172">
                <a:tc>
                  <a:txBody>
                    <a:bodyPr/>
                    <a:lstStyle/>
                    <a:p>
                      <a:r>
                        <a:rPr lang="fr-BE" dirty="0"/>
                        <a:t>Niveau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BE" dirty="0"/>
                        <a:t>Description des mesures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BE" dirty="0"/>
                        <a:t>Acteur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BE" dirty="0"/>
                        <a:t>DL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BE" dirty="0"/>
                        <a:t>Remarques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8029819"/>
                  </a:ext>
                </a:extLst>
              </a:tr>
              <a:tr h="657881">
                <a:tc>
                  <a:txBody>
                    <a:bodyPr/>
                    <a:lstStyle/>
                    <a:p>
                      <a:r>
                        <a:rPr lang="fr-BE" sz="1200" dirty="0">
                          <a:latin typeface="Aptos" panose="020B0004020202020204" pitchFamily="34" charset="0"/>
                        </a:rPr>
                        <a:t>Fonction / Poste de travail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BE" sz="1100" b="1" dirty="0">
                          <a:latin typeface="Aptos" panose="020B0004020202020204" pitchFamily="34" charset="0"/>
                        </a:rPr>
                        <a:t>Soutenir le cadre dans la réalisation des tâches et charge de travail :</a:t>
                      </a:r>
                    </a:p>
                    <a:p>
                      <a:r>
                        <a:rPr lang="fr-BE" sz="1100" b="0" dirty="0">
                          <a:latin typeface="Aptos" panose="020B0004020202020204" pitchFamily="34" charset="0"/>
                        </a:rPr>
                        <a:t>Révision du SOP et briefing au Pers.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100" dirty="0" err="1">
                          <a:latin typeface="Aptos" panose="020B0004020202020204" pitchFamily="34" charset="0"/>
                        </a:rPr>
                        <a:t>Comd</a:t>
                      </a:r>
                      <a:r>
                        <a:rPr lang="fr-BE" sz="1100" dirty="0">
                          <a:latin typeface="Aptos" panose="020B0004020202020204" pitchFamily="34" charset="0"/>
                        </a:rPr>
                        <a:t> Cie – Chef Pl / SO </a:t>
                      </a:r>
                      <a:r>
                        <a:rPr lang="fr-BE" sz="1100" dirty="0" err="1">
                          <a:latin typeface="Aptos" panose="020B0004020202020204" pitchFamily="34" charset="0"/>
                        </a:rPr>
                        <a:t>Qu</a:t>
                      </a:r>
                      <a:endParaRPr lang="fr-BE" sz="1100" dirty="0">
                        <a:latin typeface="Aptos" panose="020B00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100" b="1" dirty="0" err="1">
                          <a:latin typeface="Aptos" panose="020B0004020202020204" pitchFamily="34" charset="0"/>
                        </a:rPr>
                        <a:t>Done</a:t>
                      </a:r>
                      <a:endParaRPr lang="fr-BE" sz="1100" b="1" dirty="0">
                        <a:latin typeface="Aptos" panose="020B0004020202020204" pitchFamily="34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B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3521726"/>
                  </a:ext>
                </a:extLst>
              </a:tr>
              <a:tr h="657881">
                <a:tc>
                  <a:txBody>
                    <a:bodyPr/>
                    <a:lstStyle/>
                    <a:p>
                      <a:r>
                        <a:rPr lang="fr-BE" sz="1200" dirty="0">
                          <a:latin typeface="Aptos" panose="020B0004020202020204" pitchFamily="34" charset="0"/>
                        </a:rPr>
                        <a:t>Fonction / Poste de travail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BE" sz="1100" b="1" dirty="0">
                          <a:latin typeface="Aptos" panose="020B0004020202020204" pitchFamily="34" charset="0"/>
                        </a:rPr>
                        <a:t>Apaiser les ressentiments, tensions au sein du Pl :</a:t>
                      </a:r>
                    </a:p>
                    <a:p>
                      <a:r>
                        <a:rPr lang="fr-BE" sz="1100" b="0" dirty="0">
                          <a:latin typeface="Aptos" panose="020B0004020202020204" pitchFamily="34" charset="0"/>
                        </a:rPr>
                        <a:t>Entretiens avec certains membres de la garde.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100" dirty="0" err="1">
                          <a:latin typeface="Aptos" panose="020B0004020202020204" pitchFamily="34" charset="0"/>
                        </a:rPr>
                        <a:t>Comd</a:t>
                      </a:r>
                      <a:r>
                        <a:rPr lang="fr-BE" sz="1100" dirty="0">
                          <a:latin typeface="Aptos" panose="020B0004020202020204" pitchFamily="34" charset="0"/>
                        </a:rPr>
                        <a:t> Cie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100" b="1" dirty="0" err="1">
                          <a:latin typeface="Aptos" panose="020B0004020202020204" pitchFamily="34" charset="0"/>
                        </a:rPr>
                        <a:t>Done</a:t>
                      </a:r>
                      <a:endParaRPr lang="fr-BE" sz="1100" b="1" dirty="0">
                        <a:latin typeface="Aptos" panose="020B0004020202020204" pitchFamily="34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BE" sz="1100" dirty="0">
                          <a:latin typeface="Aptos" panose="020B0004020202020204" pitchFamily="34" charset="0"/>
                        </a:rPr>
                        <a:t>Le renouvellement du TO (arrivées, départs à la pension) a apaiser les tensions existantes.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48717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325558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13"/>
          </p:nvPr>
        </p:nvSpPr>
        <p:spPr/>
        <p:txBody>
          <a:bodyPr/>
          <a:lstStyle/>
          <a:p>
            <a:r>
              <a:rPr lang="fr-BE" dirty="0">
                <a:latin typeface="+mj-lt"/>
              </a:rPr>
              <a:t>Questions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9181" y="901205"/>
            <a:ext cx="7158838" cy="4191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3497924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Land Comp">
      <a:dk1>
        <a:srgbClr val="184652"/>
      </a:dk1>
      <a:lt1>
        <a:srgbClr val="FFFFFF"/>
      </a:lt1>
      <a:dk2>
        <a:srgbClr val="184652"/>
      </a:dk2>
      <a:lt2>
        <a:srgbClr val="F5F1E7"/>
      </a:lt2>
      <a:accent1>
        <a:srgbClr val="008991"/>
      </a:accent1>
      <a:accent2>
        <a:srgbClr val="E2EDF0"/>
      </a:accent2>
      <a:accent3>
        <a:srgbClr val="5E8541"/>
      </a:accent3>
      <a:accent4>
        <a:srgbClr val="3B4C30"/>
      </a:accent4>
      <a:accent5>
        <a:srgbClr val="A0BF87"/>
      </a:accent5>
      <a:accent6>
        <a:srgbClr val="FFFFFF"/>
      </a:accent6>
      <a:hlink>
        <a:srgbClr val="5E8541"/>
      </a:hlink>
      <a:folHlink>
        <a:srgbClr val="3B4C30"/>
      </a:folHlink>
    </a:clrScheme>
    <a:fontScheme name="Custom 1">
      <a:majorFont>
        <a:latin typeface="Bookman Old Style"/>
        <a:ea typeface=""/>
        <a:cs typeface=""/>
      </a:majorFont>
      <a:minorFont>
        <a:latin typeface="Bookman Old Styl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2516145414D7F44B920E9EC362EC867" ma:contentTypeVersion="4" ma:contentTypeDescription="Create a new document." ma:contentTypeScope="" ma:versionID="5083475bae4045783f29e4558efb6860">
  <xsd:schema xmlns:xsd="http://www.w3.org/2001/XMLSchema" xmlns:xs="http://www.w3.org/2001/XMLSchema" xmlns:p="http://schemas.microsoft.com/office/2006/metadata/properties" xmlns:ns2="962e6e65-e107-4d1f-833e-2b674ea733cf" targetNamespace="http://schemas.microsoft.com/office/2006/metadata/properties" ma:root="true" ma:fieldsID="e8b0ec85aa6cf5d532fbe0d63b0e448a" ns2:_="">
    <xsd:import namespace="962e6e65-e107-4d1f-833e-2b674ea733cf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62e6e65-e107-4d1f-833e-2b674ea733cf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962e6e65-e107-4d1f-833e-2b674ea733cf">XNRTCNMCAU2U-1503615527-108</_dlc_DocId>
    <_dlc_DocIdUrl xmlns="962e6e65-e107-4d1f-833e-2b674ea733cf">
      <Url>https://units.mil.intra/sites/COMOPSLAND/G4/_layouts/DocIdRedir.aspx?ID=XNRTCNMCAU2U-1503615527-108</Url>
      <Description>XNRTCNMCAU2U-1503615527-108</Description>
    </_dlc_DocIdUrl>
  </documentManagement>
</p:properti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3DD72B01-2195-4CF6-9E59-A75D8A0AF3E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62e6e65-e107-4d1f-833e-2b674ea733c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1DF8BF7-BB74-437E-B0B0-E9389D4A055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5C03BA1-EF37-4A7F-814E-766F74543ABC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962e6e65-e107-4d1f-833e-2b674ea733cf"/>
    <ds:schemaRef ds:uri="http://www.w3.org/XML/1998/namespace"/>
    <ds:schemaRef ds:uri="http://purl.org/dc/dcmitype/"/>
  </ds:schemaRefs>
</ds:datastoreItem>
</file>

<file path=customXml/itemProps4.xml><?xml version="1.0" encoding="utf-8"?>
<ds:datastoreItem xmlns:ds="http://schemas.openxmlformats.org/officeDocument/2006/customXml" ds:itemID="{3472FF1F-1A63-4190-8A6B-0829E4AC49FE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11875</TotalTime>
  <Words>481</Words>
  <Application>Microsoft Office PowerPoint</Application>
  <PresentationFormat>Widescreen</PresentationFormat>
  <Paragraphs>94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Aptos</vt:lpstr>
      <vt:lpstr>Arial</vt:lpstr>
      <vt:lpstr>Bookman Old Style</vt:lpstr>
      <vt:lpstr>Calibri</vt:lpstr>
      <vt:lpstr>Palanquin</vt:lpstr>
      <vt:lpstr>Palanquin Bold</vt:lpstr>
      <vt:lpstr>Palanquin Regular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Belgian Defence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Delbouille Julie</dc:creator>
  <cp:lastModifiedBy>Deville Laure</cp:lastModifiedBy>
  <cp:revision>278</cp:revision>
  <dcterms:created xsi:type="dcterms:W3CDTF">2021-07-19T11:03:08Z</dcterms:created>
  <dcterms:modified xsi:type="dcterms:W3CDTF">2025-03-17T14:59:23Z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rder">
    <vt:r8>50200</vt:r8>
  </property>
  <property fmtid="{D5CDD505-2E9C-101B-9397-08002B2CF9AE}" pid="3" name="ContentTypeId">
    <vt:lpwstr>0x01010052516145414D7F44B920E9EC362EC867</vt:lpwstr>
  </property>
  <property fmtid="{D5CDD505-2E9C-101B-9397-08002B2CF9AE}" pid="4" name="_dlc_DocIdItemGuid">
    <vt:lpwstr>68d0eb40-2091-436e-8c37-87642ceb31fa</vt:lpwstr>
  </property>
</Properties>
</file>