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13"/>
  </p:notesMasterIdLst>
  <p:handoutMasterIdLst>
    <p:handoutMasterId r:id="rId14"/>
  </p:handoutMasterIdLst>
  <p:sldIdLst>
    <p:sldId id="331" r:id="rId5"/>
    <p:sldId id="323" r:id="rId6"/>
    <p:sldId id="321" r:id="rId7"/>
    <p:sldId id="324" r:id="rId8"/>
    <p:sldId id="334" r:id="rId9"/>
    <p:sldId id="330" r:id="rId10"/>
    <p:sldId id="333" r:id="rId11"/>
    <p:sldId id="332" r:id="rId12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1E7"/>
    <a:srgbClr val="CCFFCC"/>
    <a:srgbClr val="184652"/>
    <a:srgbClr val="1A4652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226" autoAdjust="0"/>
  </p:normalViewPr>
  <p:slideViewPr>
    <p:cSldViewPr snapToGrid="0">
      <p:cViewPr varScale="1">
        <p:scale>
          <a:sx n="75" d="100"/>
          <a:sy n="75" d="100"/>
        </p:scale>
        <p:origin x="874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13-03-25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13-03-25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83402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96896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69276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95979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6645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efense_Horizontal_CMYK_White_FR-01.png" descr="Defense_Horizontal_CMYK_White_FR-01.png">
            <a:extLst>
              <a:ext uri="{FF2B5EF4-FFF2-40B4-BE49-F238E27FC236}">
                <a16:creationId xmlns:a16="http://schemas.microsoft.com/office/drawing/2014/main" id="{F5BA57AF-6CA7-AE4D-8561-832499B02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989" t="20121" r="5989" b="21753"/>
          <a:stretch>
            <a:fillRect/>
          </a:stretch>
        </p:blipFill>
        <p:spPr>
          <a:xfrm>
            <a:off x="9398009" y="354887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efense_Horizontal_CMYK_White_FR-01.png" descr="Defense_Horizontal_CMYK_White_FR-01.png">
            <a:extLst>
              <a:ext uri="{FF2B5EF4-FFF2-40B4-BE49-F238E27FC236}">
                <a16:creationId xmlns:a16="http://schemas.microsoft.com/office/drawing/2014/main" id="{F5BA57AF-6CA7-AE4D-8561-832499B02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989" t="20121" r="5989" b="21753"/>
          <a:stretch>
            <a:fillRect/>
          </a:stretch>
        </p:blipFill>
        <p:spPr>
          <a:xfrm>
            <a:off x="9398009" y="354887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A8DF-0ED9-4D5F-A825-6FE03AB0FE90}" type="datetime1">
              <a:rPr lang="nl-BE" smtClean="0"/>
              <a:t>13/03/2025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9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efense_Horizontal_CMYK_White_FR-01.png" descr="Defense_Horizontal_CMYK_White_FR-01.png">
            <a:extLst>
              <a:ext uri="{FF2B5EF4-FFF2-40B4-BE49-F238E27FC236}">
                <a16:creationId xmlns:a16="http://schemas.microsoft.com/office/drawing/2014/main" id="{F5BA57AF-6CA7-AE4D-8561-832499B02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989" t="20121" r="5989" b="21753"/>
          <a:stretch>
            <a:fillRect/>
          </a:stretch>
        </p:blipFill>
        <p:spPr>
          <a:xfrm>
            <a:off x="9398009" y="354887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10" y="191806"/>
            <a:ext cx="2847975" cy="800973"/>
          </a:xfrm>
          <a:prstGeom prst="rect">
            <a:avLst/>
          </a:prstGeom>
        </p:spPr>
      </p:pic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" name="Defense_Horizontal_CMYK_White_FR-01.png" descr="Defense_Horizontal_CMYK_White_FR-01.png"/>
          <p:cNvPicPr>
            <a:picLocks noChangeAspect="1"/>
          </p:cNvPicPr>
          <p:nvPr userDrawn="1"/>
        </p:nvPicPr>
        <p:blipFill>
          <a:blip r:embed="rId2"/>
          <a:srcRect l="5989" t="20121" r="5989" b="21753"/>
          <a:stretch>
            <a:fillRect/>
          </a:stretch>
        </p:blipFill>
        <p:spPr>
          <a:xfrm>
            <a:off x="9398009" y="6038660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Nicolas.gillis@mil.b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mailto:David.corman@mil.be" TargetMode="External"/><Relationship Id="rId4" Type="http://schemas.openxmlformats.org/officeDocument/2006/relationships/hyperlink" Target="mailto:Lies.wilmaerts@mil.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Rapport annuel 2024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19199" y="1663468"/>
            <a:ext cx="9689805" cy="4312030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392998" y="1751925"/>
            <a:ext cx="9342206" cy="3442607"/>
          </a:xfrm>
        </p:spPr>
        <p:txBody>
          <a:bodyPr/>
          <a:lstStyle/>
          <a:p>
            <a:r>
              <a:rPr lang="fr-BE" sz="2400" b="1" dirty="0"/>
              <a:t>Données générales </a:t>
            </a:r>
            <a:r>
              <a:rPr lang="fr-BE" sz="2400" b="1" dirty="0" err="1"/>
              <a:t>SPPT</a:t>
            </a:r>
            <a:r>
              <a:rPr lang="fr-BE" sz="2400" b="1" dirty="0"/>
              <a:t> </a:t>
            </a:r>
            <a:r>
              <a:rPr lang="fr-BE" sz="2400" b="1" dirty="0" err="1"/>
              <a:t>PsySoc</a:t>
            </a:r>
            <a:endParaRPr lang="fr-BE" sz="2400" b="1" dirty="0"/>
          </a:p>
          <a:p>
            <a:pPr marL="742950" lvl="2" indent="-342900"/>
            <a:r>
              <a:rPr lang="fr-BE" sz="2000" b="1" dirty="0"/>
              <a:t>628 </a:t>
            </a:r>
            <a:r>
              <a:rPr lang="fr-BE" sz="2000" dirty="0"/>
              <a:t>dossiers </a:t>
            </a:r>
            <a:r>
              <a:rPr lang="fr-BE" i="1" dirty="0"/>
              <a:t>(Evolution : +137 dossiers)</a:t>
            </a:r>
          </a:p>
          <a:p>
            <a:pPr marL="1200150" lvl="3" indent="-342900"/>
            <a:r>
              <a:rPr lang="fr-BE" sz="2000" dirty="0"/>
              <a:t>428 dossiers ouverts par PC locales</a:t>
            </a:r>
          </a:p>
          <a:p>
            <a:pPr marL="1200150" lvl="3" indent="-342900"/>
            <a:r>
              <a:rPr lang="fr-BE" sz="2000" dirty="0"/>
              <a:t>200 dossiers ouverts par </a:t>
            </a:r>
            <a:r>
              <a:rPr lang="fr-BE" sz="2000" dirty="0" err="1"/>
              <a:t>SPPT</a:t>
            </a:r>
            <a:r>
              <a:rPr lang="fr-BE" sz="2000" dirty="0"/>
              <a:t> </a:t>
            </a:r>
            <a:r>
              <a:rPr lang="fr-BE" sz="2000" dirty="0" err="1"/>
              <a:t>PSySoc</a:t>
            </a:r>
            <a:endParaRPr lang="fr-BE" sz="2000" dirty="0"/>
          </a:p>
          <a:p>
            <a:pPr marL="1657350" lvl="4" indent="-342900"/>
            <a:r>
              <a:rPr lang="fr-BE" sz="1800" dirty="0"/>
              <a:t>397 dossiers « </a:t>
            </a:r>
            <a:r>
              <a:rPr lang="fr-BE" sz="1800" dirty="0" err="1"/>
              <a:t>listen</a:t>
            </a:r>
            <a:r>
              <a:rPr lang="fr-BE" sz="1800" dirty="0"/>
              <a:t> &amp; info » (PC Locales: 270;  Ant </a:t>
            </a:r>
            <a:r>
              <a:rPr lang="fr-BE" sz="1800" dirty="0" err="1"/>
              <a:t>PsySoc</a:t>
            </a:r>
            <a:r>
              <a:rPr lang="fr-BE" sz="1800" dirty="0"/>
              <a:t> : 127)</a:t>
            </a:r>
          </a:p>
          <a:p>
            <a:pPr marL="1657350" lvl="4" indent="-342900"/>
            <a:r>
              <a:rPr lang="fr-BE" sz="1800" dirty="0"/>
              <a:t>231 dossiers « informel »  (PC Locales : 158; Ant </a:t>
            </a:r>
            <a:r>
              <a:rPr lang="fr-BE" sz="1800" dirty="0" err="1"/>
              <a:t>PsySoc</a:t>
            </a:r>
            <a:r>
              <a:rPr lang="fr-BE" sz="1800" dirty="0"/>
              <a:t> 73) </a:t>
            </a:r>
          </a:p>
          <a:p>
            <a:pPr marL="742950" lvl="2" indent="-342900"/>
            <a:r>
              <a:rPr lang="fr-BE" sz="2000" dirty="0"/>
              <a:t>106/215 PC locales ont encodé des dossiers </a:t>
            </a:r>
            <a:r>
              <a:rPr lang="fr-BE" sz="2000" dirty="0">
                <a:solidFill>
                  <a:schemeClr val="tx1"/>
                </a:solidFill>
              </a:rPr>
              <a:t>(-50%)</a:t>
            </a:r>
          </a:p>
          <a:p>
            <a:pPr marL="1200150" lvl="3" indent="-342900"/>
            <a:endParaRPr lang="fr-BE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000" dirty="0"/>
          </a:p>
          <a:p>
            <a:pPr lvl="2" indent="0">
              <a:buNone/>
            </a:pPr>
            <a:endParaRPr lang="fr-BE" sz="26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EA9DD-C6DE-0366-84DD-B6647A0B3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1193" y="4345979"/>
            <a:ext cx="3903687" cy="2450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9675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Rapport annuel 2024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07168" y="1621227"/>
            <a:ext cx="8119712" cy="5155493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379888" y="1707696"/>
            <a:ext cx="8550442" cy="3442607"/>
          </a:xfrm>
        </p:spPr>
        <p:txBody>
          <a:bodyPr/>
          <a:lstStyle/>
          <a:p>
            <a:r>
              <a:rPr lang="fr-BE" sz="2400" b="1" dirty="0"/>
              <a:t>Interventions </a:t>
            </a:r>
            <a:r>
              <a:rPr lang="fr-BE" sz="2400" b="1" dirty="0" err="1"/>
              <a:t>PsySoc</a:t>
            </a:r>
            <a:r>
              <a:rPr lang="fr-BE" sz="2400" b="1" dirty="0"/>
              <a:t> </a:t>
            </a:r>
            <a:r>
              <a:rPr lang="fr-BE" sz="2000" b="1" dirty="0"/>
              <a:t>– </a:t>
            </a:r>
            <a:r>
              <a:rPr lang="fr-BE" sz="2000" b="1" dirty="0" err="1"/>
              <a:t>Gpt</a:t>
            </a:r>
            <a:r>
              <a:rPr lang="fr-BE" sz="2000" b="1" dirty="0"/>
              <a:t> </a:t>
            </a:r>
            <a:r>
              <a:rPr lang="fr-BE" sz="2000" b="1" dirty="0" err="1"/>
              <a:t>Qu</a:t>
            </a:r>
            <a:r>
              <a:rPr lang="fr-BE" sz="2000" b="1" dirty="0"/>
              <a:t> 02</a:t>
            </a:r>
          </a:p>
          <a:p>
            <a:endParaRPr lang="fr-BE" sz="2000" b="1" dirty="0"/>
          </a:p>
          <a:p>
            <a:endParaRPr lang="fr-BE" sz="2000" b="1" dirty="0"/>
          </a:p>
          <a:p>
            <a:endParaRPr lang="fr-BE" sz="2000" dirty="0"/>
          </a:p>
          <a:p>
            <a:pPr marL="742950" lvl="2" indent="-342900"/>
            <a:r>
              <a:rPr lang="fr-BE" sz="2000" dirty="0"/>
              <a:t>Interventions </a:t>
            </a:r>
            <a:r>
              <a:rPr lang="fr-BE" sz="2000" dirty="0" err="1"/>
              <a:t>PsySoc</a:t>
            </a:r>
            <a:r>
              <a:rPr lang="fr-BE" sz="2000" dirty="0"/>
              <a:t> : </a:t>
            </a:r>
            <a:r>
              <a:rPr lang="fr-BE" sz="2000" b="1" i="1" dirty="0">
                <a:solidFill>
                  <a:srgbClr val="0070C0"/>
                </a:solidFill>
              </a:rPr>
              <a:t>écoute (accueil) + information </a:t>
            </a:r>
            <a:r>
              <a:rPr lang="fr-BE" sz="2000" dirty="0">
                <a:solidFill>
                  <a:srgbClr val="0070C0"/>
                </a:solidFill>
              </a:rPr>
              <a:t>(15)</a:t>
            </a:r>
          </a:p>
          <a:p>
            <a:pPr marL="1200150" lvl="3" indent="-342900"/>
            <a:r>
              <a:rPr lang="fr-BE" dirty="0"/>
              <a:t>Nombre d’interventions de la PC : 		</a:t>
            </a:r>
            <a:r>
              <a:rPr lang="fr-BE" b="1" dirty="0"/>
              <a:t>14 </a:t>
            </a:r>
            <a:r>
              <a:rPr lang="fr-BE" dirty="0"/>
              <a:t>(+7)</a:t>
            </a:r>
          </a:p>
          <a:p>
            <a:pPr marL="1200150" lvl="3" indent="-342900"/>
            <a:r>
              <a:rPr lang="fr-BE" dirty="0"/>
              <a:t>Nombre d’interventions du CPAP :	 	</a:t>
            </a:r>
            <a:r>
              <a:rPr lang="fr-BE" b="1" dirty="0"/>
              <a:t>01 </a:t>
            </a:r>
            <a:r>
              <a:rPr lang="fr-BE" dirty="0"/>
              <a:t>(+1)</a:t>
            </a:r>
          </a:p>
          <a:p>
            <a:pPr marL="800100" lvl="2" indent="-400050"/>
            <a:r>
              <a:rPr lang="fr-BE" sz="2000" dirty="0"/>
              <a:t>Interventions </a:t>
            </a:r>
            <a:r>
              <a:rPr lang="fr-BE" sz="2000" dirty="0" err="1"/>
              <a:t>PsySoc</a:t>
            </a:r>
            <a:r>
              <a:rPr lang="fr-BE" sz="2000" dirty="0"/>
              <a:t> :  </a:t>
            </a:r>
            <a:r>
              <a:rPr lang="fr-BE" sz="2000" b="1" i="1" dirty="0">
                <a:solidFill>
                  <a:srgbClr val="0070C0"/>
                </a:solidFill>
              </a:rPr>
              <a:t>informelles</a:t>
            </a:r>
            <a:r>
              <a:rPr lang="fr-BE" sz="2000" dirty="0">
                <a:solidFill>
                  <a:srgbClr val="0070C0"/>
                </a:solidFill>
              </a:rPr>
              <a:t> (11) </a:t>
            </a:r>
          </a:p>
          <a:p>
            <a:pPr marL="1200150" lvl="3" indent="-342900"/>
            <a:r>
              <a:rPr lang="fr-BE" dirty="0"/>
              <a:t>Nombre d’interventions de la PC : 		</a:t>
            </a:r>
            <a:r>
              <a:rPr lang="fr-BE" b="1" dirty="0"/>
              <a:t>10</a:t>
            </a:r>
            <a:r>
              <a:rPr lang="fr-BE" dirty="0"/>
              <a:t> (+6)</a:t>
            </a:r>
          </a:p>
          <a:p>
            <a:pPr marL="1200150" lvl="3" indent="-342900"/>
            <a:r>
              <a:rPr lang="fr-BE" dirty="0"/>
              <a:t>Nombre d’interventions du CPAP :		</a:t>
            </a:r>
            <a:r>
              <a:rPr lang="fr-BE" b="1" dirty="0"/>
              <a:t>01</a:t>
            </a:r>
            <a:r>
              <a:rPr lang="fr-BE" dirty="0"/>
              <a:t> (-1)</a:t>
            </a:r>
          </a:p>
          <a:p>
            <a:pPr marL="857250" lvl="3" indent="0">
              <a:buNone/>
            </a:pPr>
            <a:r>
              <a:rPr lang="fr-BE" sz="1800" dirty="0"/>
              <a:t>	      </a:t>
            </a:r>
            <a:r>
              <a:rPr lang="fr-BE" sz="1800" dirty="0">
                <a:sym typeface="Wingdings" panose="05000000000000000000" pitchFamily="2" charset="2"/>
              </a:rPr>
              <a:t> 11</a:t>
            </a:r>
            <a:r>
              <a:rPr lang="fr-BE" sz="1800" dirty="0"/>
              <a:t> conseils-accueil / 08 interventions / 00 conciliations</a:t>
            </a:r>
          </a:p>
          <a:p>
            <a:pPr marL="742950" lvl="2" indent="-342900"/>
            <a:r>
              <a:rPr lang="fr-BE" sz="2000" dirty="0"/>
              <a:t>Interventions </a:t>
            </a:r>
            <a:r>
              <a:rPr lang="fr-BE" sz="2000" dirty="0" err="1"/>
              <a:t>PsySoc</a:t>
            </a:r>
            <a:r>
              <a:rPr lang="fr-BE" sz="2000" dirty="0"/>
              <a:t> : </a:t>
            </a:r>
            <a:r>
              <a:rPr lang="fr-BE" sz="2000" b="1" i="1" dirty="0">
                <a:solidFill>
                  <a:srgbClr val="0070C0"/>
                </a:solidFill>
              </a:rPr>
              <a:t>formelles </a:t>
            </a:r>
            <a:r>
              <a:rPr lang="fr-BE" sz="2000" dirty="0">
                <a:solidFill>
                  <a:srgbClr val="0070C0"/>
                </a:solidFill>
              </a:rPr>
              <a:t>(00)</a:t>
            </a:r>
          </a:p>
          <a:p>
            <a:pPr marL="1200150" lvl="3" indent="-342900"/>
            <a:r>
              <a:rPr lang="fr-BE" dirty="0"/>
              <a:t>Nombre d’interventions du CPAP : 		</a:t>
            </a:r>
            <a:r>
              <a:rPr lang="fr-BE" b="1" dirty="0"/>
              <a:t>00 </a:t>
            </a:r>
            <a:r>
              <a:rPr lang="fr-BE" dirty="0"/>
              <a:t>(+0) </a:t>
            </a:r>
          </a:p>
          <a:p>
            <a:pPr marL="1200150" lvl="3" indent="-342900"/>
            <a:r>
              <a:rPr lang="fr-BE" dirty="0"/>
              <a:t>Outsourcing (Mensura) : 			</a:t>
            </a:r>
            <a:r>
              <a:rPr lang="fr-BE" b="1" dirty="0"/>
              <a:t>00</a:t>
            </a:r>
            <a:r>
              <a:rPr lang="fr-BE" dirty="0"/>
              <a:t> (+0) </a:t>
            </a:r>
          </a:p>
          <a:p>
            <a:pPr lvl="1"/>
            <a:r>
              <a:rPr lang="fr-BE" dirty="0"/>
              <a:t>Registre des </a:t>
            </a:r>
            <a:r>
              <a:rPr lang="fr-BE" b="1" i="1" dirty="0">
                <a:solidFill>
                  <a:srgbClr val="0070C0"/>
                </a:solidFill>
              </a:rPr>
              <a:t>faits de tiers</a:t>
            </a:r>
            <a:r>
              <a:rPr lang="fr-BE" dirty="0">
                <a:solidFill>
                  <a:srgbClr val="0070C0"/>
                </a:solidFill>
              </a:rPr>
              <a:t>: </a:t>
            </a:r>
          </a:p>
          <a:p>
            <a:pPr marL="1200150" lvl="3" indent="-342900"/>
            <a:r>
              <a:rPr lang="fr-BE" dirty="0"/>
              <a:t>Fait enregistré : 				</a:t>
            </a:r>
            <a:r>
              <a:rPr lang="fr-BE" b="1" dirty="0"/>
              <a:t>00 </a:t>
            </a:r>
            <a:r>
              <a:rPr lang="fr-BE" dirty="0"/>
              <a:t>(00)</a:t>
            </a:r>
          </a:p>
          <a:p>
            <a:pPr marL="857250" lvl="3" indent="0">
              <a:buNone/>
            </a:pPr>
            <a:endParaRPr lang="fr-BE" sz="1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000" dirty="0"/>
          </a:p>
          <a:p>
            <a:pPr lvl="2" indent="0">
              <a:buNone/>
            </a:pPr>
            <a:endParaRPr lang="fr-BE" sz="26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9A74138-BC05-280E-B844-E1471EC2B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398094"/>
              </p:ext>
            </p:extLst>
          </p:nvPr>
        </p:nvGraphicFramePr>
        <p:xfrm>
          <a:off x="1452880" y="2158058"/>
          <a:ext cx="727456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427">
                  <a:extLst>
                    <a:ext uri="{9D8B030D-6E8A-4147-A177-3AD203B41FA5}">
                      <a16:colId xmlns:a16="http://schemas.microsoft.com/office/drawing/2014/main" val="1538458853"/>
                    </a:ext>
                  </a:extLst>
                </a:gridCol>
                <a:gridCol w="1212427">
                  <a:extLst>
                    <a:ext uri="{9D8B030D-6E8A-4147-A177-3AD203B41FA5}">
                      <a16:colId xmlns:a16="http://schemas.microsoft.com/office/drawing/2014/main" val="1339036356"/>
                    </a:ext>
                  </a:extLst>
                </a:gridCol>
                <a:gridCol w="1212427">
                  <a:extLst>
                    <a:ext uri="{9D8B030D-6E8A-4147-A177-3AD203B41FA5}">
                      <a16:colId xmlns:a16="http://schemas.microsoft.com/office/drawing/2014/main" val="2228495374"/>
                    </a:ext>
                  </a:extLst>
                </a:gridCol>
                <a:gridCol w="1212427">
                  <a:extLst>
                    <a:ext uri="{9D8B030D-6E8A-4147-A177-3AD203B41FA5}">
                      <a16:colId xmlns:a16="http://schemas.microsoft.com/office/drawing/2014/main" val="645209818"/>
                    </a:ext>
                  </a:extLst>
                </a:gridCol>
                <a:gridCol w="1212427">
                  <a:extLst>
                    <a:ext uri="{9D8B030D-6E8A-4147-A177-3AD203B41FA5}">
                      <a16:colId xmlns:a16="http://schemas.microsoft.com/office/drawing/2014/main" val="2740267701"/>
                    </a:ext>
                  </a:extLst>
                </a:gridCol>
                <a:gridCol w="1212427">
                  <a:extLst>
                    <a:ext uri="{9D8B030D-6E8A-4147-A177-3AD203B41FA5}">
                      <a16:colId xmlns:a16="http://schemas.microsoft.com/office/drawing/2014/main" val="884752671"/>
                    </a:ext>
                  </a:extLst>
                </a:gridCol>
              </a:tblGrid>
              <a:tr h="425973">
                <a:tc>
                  <a:txBody>
                    <a:bodyPr/>
                    <a:lstStyle/>
                    <a:p>
                      <a:pPr algn="ctr"/>
                      <a:endParaRPr lang="fr-B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 err="1"/>
                        <a:t>Gpt</a:t>
                      </a:r>
                      <a:r>
                        <a:rPr lang="fr-BE" sz="1400" b="0" dirty="0"/>
                        <a:t> </a:t>
                      </a:r>
                      <a:r>
                        <a:rPr lang="fr-BE" sz="1400" b="0" dirty="0" err="1"/>
                        <a:t>Qu</a:t>
                      </a:r>
                      <a:r>
                        <a:rPr lang="fr-BE" sz="1400" b="0" dirty="0"/>
                        <a:t> 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Comdt Mil Prov 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Dept 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Camp </a:t>
                      </a:r>
                      <a:r>
                        <a:rPr lang="fr-BE" sz="1400" b="0" dirty="0" err="1"/>
                        <a:t>LAGLAND</a:t>
                      </a:r>
                      <a:endParaRPr lang="fr-B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260 Cie Mun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693473"/>
                  </a:ext>
                </a:extLst>
              </a:tr>
              <a:tr h="291249"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Interventions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1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/>
                        <a:t>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650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1611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Rapport annuel 2024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19200" y="1663468"/>
            <a:ext cx="8155710" cy="4626496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420777" y="1751925"/>
            <a:ext cx="9685951" cy="3442607"/>
          </a:xfrm>
        </p:spPr>
        <p:txBody>
          <a:bodyPr/>
          <a:lstStyle/>
          <a:p>
            <a:r>
              <a:rPr lang="fr-BE" sz="2400" b="1" dirty="0"/>
              <a:t>Analyse des risques – </a:t>
            </a:r>
            <a:r>
              <a:rPr lang="fr-BE" sz="2400" b="1" dirty="0" err="1"/>
              <a:t>Gpt</a:t>
            </a:r>
            <a:r>
              <a:rPr lang="fr-BE" sz="2400" b="1" dirty="0"/>
              <a:t> </a:t>
            </a:r>
            <a:r>
              <a:rPr lang="fr-BE" sz="2400" b="1" dirty="0" err="1"/>
              <a:t>Qu</a:t>
            </a:r>
            <a:r>
              <a:rPr lang="fr-BE" sz="2400" b="1" dirty="0"/>
              <a:t> 02 </a:t>
            </a:r>
          </a:p>
          <a:p>
            <a:pPr marL="742950" lvl="2" indent="-342900"/>
            <a:r>
              <a:rPr lang="fr-BE" sz="2000" dirty="0"/>
              <a:t>Analyse des risques</a:t>
            </a:r>
            <a:r>
              <a:rPr lang="fr-BE" sz="2000" dirty="0">
                <a:solidFill>
                  <a:srgbClr val="0070C0"/>
                </a:solidFill>
              </a:rPr>
              <a:t> </a:t>
            </a:r>
            <a:r>
              <a:rPr lang="fr-BE" sz="2000" b="1" dirty="0">
                <a:solidFill>
                  <a:srgbClr val="0070C0"/>
                </a:solidFill>
              </a:rPr>
              <a:t>TER</a:t>
            </a:r>
            <a:r>
              <a:rPr lang="fr-BE" sz="2000" dirty="0">
                <a:solidFill>
                  <a:srgbClr val="0070C0"/>
                </a:solidFill>
              </a:rPr>
              <a:t> </a:t>
            </a:r>
            <a:r>
              <a:rPr lang="fr-BE" sz="2000" dirty="0"/>
              <a:t>(situation spécifique de travail) : 	</a:t>
            </a:r>
            <a:r>
              <a:rPr lang="fr-BE" sz="2000" b="1" dirty="0"/>
              <a:t>01</a:t>
            </a:r>
          </a:p>
          <a:p>
            <a:pPr marL="742950" lvl="2" indent="-342900"/>
            <a:r>
              <a:rPr lang="fr-BE" sz="2000" dirty="0"/>
              <a:t>Analyse des risques </a:t>
            </a:r>
            <a:r>
              <a:rPr lang="fr-BE" sz="2000" b="1" dirty="0" err="1">
                <a:solidFill>
                  <a:srgbClr val="0070C0"/>
                </a:solidFill>
              </a:rPr>
              <a:t>PréOps</a:t>
            </a:r>
            <a:r>
              <a:rPr lang="fr-BE" sz="2000" b="1" dirty="0">
                <a:solidFill>
                  <a:srgbClr val="0070C0"/>
                </a:solidFill>
              </a:rPr>
              <a:t> </a:t>
            </a:r>
            <a:r>
              <a:rPr lang="fr-BE" sz="2000" dirty="0"/>
              <a:t>: 			       	</a:t>
            </a:r>
            <a:r>
              <a:rPr lang="fr-BE" sz="2000" b="1" dirty="0"/>
              <a:t>(02)</a:t>
            </a:r>
          </a:p>
          <a:p>
            <a:pPr marL="742950" lvl="2" indent="-342900"/>
            <a:r>
              <a:rPr lang="fr-BE" sz="2000" dirty="0"/>
              <a:t>Analyse des risques </a:t>
            </a:r>
            <a:r>
              <a:rPr lang="fr-BE" sz="2000" b="1" dirty="0">
                <a:solidFill>
                  <a:srgbClr val="0070C0"/>
                </a:solidFill>
              </a:rPr>
              <a:t>Ops </a:t>
            </a:r>
            <a:r>
              <a:rPr lang="fr-BE" sz="2000" dirty="0"/>
              <a:t>: 					</a:t>
            </a:r>
            <a:r>
              <a:rPr lang="fr-BE" sz="2000" b="1" dirty="0"/>
              <a:t>(02)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BE" sz="2000" dirty="0"/>
          </a:p>
          <a:p>
            <a:pPr lvl="2" indent="0">
              <a:buNone/>
            </a:pPr>
            <a:endParaRPr lang="fr-BE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5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1009" y="745829"/>
            <a:ext cx="11293675" cy="1323439"/>
          </a:xfrm>
        </p:spPr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Rapport annuel 2024</a:t>
            </a:r>
          </a:p>
          <a:p>
            <a:r>
              <a:rPr lang="fr-BE" dirty="0"/>
              <a:t>								</a:t>
            </a:r>
            <a:r>
              <a:rPr lang="fr-BE" sz="2400" dirty="0">
                <a:latin typeface="Palanquin Regular" panose="020B0004020203020204" pitchFamily="34" charset="0"/>
                <a:cs typeface="Palanquin Regular" panose="020B0004020203020204" pitchFamily="34" charset="0"/>
              </a:rPr>
              <a:t>Répartition </a:t>
            </a:r>
            <a:r>
              <a:rPr lang="fr-BE" sz="2400" dirty="0" err="1">
                <a:latin typeface="Palanquin Regular" panose="020B0004020203020204" pitchFamily="34" charset="0"/>
                <a:cs typeface="Palanquin Regular" panose="020B0004020203020204" pitchFamily="34" charset="0"/>
              </a:rPr>
              <a:t>RPS</a:t>
            </a:r>
            <a:r>
              <a:rPr lang="fr-BE" sz="2400" dirty="0">
                <a:latin typeface="Palanquin Regular" panose="020B0004020203020204" pitchFamily="34" charset="0"/>
                <a:cs typeface="Palanquin Regular" panose="020B0004020203020204" pitchFamily="34" charset="0"/>
              </a:rPr>
              <a:t> 2024</a:t>
            </a:r>
            <a:endParaRPr lang="fr-BE" sz="3200" dirty="0">
              <a:latin typeface="Palanquin Regular" panose="020B0004020203020204" pitchFamily="34" charset="0"/>
              <a:cs typeface="Palanquin Regular" panose="020B0004020203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4CDA8C-135A-A944-5BD6-31F74822D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66296"/>
              </p:ext>
            </p:extLst>
          </p:nvPr>
        </p:nvGraphicFramePr>
        <p:xfrm>
          <a:off x="521064" y="1672389"/>
          <a:ext cx="5166347" cy="5010602"/>
        </p:xfrm>
        <a:graphic>
          <a:graphicData uri="http://schemas.openxmlformats.org/drawingml/2006/table">
            <a:tbl>
              <a:tblPr bandRow="1">
                <a:gradFill rotWithShape="1">
                  <a:gsLst>
                    <a:gs pos="0">
                      <a:srgbClr val="9BBB59">
                        <a:tint val="50000"/>
                        <a:satMod val="300000"/>
                      </a:srgbClr>
                    </a:gs>
                    <a:gs pos="35000">
                      <a:srgbClr val="9BBB59">
                        <a:tint val="37000"/>
                        <a:satMod val="300000"/>
                      </a:srgbClr>
                    </a:gs>
                    <a:gs pos="100000">
                      <a:srgbClr val="9BBB59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980976">
                  <a:extLst>
                    <a:ext uri="{9D8B030D-6E8A-4147-A177-3AD203B41FA5}">
                      <a16:colId xmlns:a16="http://schemas.microsoft.com/office/drawing/2014/main" val="3383051806"/>
                    </a:ext>
                  </a:extLst>
                </a:gridCol>
                <a:gridCol w="693336">
                  <a:extLst>
                    <a:ext uri="{9D8B030D-6E8A-4147-A177-3AD203B41FA5}">
                      <a16:colId xmlns:a16="http://schemas.microsoft.com/office/drawing/2014/main" val="1713970008"/>
                    </a:ext>
                  </a:extLst>
                </a:gridCol>
                <a:gridCol w="703384">
                  <a:extLst>
                    <a:ext uri="{9D8B030D-6E8A-4147-A177-3AD203B41FA5}">
                      <a16:colId xmlns:a16="http://schemas.microsoft.com/office/drawing/2014/main" val="1234652300"/>
                    </a:ext>
                  </a:extLst>
                </a:gridCol>
                <a:gridCol w="763675">
                  <a:extLst>
                    <a:ext uri="{9D8B030D-6E8A-4147-A177-3AD203B41FA5}">
                      <a16:colId xmlns:a16="http://schemas.microsoft.com/office/drawing/2014/main" val="4182193215"/>
                    </a:ext>
                  </a:extLst>
                </a:gridCol>
                <a:gridCol w="1024976">
                  <a:extLst>
                    <a:ext uri="{9D8B030D-6E8A-4147-A177-3AD203B41FA5}">
                      <a16:colId xmlns:a16="http://schemas.microsoft.com/office/drawing/2014/main" val="943220597"/>
                    </a:ext>
                  </a:extLst>
                </a:gridCol>
              </a:tblGrid>
              <a:tr h="4282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2000" b="0" dirty="0">
                          <a:solidFill>
                            <a:schemeClr val="tx1"/>
                          </a:solidFill>
                          <a:latin typeface="+mn-lt"/>
                        </a:rPr>
                        <a:t>RPS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r>
                        <a:rPr lang="fr-BE" sz="2000" b="0" dirty="0">
                          <a:solidFill>
                            <a:schemeClr val="tx1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r>
                        <a:rPr lang="fr-BE" sz="2000" b="0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20</a:t>
                      </a:r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+mn-lt"/>
                        </a:rPr>
                        <a:t>24</a:t>
                      </a:r>
                      <a:endParaRPr lang="fr-BE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Evolution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987698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Stress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C00000"/>
                          </a:solidFill>
                        </a:rPr>
                        <a:t>+13%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2939548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Conflit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00B050"/>
                          </a:solidFill>
                        </a:rPr>
                        <a:t>-12%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206648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Autre </a:t>
                      </a:r>
                      <a:r>
                        <a:rPr lang="fr-BE" sz="1050" b="1" dirty="0">
                          <a:solidFill>
                            <a:schemeClr val="tx1"/>
                          </a:solidFill>
                        </a:rPr>
                        <a:t>(Ops, transformation…)</a:t>
                      </a:r>
                      <a:endParaRPr lang="fr-B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C00000"/>
                          </a:solidFill>
                        </a:rPr>
                        <a:t>+2%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90360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Discrimination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00B050"/>
                          </a:solidFill>
                        </a:rPr>
                        <a:t>-4%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278523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Burnout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C00000"/>
                          </a:solidFill>
                        </a:rPr>
                        <a:t>+3%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9776039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Violence </a:t>
                      </a:r>
                      <a:r>
                        <a:rPr lang="fr-BE" sz="1050" b="1" dirty="0">
                          <a:solidFill>
                            <a:schemeClr val="tx1"/>
                          </a:solidFill>
                        </a:rPr>
                        <a:t>(verbale/physique)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C00000"/>
                          </a:solidFill>
                        </a:rPr>
                        <a:t>+4%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5716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Harcèlement moral 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00B050"/>
                          </a:solidFill>
                        </a:rPr>
                        <a:t>-2%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114271"/>
                  </a:ext>
                </a:extLst>
              </a:tr>
              <a:tr h="416577">
                <a:tc>
                  <a:txBody>
                    <a:bodyPr/>
                    <a:lstStyle/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Harcèlement sexuel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00B050"/>
                          </a:solidFill>
                        </a:rPr>
                        <a:t>-1%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91060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Leadership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fr-BE" sz="1800" b="1" dirty="0">
                          <a:solidFill>
                            <a:srgbClr val="00B050"/>
                          </a:solidFill>
                        </a:rPr>
                        <a:t>-5%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319829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Suicide &amp; TS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dirty="0">
                          <a:solidFill>
                            <a:srgbClr val="C00000"/>
                          </a:solidFill>
                        </a:rPr>
                        <a:t>+2%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131507"/>
                  </a:ext>
                </a:extLst>
              </a:tr>
              <a:tr h="41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fr-BE" sz="1400" b="1" dirty="0">
                          <a:solidFill>
                            <a:schemeClr val="tx1"/>
                          </a:solidFill>
                        </a:rPr>
                        <a:t>Alcool &amp; drogue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b="0" dirty="0">
                          <a:solidFill>
                            <a:srgbClr val="184652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b="1" dirty="0">
                          <a:solidFill>
                            <a:srgbClr val="00B050"/>
                          </a:solidFill>
                        </a:rPr>
                        <a:t>-</a:t>
                      </a:r>
                    </a:p>
                  </a:txBody>
                  <a:tcPr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829410"/>
                  </a:ext>
                </a:extLst>
              </a:tr>
            </a:tbl>
          </a:graphicData>
        </a:graphic>
      </p:graphicFrame>
      <p:pic>
        <p:nvPicPr>
          <p:cNvPr id="1026" name="Picture 1">
            <a:extLst>
              <a:ext uri="{FF2B5EF4-FFF2-40B4-BE49-F238E27FC236}">
                <a16:creationId xmlns:a16="http://schemas.microsoft.com/office/drawing/2014/main" id="{502ADB7B-A417-9E6D-D5A1-F930B0F94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46" y="2233493"/>
            <a:ext cx="54864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034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Sp Ops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19199" y="1663468"/>
            <a:ext cx="10474037" cy="4255552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481737" y="1849829"/>
            <a:ext cx="10211499" cy="293624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BE" sz="2000" b="1" u="sng" dirty="0" err="1"/>
              <a:t>FLF</a:t>
            </a:r>
            <a:r>
              <a:rPr lang="fr-BE" sz="2000" b="1" u="sng" dirty="0"/>
              <a:t> </a:t>
            </a:r>
            <a:r>
              <a:rPr lang="fr-BE" sz="2000" b="1" u="sng" dirty="0" err="1"/>
              <a:t>ROU</a:t>
            </a:r>
            <a:r>
              <a:rPr lang="fr-BE" sz="2000" b="1" u="sng" dirty="0"/>
              <a:t> </a:t>
            </a:r>
            <a:r>
              <a:rPr lang="fr-BE" sz="2000" b="1" u="sng" dirty="0" err="1"/>
              <a:t>25Q</a:t>
            </a:r>
            <a:r>
              <a:rPr lang="fr-BE" sz="2000" b="1" u="sng" dirty="0"/>
              <a:t>/1 </a:t>
            </a:r>
            <a:r>
              <a:rPr lang="fr-BE" sz="2000" dirty="0"/>
              <a:t>Lead 12/13 Li (+ 4 Bn </a:t>
            </a:r>
            <a:r>
              <a:rPr lang="fr-BE" sz="2000" dirty="0" err="1"/>
              <a:t>Gn</a:t>
            </a:r>
            <a:r>
              <a:rPr lang="fr-BE" sz="2000" dirty="0"/>
              <a:t>, </a:t>
            </a:r>
            <a:r>
              <a:rPr lang="fr-BE" sz="2000" dirty="0" err="1"/>
              <a:t>4Bn</a:t>
            </a:r>
            <a:r>
              <a:rPr lang="fr-BE" sz="2000" dirty="0"/>
              <a:t> Log, </a:t>
            </a:r>
            <a:r>
              <a:rPr lang="fr-BE" sz="2000" dirty="0" err="1"/>
              <a:t>4Gp</a:t>
            </a:r>
            <a:r>
              <a:rPr lang="fr-BE" sz="2000" dirty="0"/>
              <a:t> CIS, 23 Bn Med, 29 Bn Log…)</a:t>
            </a:r>
          </a:p>
          <a:p>
            <a:pPr lvl="1" indent="0">
              <a:buNone/>
            </a:pPr>
            <a:r>
              <a:rPr lang="fr-BE" sz="2000" dirty="0"/>
              <a:t>	</a:t>
            </a:r>
            <a:r>
              <a:rPr lang="fr-BE" sz="1600" dirty="0" err="1"/>
              <a:t>CPAP</a:t>
            </a:r>
            <a:r>
              <a:rPr lang="fr-BE" sz="1600" dirty="0"/>
              <a:t> : Cdt Gillis</a:t>
            </a:r>
          </a:p>
          <a:p>
            <a:pPr lvl="1" indent="0">
              <a:buNone/>
            </a:pPr>
            <a:r>
              <a:rPr lang="fr-BE" sz="1600" dirty="0"/>
              <a:t>	AR </a:t>
            </a:r>
            <a:r>
              <a:rPr lang="fr-BE" sz="1600" dirty="0" err="1"/>
              <a:t>PréOps</a:t>
            </a:r>
            <a:r>
              <a:rPr lang="fr-BE" sz="1600" dirty="0"/>
              <a:t> réalisée (rapport remis Jan 25)</a:t>
            </a:r>
          </a:p>
          <a:p>
            <a:pPr lvl="1" indent="0">
              <a:buNone/>
            </a:pPr>
            <a:r>
              <a:rPr lang="fr-BE" sz="1600" dirty="0">
                <a:highlight>
                  <a:srgbClr val="F5F1E7"/>
                </a:highlight>
              </a:rPr>
              <a:t>	</a:t>
            </a:r>
            <a:r>
              <a:rPr lang="fr-BE" sz="1600" dirty="0" err="1">
                <a:highlight>
                  <a:srgbClr val="F5F1E7"/>
                </a:highlight>
              </a:rPr>
              <a:t>OSM</a:t>
            </a:r>
            <a:r>
              <a:rPr lang="fr-BE" sz="1600" dirty="0">
                <a:highlight>
                  <a:srgbClr val="F5F1E7"/>
                </a:highlight>
              </a:rPr>
              <a:t> en May 25</a:t>
            </a:r>
          </a:p>
          <a:p>
            <a:pPr lvl="1" indent="0">
              <a:buNone/>
            </a:pPr>
            <a:r>
              <a:rPr lang="fr-BE" sz="1600" dirty="0">
                <a:highlight>
                  <a:srgbClr val="F5F1E7"/>
                </a:highlight>
              </a:rPr>
              <a:t>	SAS fin de mission : </a:t>
            </a:r>
            <a:r>
              <a:rPr lang="fr-BE" sz="1600" dirty="0" err="1">
                <a:highlight>
                  <a:srgbClr val="F5F1E7"/>
                </a:highlight>
              </a:rPr>
              <a:t>Jul</a:t>
            </a:r>
            <a:r>
              <a:rPr lang="fr-BE" sz="1600" dirty="0">
                <a:highlight>
                  <a:srgbClr val="F5F1E7"/>
                </a:highlight>
              </a:rPr>
              <a:t> 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u="sng" dirty="0" err="1"/>
              <a:t>FLF</a:t>
            </a:r>
            <a:r>
              <a:rPr lang="fr-BE" sz="2000" b="1" u="sng" dirty="0"/>
              <a:t> </a:t>
            </a:r>
            <a:r>
              <a:rPr lang="fr-BE" sz="2000" b="1" u="sng" dirty="0" err="1"/>
              <a:t>ROU</a:t>
            </a:r>
            <a:r>
              <a:rPr lang="fr-BE" sz="2000" b="1" u="sng" dirty="0"/>
              <a:t> </a:t>
            </a:r>
            <a:r>
              <a:rPr lang="fr-BE" sz="2000" b="1" u="sng" dirty="0" err="1"/>
              <a:t>25Q</a:t>
            </a:r>
            <a:r>
              <a:rPr lang="fr-BE" sz="2000" b="1" u="sng" dirty="0"/>
              <a:t>/2 </a:t>
            </a:r>
            <a:r>
              <a:rPr lang="fr-BE" sz="2000" dirty="0"/>
              <a:t>Lead </a:t>
            </a:r>
            <a:r>
              <a:rPr lang="fr-BE" sz="2000" dirty="0" err="1"/>
              <a:t>1C</a:t>
            </a:r>
            <a:r>
              <a:rPr lang="fr-BE" sz="2000" dirty="0"/>
              <a:t>/</a:t>
            </a:r>
            <a:r>
              <a:rPr lang="fr-BE" sz="2000" dirty="0" err="1"/>
              <a:t>1Gr</a:t>
            </a:r>
            <a:r>
              <a:rPr lang="fr-BE" sz="2000" dirty="0"/>
              <a:t> (+ 4 Bn </a:t>
            </a:r>
            <a:r>
              <a:rPr lang="fr-BE" sz="2000" dirty="0" err="1"/>
              <a:t>Gn</a:t>
            </a:r>
            <a:r>
              <a:rPr lang="fr-BE" sz="2000" dirty="0"/>
              <a:t>, 29 Bn Log…)</a:t>
            </a:r>
          </a:p>
          <a:p>
            <a:pPr lvl="1" indent="0">
              <a:buNone/>
            </a:pPr>
            <a:r>
              <a:rPr lang="fr-BE" sz="2200" dirty="0"/>
              <a:t>	</a:t>
            </a:r>
            <a:r>
              <a:rPr lang="fr-BE" sz="1600" dirty="0"/>
              <a:t>Sp </a:t>
            </a:r>
            <a:r>
              <a:rPr lang="fr-BE" sz="1600" dirty="0" err="1"/>
              <a:t>CPAP</a:t>
            </a:r>
            <a:r>
              <a:rPr lang="fr-BE" sz="1600" dirty="0"/>
              <a:t> : Cdt Gillis</a:t>
            </a:r>
          </a:p>
          <a:p>
            <a:pPr lvl="1" indent="0">
              <a:buNone/>
            </a:pPr>
            <a:r>
              <a:rPr lang="fr-BE" sz="1600" dirty="0"/>
              <a:t>	PDT en cours</a:t>
            </a:r>
            <a:endParaRPr lang="fr-BE" sz="1600" dirty="0">
              <a:highlight>
                <a:srgbClr val="F5F1E7"/>
              </a:highlight>
            </a:endParaRPr>
          </a:p>
          <a:p>
            <a:pPr marL="2000250" lvl="3" indent="-342900"/>
            <a:endParaRPr lang="fr-BE" sz="2000" dirty="0"/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/>
          </a:p>
          <a:p>
            <a:pPr marL="1657350" lvl="2" indent="-457200">
              <a:buFont typeface="Courier New" panose="02070309020205020404" pitchFamily="49" charset="0"/>
              <a:buChar char="o"/>
            </a:pPr>
            <a:endParaRPr lang="fr-BE" sz="2000" dirty="0"/>
          </a:p>
          <a:p>
            <a:pPr lvl="2" indent="0">
              <a:buNone/>
            </a:pPr>
            <a:endParaRPr lang="fr-BE" sz="2800" dirty="0"/>
          </a:p>
          <a:p>
            <a:pPr lvl="1" indent="0">
              <a:buNone/>
            </a:pPr>
            <a:endParaRPr lang="fr-BE" sz="2200" dirty="0"/>
          </a:p>
        </p:txBody>
      </p:sp>
    </p:spTree>
    <p:extLst>
      <p:ext uri="{BB962C8B-B14F-4D97-AF65-F5344CB8AC3E}">
        <p14:creationId xmlns:p14="http://schemas.microsoft.com/office/powerpoint/2010/main" val="910484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Sp 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19199" y="1663468"/>
            <a:ext cx="10474037" cy="4255552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481737" y="1849829"/>
            <a:ext cx="10211499" cy="29362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u="sng" dirty="0"/>
              <a:t>29 Bn Log – 260 Cie Mun : </a:t>
            </a:r>
            <a:r>
              <a:rPr lang="fr-BE" sz="1600" dirty="0"/>
              <a:t>	</a:t>
            </a:r>
          </a:p>
          <a:p>
            <a:r>
              <a:rPr lang="fr-BE" sz="1600" dirty="0"/>
              <a:t>	AR situation spécifique de travail</a:t>
            </a:r>
          </a:p>
          <a:p>
            <a:pPr lvl="1" indent="0">
              <a:buNone/>
            </a:pPr>
            <a:r>
              <a:rPr lang="fr-BE" sz="1600" dirty="0">
                <a:highlight>
                  <a:srgbClr val="F5F1E7"/>
                </a:highlight>
              </a:rPr>
              <a:t>	In charge: Cdt GILLIS</a:t>
            </a:r>
          </a:p>
          <a:p>
            <a:pPr lvl="1" indent="0">
              <a:buNone/>
            </a:pPr>
            <a:r>
              <a:rPr lang="fr-BE" sz="1600" dirty="0">
                <a:highlight>
                  <a:srgbClr val="F5F1E7"/>
                </a:highlight>
              </a:rPr>
              <a:t>	Timing : </a:t>
            </a:r>
            <a:r>
              <a:rPr lang="fr-BE" sz="1600" dirty="0" err="1">
                <a:highlight>
                  <a:srgbClr val="F5F1E7"/>
                </a:highlight>
              </a:rPr>
              <a:t>Jul</a:t>
            </a:r>
            <a:r>
              <a:rPr lang="fr-BE" sz="1600" dirty="0">
                <a:highlight>
                  <a:srgbClr val="F5F1E7"/>
                </a:highlight>
              </a:rPr>
              <a:t> 24, rapport remis, Plan Action en concertation</a:t>
            </a:r>
          </a:p>
          <a:p>
            <a:pPr lvl="1" indent="0">
              <a:buNone/>
            </a:pPr>
            <a:endParaRPr lang="fr-BE" sz="1600" dirty="0">
              <a:highlight>
                <a:srgbClr val="F5F1E7"/>
              </a:highlight>
            </a:endParaRPr>
          </a:p>
          <a:p>
            <a:pPr lvl="1" indent="0">
              <a:buNone/>
            </a:pPr>
            <a:endParaRPr lang="fr-BE" sz="16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/>
          </a:p>
          <a:p>
            <a:pPr marL="1657350" lvl="2" indent="-457200">
              <a:buFont typeface="Courier New" panose="02070309020205020404" pitchFamily="49" charset="0"/>
              <a:buChar char="o"/>
            </a:pPr>
            <a:endParaRPr lang="fr-BE" sz="2000" dirty="0"/>
          </a:p>
          <a:p>
            <a:pPr lvl="2" indent="0">
              <a:buNone/>
            </a:pPr>
            <a:endParaRPr lang="fr-BE" sz="2800" dirty="0"/>
          </a:p>
          <a:p>
            <a:pPr lvl="1" indent="0">
              <a:buNone/>
            </a:pPr>
            <a:endParaRPr lang="fr-BE" sz="2200" dirty="0"/>
          </a:p>
        </p:txBody>
      </p:sp>
    </p:spTree>
    <p:extLst>
      <p:ext uri="{BB962C8B-B14F-4D97-AF65-F5344CB8AC3E}">
        <p14:creationId xmlns:p14="http://schemas.microsoft.com/office/powerpoint/2010/main" val="3886515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922750" y="1766170"/>
            <a:ext cx="10346500" cy="4113520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 err="1"/>
              <a:t>PsySoc@Work</a:t>
            </a:r>
            <a:r>
              <a:rPr lang="nl-BE" dirty="0"/>
              <a:t> – Fmn PC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2749" y="2025330"/>
            <a:ext cx="10563617" cy="118981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b="1" u="sng" dirty="0"/>
              <a:t>Fmn PC locales 2025/1</a:t>
            </a:r>
            <a:endParaRPr lang="fr-BE" sz="2400" b="1" dirty="0"/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 de Fmn</a:t>
            </a:r>
            <a:r>
              <a:rPr lang="fr-BE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18/02/25</a:t>
            </a: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endParaRPr lang="fr-B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endParaRPr lang="fr-BE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 indent="0" algn="just">
              <a:lnSpc>
                <a:spcPct val="10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endParaRPr lang="nl-BE" dirty="0">
              <a:latin typeface="+mn-lt"/>
            </a:endParaRPr>
          </a:p>
          <a:p>
            <a:pPr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A699DD5-3E6E-84E5-DC5C-51F4415B8B1D}"/>
              </a:ext>
            </a:extLst>
          </p:cNvPr>
          <p:cNvSpPr txBox="1">
            <a:spLocks/>
          </p:cNvSpPr>
          <p:nvPr/>
        </p:nvSpPr>
        <p:spPr>
          <a:xfrm>
            <a:off x="2369573" y="4568786"/>
            <a:ext cx="3451123" cy="80301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0" algn="ctr">
              <a:lnSpc>
                <a:spcPct val="12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DD1EDA-0231-1681-3BCF-CE3E652AD746}"/>
              </a:ext>
            </a:extLst>
          </p:cNvPr>
          <p:cNvSpPr txBox="1">
            <a:spLocks/>
          </p:cNvSpPr>
          <p:nvPr/>
        </p:nvSpPr>
        <p:spPr>
          <a:xfrm>
            <a:off x="922749" y="3067581"/>
            <a:ext cx="10346501" cy="80301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400" b="1" u="sng" dirty="0"/>
              <a:t>Fmn PC Locales 2025/2 </a:t>
            </a:r>
            <a:r>
              <a:rPr lang="fr-BE" sz="2400" b="1" dirty="0"/>
              <a:t> </a:t>
            </a:r>
            <a:r>
              <a:rPr lang="fr-BE" sz="2400" dirty="0">
                <a:latin typeface="Calibri" panose="020F0502020204030204" pitchFamily="34" charset="0"/>
                <a:ea typeface="Calibri" panose="020F0502020204030204" pitchFamily="34" charset="0"/>
              </a:rPr>
              <a:t>Note : 24-00169929</a:t>
            </a:r>
          </a:p>
          <a:p>
            <a:pPr marL="1085850" lvl="1" indent="-342900"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Comment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1543050" lvl="2" indent="-342900"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Accord CO</a:t>
            </a:r>
          </a:p>
          <a:p>
            <a:pPr marL="1543050" lvl="2" indent="-342900"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Inscriptions</a:t>
            </a:r>
          </a:p>
          <a:p>
            <a:pPr marL="1543050" lvl="2" indent="-342900"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Entretiens préalables avec Ant </a:t>
            </a:r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PsySoc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MEF</a:t>
            </a:r>
            <a:endParaRPr lang="fr-BE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lvl="1" indent="-342900"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endParaRPr lang="nl-BE" dirty="0"/>
          </a:p>
          <a:p>
            <a:pPr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3C4CE3-DB0C-0562-1FFC-D073E3BD28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851" y="4653734"/>
            <a:ext cx="493822" cy="4938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F46C9B-0A5F-B80C-E164-C06A8F0D6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8828" y="3209763"/>
            <a:ext cx="3092183" cy="20254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CEEDED-E63F-850D-E405-056EA31D45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5320" y="4315863"/>
            <a:ext cx="2615335" cy="386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0798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Contacts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DE4CF17-1604-6C87-2FAD-EDAD6DB0EF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107892"/>
              </p:ext>
            </p:extLst>
          </p:nvPr>
        </p:nvGraphicFramePr>
        <p:xfrm>
          <a:off x="2938929" y="50242"/>
          <a:ext cx="6345748" cy="1681316"/>
        </p:xfrm>
        <a:graphic>
          <a:graphicData uri="http://schemas.openxmlformats.org/drawingml/2006/table">
            <a:tbl>
              <a:tblPr bandRow="1">
                <a:tableStyleId>{69C7853C-536D-4A76-A0AE-DD22124D55A5}</a:tableStyleId>
              </a:tblPr>
              <a:tblGrid>
                <a:gridCol w="1181981">
                  <a:extLst>
                    <a:ext uri="{9D8B030D-6E8A-4147-A177-3AD203B41FA5}">
                      <a16:colId xmlns:a16="http://schemas.microsoft.com/office/drawing/2014/main" val="3383051806"/>
                    </a:ext>
                  </a:extLst>
                </a:gridCol>
                <a:gridCol w="1887722">
                  <a:extLst>
                    <a:ext uri="{9D8B030D-6E8A-4147-A177-3AD203B41FA5}">
                      <a16:colId xmlns:a16="http://schemas.microsoft.com/office/drawing/2014/main" val="119380006"/>
                    </a:ext>
                  </a:extLst>
                </a:gridCol>
                <a:gridCol w="1687962">
                  <a:extLst>
                    <a:ext uri="{9D8B030D-6E8A-4147-A177-3AD203B41FA5}">
                      <a16:colId xmlns:a16="http://schemas.microsoft.com/office/drawing/2014/main" val="1713970008"/>
                    </a:ext>
                  </a:extLst>
                </a:gridCol>
                <a:gridCol w="1588083">
                  <a:extLst>
                    <a:ext uri="{9D8B030D-6E8A-4147-A177-3AD203B41FA5}">
                      <a16:colId xmlns:a16="http://schemas.microsoft.com/office/drawing/2014/main" val="943220597"/>
                    </a:ext>
                  </a:extLst>
                </a:gridCol>
              </a:tblGrid>
              <a:tr h="356296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/>
                        <a:t>Antenne psychosociale South East (MEF)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 sz="1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 sz="1800" dirty="0">
                        <a:solidFill>
                          <a:schemeClr val="accent3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 sz="21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276040"/>
                  </a:ext>
                </a:extLst>
              </a:tr>
              <a:tr h="328889">
                <a:tc>
                  <a:txBody>
                    <a:bodyPr/>
                    <a:lstStyle/>
                    <a:p>
                      <a:r>
                        <a:rPr lang="fr-BE" sz="1050" dirty="0" err="1">
                          <a:solidFill>
                            <a:schemeClr val="tx1"/>
                          </a:solidFill>
                        </a:rPr>
                        <a:t>Resp</a:t>
                      </a:r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 / CPAP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>
                          <a:solidFill>
                            <a:schemeClr val="tx1"/>
                          </a:solidFill>
                        </a:rPr>
                        <a:t>Cdt</a:t>
                      </a:r>
                      <a:r>
                        <a:rPr lang="fr-BE" sz="1050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sz="1050">
                          <a:solidFill>
                            <a:schemeClr val="tx1"/>
                          </a:solidFill>
                        </a:rPr>
                        <a:t>Psy Nicolas GILLIS</a:t>
                      </a:r>
                      <a:endParaRPr lang="fr-BE" sz="105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bg1"/>
                          </a:solidFill>
                          <a:hlinkClick r:id="rId3"/>
                        </a:rPr>
                        <a:t>nicolas.gillis@mil.be</a:t>
                      </a:r>
                      <a:r>
                        <a:rPr lang="fr-BE" sz="105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/>
                        <a:t>+32 244 23 328</a:t>
                      </a:r>
                      <a:endParaRPr lang="fr-BE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987698"/>
                  </a:ext>
                </a:extLst>
              </a:tr>
              <a:tr h="328889"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CPAP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Cdt Psy Marie LEFEBVRE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bg1"/>
                          </a:solidFill>
                          <a:hlinkClick r:id="rId4"/>
                        </a:rPr>
                        <a:t>marie.lefebvre@mil.be</a:t>
                      </a:r>
                      <a:r>
                        <a:rPr lang="fr-BE" sz="105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/>
                        <a:t>+32 244 23 175</a:t>
                      </a:r>
                      <a:endParaRPr lang="fr-BE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68614"/>
                  </a:ext>
                </a:extLst>
              </a:tr>
              <a:tr h="328889"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PC Full Time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 err="1">
                          <a:solidFill>
                            <a:schemeClr val="tx1"/>
                          </a:solidFill>
                        </a:rPr>
                        <a:t>1CC</a:t>
                      </a:r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 David CORMAN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bg1"/>
                          </a:solidFill>
                          <a:hlinkClick r:id="rId5"/>
                        </a:rPr>
                        <a:t>david.corman@mil.be</a:t>
                      </a:r>
                      <a:r>
                        <a:rPr lang="fr-BE" sz="105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>
                          <a:solidFill>
                            <a:schemeClr val="tx1"/>
                          </a:solidFill>
                        </a:rPr>
                        <a:t>+32 244 23 148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612759"/>
                  </a:ext>
                </a:extLst>
              </a:tr>
              <a:tr h="328889"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PC Full Time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xxx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xxx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>
                          <a:solidFill>
                            <a:schemeClr val="tx1"/>
                          </a:solidFill>
                        </a:rPr>
                        <a:t>+32 244 xx xxx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12118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45E9087-E44D-2038-D423-CAE45DA0B5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985" y="1877998"/>
            <a:ext cx="8290692" cy="466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970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F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Props1.xml><?xml version="1.0" encoding="utf-8"?>
<ds:datastoreItem xmlns:ds="http://schemas.openxmlformats.org/officeDocument/2006/customXml" ds:itemID="{77F257BB-951C-4C21-890C-D9EF773539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F7465D-98A5-48D5-B4A3-1519C2AD6C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3D0E73-0C8A-46D2-8E20-19E55BB9BA9F}">
  <ds:schemaRefs>
    <ds:schemaRef ds:uri="6aaf9d74-94c3-42e3-8811-9db25e5c3289"/>
    <ds:schemaRef ds:uri="c64c079a-abbc-4a11-a430-de1d177d1884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sharepoint/v3/fields"/>
    <ds:schemaRef ds:uri="http://purl.org/dc/elements/1.1/"/>
    <ds:schemaRef ds:uri="http://schemas.microsoft.com/office/2006/metadata/properties"/>
    <ds:schemaRef ds:uri="C64C079A-ABBC-4A11-A430-DE1D177D188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3834</TotalTime>
  <Words>671</Words>
  <Application>Microsoft Office PowerPoint</Application>
  <PresentationFormat>Widescreen</PresentationFormat>
  <Paragraphs>175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Palanquin</vt:lpstr>
      <vt:lpstr>Palanquin Bold</vt:lpstr>
      <vt:lpstr>Palanquin Regular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Gillis Nicolas</cp:lastModifiedBy>
  <cp:revision>147</cp:revision>
  <cp:lastPrinted>2024-10-02T12:45:36Z</cp:lastPrinted>
  <dcterms:created xsi:type="dcterms:W3CDTF">2021-07-19T11:03:08Z</dcterms:created>
  <dcterms:modified xsi:type="dcterms:W3CDTF">2025-03-13T14:56:17Z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13300</vt:r8>
  </property>
</Properties>
</file>