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31"/>
  </p:notesMasterIdLst>
  <p:handoutMasterIdLst>
    <p:handoutMasterId r:id="rId32"/>
  </p:handoutMasterIdLst>
  <p:sldIdLst>
    <p:sldId id="271" r:id="rId5"/>
    <p:sldId id="259" r:id="rId6"/>
    <p:sldId id="272" r:id="rId7"/>
    <p:sldId id="296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90" r:id="rId23"/>
    <p:sldId id="291" r:id="rId24"/>
    <p:sldId id="288" r:id="rId25"/>
    <p:sldId id="292" r:id="rId26"/>
    <p:sldId id="293" r:id="rId27"/>
    <p:sldId id="294" r:id="rId28"/>
    <p:sldId id="295" r:id="rId29"/>
    <p:sldId id="265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652"/>
    <a:srgbClr val="1A4652"/>
    <a:srgbClr val="F5F1E7"/>
    <a:srgbClr val="475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931" autoAdjust="0"/>
  </p:normalViewPr>
  <p:slideViewPr>
    <p:cSldViewPr snapToGrid="0">
      <p:cViewPr varScale="1">
        <p:scale>
          <a:sx n="83" d="100"/>
          <a:sy n="83" d="100"/>
        </p:scale>
        <p:origin x="586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27-06-24</a:t>
            </a:fld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27-06-24</a:t>
            </a:fld>
            <a:endParaRPr lang="fr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183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 dirty="0"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mploi.belgique.be/sites/default/files/content/documents/Bien-%C3%AAtre%20au%20travail/R%C3%A9glementation/Code_du_bien-%C3%AAtre_au_travail.pdf" TargetMode="External"/><Relationship Id="rId2" Type="http://schemas.openxmlformats.org/officeDocument/2006/relationships/hyperlink" Target="https://shpapps.mil.intra/sites/EDR/_layouts/15/WopiFrame.aspx?sourcedoc=/sites/EDR/Publications/ACWB-GID-WRKPR-009_F_E002_R000.docx&amp;action=defaul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mploi.belgique.be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190205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fr-BE" sz="4800" dirty="0"/>
              <a:t>Formation CCB: La fonction du CCB (relation avec le Bien-être) – l’ordre du jour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26 Jun 24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HRA-R/RSP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BE" dirty="0"/>
              <a:t>Cdt Jurgen camps</a:t>
            </a:r>
          </a:p>
        </p:txBody>
      </p:sp>
    </p:spTree>
    <p:extLst>
      <p:ext uri="{BB962C8B-B14F-4D97-AF65-F5344CB8AC3E}">
        <p14:creationId xmlns:p14="http://schemas.microsoft.com/office/powerpoint/2010/main" val="83146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2. </a:t>
            </a:r>
            <a:r>
              <a:rPr lang="fr-BE" sz="4000" dirty="0"/>
              <a:t>Avis préalable </a:t>
            </a:r>
            <a:r>
              <a:rPr lang="fr-BE" sz="2400" dirty="0"/>
              <a:t>(Art. II.7-.3.)</a:t>
            </a:r>
            <a:endParaRPr lang="fr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838200" lvl="1" indent="-381000">
              <a:buFontTx/>
              <a:buAutoNum type="arabicPeriod"/>
            </a:pPr>
            <a:r>
              <a:rPr lang="fr-FR" sz="2400" dirty="0"/>
              <a:t>Sur les projets, mesures et moyens à mettre en œuvre qui ont des conséquences pour le bien-être des travailleurs;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Sur les projets et mesures impliquant la planification et l’introduction de nouvelles technologies;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En rapport avec le SDGR;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Le PLP;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Les mesures concernant l’ergonomie; 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L’aménagement des lieux de travail (moins valides?);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Les procédures d’achat local des équipements de travail et des EPI  et EPC;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Le choix des services et des experts auxquels l’employeur fait appel;</a:t>
            </a:r>
          </a:p>
          <a:p>
            <a:pPr marL="838200" lvl="1" indent="-381000">
              <a:buFontTx/>
              <a:buAutoNum type="arabicPeriod"/>
            </a:pPr>
            <a:r>
              <a:rPr lang="fr-FR" sz="2400" dirty="0"/>
              <a:t>(Accord) Durée de prestation minimale et nomination, remplacement ou éloignement du conseiller en prévention. </a:t>
            </a:r>
            <a:endParaRPr lang="en-US" sz="3600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Missions </a:t>
            </a:r>
            <a:r>
              <a:rPr lang="nl-BE" sz="2000" dirty="0" err="1"/>
              <a:t>génériques</a:t>
            </a:r>
            <a:r>
              <a:rPr lang="nl-BE" sz="2000" dirty="0"/>
              <a:t> du CCB</a:t>
            </a:r>
          </a:p>
        </p:txBody>
      </p:sp>
    </p:spTree>
    <p:extLst>
      <p:ext uri="{BB962C8B-B14F-4D97-AF65-F5344CB8AC3E}">
        <p14:creationId xmlns:p14="http://schemas.microsoft.com/office/powerpoint/2010/main" val="138847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3. </a:t>
            </a:r>
            <a:r>
              <a:rPr lang="fr-BE" sz="4000" dirty="0"/>
              <a:t>Trois missions spécifiques </a:t>
            </a:r>
            <a:r>
              <a:rPr lang="fr-BE" sz="2400" dirty="0"/>
              <a:t>(Art. II.7-.9, -10; -11&amp;-12.)</a:t>
            </a:r>
            <a:endParaRPr lang="fr-BE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fr-BE" sz="2800" dirty="0"/>
              <a:t>Le comité est chargé de désigner une délégation qui prendra en charge </a:t>
            </a:r>
            <a:r>
              <a:rPr lang="fr-BE" sz="2800" i="1" dirty="0"/>
              <a:t>trois missions spécifiques</a:t>
            </a:r>
            <a:r>
              <a:rPr lang="fr-BE" sz="2800" dirty="0"/>
              <a:t>: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fr-BE" sz="2400" dirty="0"/>
              <a:t>Effectuer au moins une fois par an une inspection des lieux de travail;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fr-BE" sz="2400" dirty="0"/>
              <a:t>Se rendre immédiatement sur place lorsque</a:t>
            </a:r>
            <a:endParaRPr lang="fr-BE" sz="2800" dirty="0"/>
          </a:p>
          <a:p>
            <a:pPr marL="1257300" lvl="1" indent="-514350"/>
            <a:r>
              <a:rPr lang="fr-BE" sz="2000" dirty="0"/>
              <a:t>il y a un risque grave de dommages imminents; </a:t>
            </a:r>
          </a:p>
          <a:p>
            <a:pPr marL="1257300" lvl="1" indent="-514350"/>
            <a:r>
              <a:rPr lang="fr-BE" sz="2000" dirty="0"/>
              <a:t>un accident ou incident sérieux a eu lieu;</a:t>
            </a:r>
          </a:p>
          <a:p>
            <a:pPr marL="1257300" lvl="1" indent="-514350"/>
            <a:r>
              <a:rPr lang="fr-BE" sz="2000" dirty="0"/>
              <a:t>un tiers de la délégation des travailleurs* en fait la demande;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fr-BE" sz="2400" dirty="0" err="1"/>
              <a:t>Etre</a:t>
            </a:r>
            <a:r>
              <a:rPr lang="fr-BE" sz="2400" dirty="0"/>
              <a:t> à l’écoute des fonctionnaires chargés de la surveillance (ILE)</a:t>
            </a:r>
          </a:p>
          <a:p>
            <a:pPr marL="719138" lvl="1" indent="-277813">
              <a:lnSpc>
                <a:spcPct val="90000"/>
              </a:lnSpc>
              <a:buFontTx/>
              <a:buAutoNum type="arabicPeriod"/>
            </a:pPr>
            <a:endParaRPr lang="fr-BE" sz="2400" dirty="0"/>
          </a:p>
          <a:p>
            <a:pPr marL="719138" lvl="1" indent="-277813">
              <a:lnSpc>
                <a:spcPct val="90000"/>
              </a:lnSpc>
              <a:buFontTx/>
              <a:buAutoNum type="arabicPeriod"/>
            </a:pPr>
            <a:endParaRPr lang="fr-BE" sz="2400" dirty="0"/>
          </a:p>
          <a:p>
            <a:pPr marL="441325" lvl="1" indent="0">
              <a:lnSpc>
                <a:spcPct val="90000"/>
              </a:lnSpc>
              <a:buNone/>
            </a:pPr>
            <a:r>
              <a:rPr lang="fr-BE" dirty="0"/>
              <a:t>* = une délégation syndicale</a:t>
            </a:r>
            <a:endParaRPr lang="fr-BE" sz="2000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Missions </a:t>
            </a:r>
            <a:r>
              <a:rPr lang="nl-BE" sz="2000" dirty="0" err="1"/>
              <a:t>génériques</a:t>
            </a:r>
            <a:r>
              <a:rPr lang="nl-BE" sz="2000" dirty="0"/>
              <a:t> du CCB</a:t>
            </a:r>
          </a:p>
        </p:txBody>
      </p:sp>
    </p:spTree>
    <p:extLst>
      <p:ext uri="{BB962C8B-B14F-4D97-AF65-F5344CB8AC3E}">
        <p14:creationId xmlns:p14="http://schemas.microsoft.com/office/powerpoint/2010/main" val="4110496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Autres</a:t>
            </a:r>
            <a:r>
              <a:rPr lang="en-US" dirty="0"/>
              <a:t> missions du CCB </a:t>
            </a:r>
            <a:r>
              <a:rPr lang="nl-BE" sz="2400" dirty="0"/>
              <a:t>(Art. II.7-.5 t.e.m. 7-13.)</a:t>
            </a:r>
            <a:endParaRPr lang="en-US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400" dirty="0"/>
              <a:t>Le </a:t>
            </a:r>
            <a:r>
              <a:rPr lang="en-US" sz="2400" dirty="0" err="1"/>
              <a:t>comité</a:t>
            </a:r>
            <a:endParaRPr lang="en-US" sz="2400" dirty="0"/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fr-FR" sz="2400" dirty="0"/>
              <a:t>Est chargé de la mise au point et de l’application des techniques d’information et des mesures concernant l’accueil des travailleurs, leur information et leur formation;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fr-FR" sz="2400" dirty="0"/>
              <a:t>Doit faire des propositions concernant l’embellissement des lieux de travail;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fr-FR" sz="2400" dirty="0"/>
              <a:t>Examine les plaintes des travailleurs;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fr-FR" sz="2400" dirty="0"/>
              <a:t>Fournit assistance aux fonctionnaires chargés de la surveillance</a:t>
            </a:r>
            <a:r>
              <a:rPr lang="en-US" sz="2400" b="1" dirty="0"/>
              <a:t> (ILE)</a:t>
            </a:r>
            <a:r>
              <a:rPr lang="en-US" sz="2400" dirty="0"/>
              <a:t>;</a:t>
            </a:r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467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Autres</a:t>
            </a:r>
            <a:r>
              <a:rPr lang="en-US" dirty="0"/>
              <a:t> missions du CCB </a:t>
            </a:r>
            <a:r>
              <a:rPr lang="nl-BE" sz="2400" dirty="0"/>
              <a:t>(Art. II.7-.5 t.e.m. 7-13.)</a:t>
            </a:r>
            <a:endParaRPr lang="en-US" sz="7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+mj-lt"/>
              <a:buAutoNum type="arabicPeriod" startAt="8"/>
            </a:pPr>
            <a:r>
              <a:rPr lang="fr-FR" sz="2400" dirty="0"/>
              <a:t>Acceptation de la Personne de Confiance (PC)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8"/>
            </a:pPr>
            <a:r>
              <a:rPr lang="fr-FR" sz="2400" dirty="0"/>
              <a:t>L’inventaire de l’amiante, le programme de surveillance, l’étude de risques, les résultats de mesures sont soumis au comité après recommandation écrite du conseiller en prévention et du médecin du travail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8"/>
            </a:pPr>
            <a:r>
              <a:rPr lang="fr-FR" sz="2400" dirty="0"/>
              <a:t>Instructions pour les travailleurs (soumis à un risque précis)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8"/>
            </a:pPr>
            <a:r>
              <a:rPr lang="fr-FR" sz="2400" dirty="0"/>
              <a:t>Installations sanitaires 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8"/>
            </a:pPr>
            <a:r>
              <a:rPr lang="fr-FR" sz="2400" dirty="0"/>
              <a:t>Plan d’action pour l’alcool et les drogues 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8"/>
            </a:pPr>
            <a:r>
              <a:rPr lang="fr-FR" sz="2400" dirty="0"/>
              <a:t>Listes destinées aux primes pour travaux insalubres ou dangereux</a:t>
            </a: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709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Autres</a:t>
            </a:r>
            <a:r>
              <a:rPr lang="en-US" dirty="0"/>
              <a:t> missions du CCB</a:t>
            </a:r>
            <a:r>
              <a:rPr lang="en-US" sz="2400" dirty="0"/>
              <a:t> </a:t>
            </a:r>
            <a:r>
              <a:rPr lang="nl-BE" sz="2400" dirty="0"/>
              <a:t>(Art. II.7-.5 t.e.m. 7-13.)</a:t>
            </a:r>
            <a:endParaRPr lang="en-US" sz="7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fr-FR" sz="2400" dirty="0"/>
              <a:t>Avis du médecin du travail concernant les nuisances 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fr-FR" sz="2400" dirty="0"/>
              <a:t>Tous les résultats de mesures, analyses et contrôles liés à la lutte contre les nuisances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fr-FR" sz="2400" dirty="0"/>
              <a:t>Stimule les activités et suit le bon fonctionnement du SLPPT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fr-FR" sz="2400" dirty="0"/>
              <a:t>Procédures et mesures en cas de températures extrêmes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fr-FR" sz="2400" dirty="0"/>
              <a:t>Politique locale charge Psy Soc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fr-FR" sz="2000" dirty="0"/>
              <a:t>La mise en travail des étudiants</a:t>
            </a: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357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Autre</a:t>
            </a:r>
            <a:r>
              <a:rPr lang="en-US" dirty="0"/>
              <a:t> chose?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/>
              <a:t>Quelle sujet  proposez-vous pour mettre sur l’agenda quand le CCB veut améliorer la politique locale  de bien-être?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/>
              <a:t>Quelle sujet  proposez-vous pour mettre sur l’agenda quand le CCB veut stimuler les activités et le fonctionnement du SIPPT? Ou le fonctionnement de l’AMT?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/>
              <a:t>Quels documents doivent être pris en compte à cet effet?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/>
              <a:t>Sur base de quels documents peut le CCB évaluer les progrès d’un SDGR?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/>
              <a:t>L’AR (Code) prévoit que certains documents soient obligatoirement soumis à concertation, (Le CCB a naturellement le droit de discuter d’autres documents).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fr-BE" sz="2400" dirty="0"/>
          </a:p>
          <a:p>
            <a:pPr marL="441325" lvl="1" indent="0">
              <a:lnSpc>
                <a:spcPct val="90000"/>
              </a:lnSpc>
              <a:buNone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6436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Points </a:t>
            </a:r>
            <a:r>
              <a:rPr lang="nl-BE" dirty="0" err="1"/>
              <a:t>récurrents</a:t>
            </a:r>
            <a:r>
              <a:rPr lang="nl-BE" dirty="0"/>
              <a:t> de </a:t>
            </a:r>
            <a:r>
              <a:rPr lang="nl-BE" dirty="0" err="1"/>
              <a:t>l’agenda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Excusés, présents etc.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Remarques au procès-verbal de la réunion précédente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Rapports trimestriel et annuel du SIPPT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Discussion des incidents, accidents,..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Situation SDGR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Communications du Président. (éventuellement du HCC)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Prochaine réunion (date, lieu)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Points à mettre à l’agenda à transmettre pour …. (date)</a:t>
            </a:r>
          </a:p>
        </p:txBody>
      </p:sp>
    </p:spTree>
    <p:extLst>
      <p:ext uri="{BB962C8B-B14F-4D97-AF65-F5344CB8AC3E}">
        <p14:creationId xmlns:p14="http://schemas.microsoft.com/office/powerpoint/2010/main" val="1720379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Concrètement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Quels documents sont générés dans un SGDR et peuvent/doivent être soumis au CCB?</a:t>
            </a:r>
          </a:p>
          <a:p>
            <a:pPr>
              <a:lnSpc>
                <a:spcPct val="90000"/>
              </a:lnSpc>
            </a:pPr>
            <a:endParaRPr lang="nl-BE" sz="2400" dirty="0"/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305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FR" dirty="0"/>
              <a:t>Doc au stade de la planification du SDGR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/>
              <a:t>Inventaires</a:t>
            </a:r>
            <a:r>
              <a:rPr lang="nl-BE" sz="2400" dirty="0"/>
              <a:t>: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Sit du travail, postes de travail, fonctions à risque, 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Fiche de postes de travail et fiche de fonctions rédigées.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Prod dangereux 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Liste des travailleurs exposés aux agents cancérigènes et mutagènes (information collective anonyme)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Ctl’s et inspections obligatoires</a:t>
            </a:r>
            <a:endParaRPr lang="nl-BE" sz="2400" dirty="0"/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Planning des 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AR restant à exécuter</a:t>
            </a:r>
            <a:endParaRPr lang="nl-BE" sz="2400" dirty="0"/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Planning des visites des lieux de travail</a:t>
            </a:r>
            <a:endParaRPr lang="nl-BE" sz="2400" dirty="0"/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PLP + chaque modification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Listes AMT + chaque modification</a:t>
            </a:r>
            <a:endParaRPr lang="en-US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1DE203EA-FF1F-4F86-4315-6E5ED6506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7153" y="5502576"/>
            <a:ext cx="3081914" cy="36671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dirty="0"/>
              <a:t>1</a:t>
            </a:r>
            <a:r>
              <a:rPr lang="nl-BE" baseline="30000" dirty="0"/>
              <a:t>ier</a:t>
            </a:r>
            <a:r>
              <a:rPr lang="nl-BE" dirty="0"/>
              <a:t> CCB (avant 1 Ar)</a:t>
            </a:r>
            <a:endParaRPr lang="en-US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0FFE7B3-C006-5491-B92F-5BAECAEE1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7153" y="5928815"/>
            <a:ext cx="3081914" cy="36933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dirty="0"/>
              <a:t>3</a:t>
            </a:r>
            <a:r>
              <a:rPr lang="nl-BE" baseline="30000" dirty="0"/>
              <a:t>ième</a:t>
            </a:r>
            <a:r>
              <a:rPr lang="nl-BE" dirty="0"/>
              <a:t> CCB (avant 1 Nov)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60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sz="4000" dirty="0"/>
              <a:t>Doc au stade de l’exécution du SDGR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Rapports dans le cadre de SOBANE (DEPARIS, observation, analyse, expertise) avec mesures préconisées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fr-FR" sz="2400" dirty="0"/>
              <a:t>c.à.d. tous les risques et les mesures proposées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Stratégies de mesure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Procédure d’accueil, de formation et d’information 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Organisation des premiers soins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Plans d’urgence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Changements dans la situation au travail (Ex. nouveaux équipements de travail, …)</a:t>
            </a:r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13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107996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fr-BE" sz="4000" dirty="0"/>
              <a:t>Formation CCB: La fonction du CCB (relation avec le Bien-être) – l’ordre du jour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sz="1800" dirty="0"/>
              <a:t>Objectif</a:t>
            </a:r>
            <a:r>
              <a:rPr lang="fr-BE" dirty="0"/>
              <a:t> x 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BE" dirty="0"/>
              <a:t>Mission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BE" dirty="0"/>
              <a:t>Comment fixer l</a:t>
            </a:r>
            <a:r>
              <a:rPr lang="fr-BE" sz="1800" dirty="0"/>
              <a:t>’ordre du jour</a:t>
            </a:r>
            <a:endParaRPr lang="fr-B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Tuyaux (</a:t>
            </a:r>
            <a:r>
              <a:rPr lang="fr-BE" dirty="0">
                <a:highlight>
                  <a:srgbClr val="FFFF00"/>
                </a:highlight>
              </a:rPr>
              <a:t>conseils</a:t>
            </a:r>
            <a:r>
              <a:rPr lang="fr-BE" dirty="0"/>
              <a:t>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BE" dirty="0"/>
              <a:t>Q&amp;A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BE" dirty="0"/>
              <a:t>1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BE" dirty="0"/>
              <a:t>2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BE" dirty="0"/>
              <a:t>3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BE" dirty="0"/>
              <a:t>4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fr-BE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6556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FR" dirty="0"/>
              <a:t>Doc au stade de l’évaluation du SDGR 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Ctl et inspections réalisés (échelles, Mat incendie)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Rapports de visites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Rapports de l’ILE!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Rapports dans le cadre d’accidents de travail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Plaintes 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Rapports trimestriels SLPPT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Rapports annuels SLPPT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Rapport annuel AMT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nl-BE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F089ED49-B199-34E6-6F16-3A8507897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7233" y="3841605"/>
            <a:ext cx="1763712" cy="738664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200" dirty="0"/>
              <a:t>  </a:t>
            </a:r>
          </a:p>
          <a:p>
            <a:r>
              <a:rPr lang="nl-BE" dirty="0"/>
              <a:t>2</a:t>
            </a:r>
            <a:r>
              <a:rPr lang="nl-BE" baseline="30000" dirty="0"/>
              <a:t>ième</a:t>
            </a:r>
            <a:r>
              <a:rPr lang="nl-BE" dirty="0"/>
              <a:t> CCB</a:t>
            </a:r>
          </a:p>
          <a:p>
            <a:r>
              <a:rPr lang="nl-BE" sz="1200" dirty="0"/>
              <a:t>  </a:t>
            </a:r>
            <a:endParaRPr lang="en-US" sz="1200" dirty="0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4DAB6C9-9F87-AE79-6830-775199AA6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7233" y="3429000"/>
            <a:ext cx="1763712" cy="36933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dirty="0"/>
              <a:t>Chaque CCB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802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fr-FR" dirty="0"/>
              <a:t>Doc relatifs au SDGR</a:t>
            </a:r>
            <a:br>
              <a:rPr lang="fr-FR" dirty="0"/>
            </a:br>
            <a:r>
              <a:rPr lang="fr-FR" dirty="0"/>
              <a:t>actions prises suite à l’évaluation?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2058104"/>
            <a:ext cx="11237400" cy="4089476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Les actions résultant de l’évaluation donnent lieu à des adaptations :</a:t>
            </a:r>
          </a:p>
          <a:p>
            <a:pPr marL="1085850" lvl="1" indent="-342900">
              <a:buFont typeface="Wingdings" panose="05000000000000000000" pitchFamily="2" charset="2"/>
              <a:buChar char="q"/>
            </a:pPr>
            <a:r>
              <a:rPr lang="fr-FR" sz="2400" dirty="0"/>
              <a:t> Soit au stade de la planification</a:t>
            </a:r>
          </a:p>
          <a:p>
            <a:pPr marL="1085850" lvl="1" indent="-342900">
              <a:buFont typeface="Wingdings" panose="05000000000000000000" pitchFamily="2" charset="2"/>
              <a:buChar char="q"/>
            </a:pPr>
            <a:r>
              <a:rPr lang="fr-FR" sz="2400" dirty="0"/>
              <a:t> Soit au stade de l’exécution</a:t>
            </a:r>
          </a:p>
          <a:p>
            <a:pPr marL="1085850" lvl="1" indent="-342900">
              <a:buFont typeface="Wingdings" panose="05000000000000000000" pitchFamily="2" charset="2"/>
              <a:buChar char="q"/>
            </a:pPr>
            <a:r>
              <a:rPr lang="fr-FR" sz="2400" dirty="0"/>
              <a:t> Soit au stade de l’évaluation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Toutes les mesures prises pour optimiser les points définis précédemment sont discutées …(= Mesures correctrices)</a:t>
            </a:r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579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Conseils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/>
              <a:t>INVENTAIRE &amp; PLANNING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Préparez un calendrier de tous les points de l’agenda qui doivent être évalués et actualisés périodiquement.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Etablissez à quel moment quelle unité doit soumettre quel document.</a:t>
            </a:r>
          </a:p>
          <a:p>
            <a:pPr>
              <a:lnSpc>
                <a:spcPct val="90000"/>
              </a:lnSpc>
            </a:pPr>
            <a:endParaRPr lang="nl-BE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42D264-6047-9B31-2481-20136FC21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0016" y="3972070"/>
            <a:ext cx="67329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400" dirty="0"/>
              <a:t>(et soumettez ce planning à l’approbation du CCB)</a:t>
            </a:r>
          </a:p>
        </p:txBody>
      </p:sp>
    </p:spTree>
    <p:extLst>
      <p:ext uri="{BB962C8B-B14F-4D97-AF65-F5344CB8AC3E}">
        <p14:creationId xmlns:p14="http://schemas.microsoft.com/office/powerpoint/2010/main" val="4088336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Conseils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/>
              <a:t>SUIVI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Tenez une liste (tableau) de tous les documents qui doivent être soumis au CCB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Indiquez quelle unité a déjà soumis quel document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Maintenez cette liste sur DOCCOM CCB</a:t>
            </a:r>
          </a:p>
        </p:txBody>
      </p:sp>
    </p:spTree>
    <p:extLst>
      <p:ext uri="{BB962C8B-B14F-4D97-AF65-F5344CB8AC3E}">
        <p14:creationId xmlns:p14="http://schemas.microsoft.com/office/powerpoint/2010/main" val="1230196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Conseils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/>
              <a:t>Trop de détails à discuter pendant la séance du CCB?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Organisez des réunions techniques ou des pré réunions avec des délégués syndicales de manière que: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les détails sont déjà éclaircit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uniquement les positions formelles et restantes sont présentés au CCB et inclus dans l’avis motivé.</a:t>
            </a:r>
          </a:p>
          <a:p>
            <a:pPr>
              <a:lnSpc>
                <a:spcPct val="90000"/>
              </a:lnSpc>
            </a:pP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033875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Conseils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/>
              <a:t>Pas tout les matières à concerter sont inclus dans ce briefing.</a:t>
            </a:r>
          </a:p>
          <a:p>
            <a:pPr>
              <a:lnSpc>
                <a:spcPct val="90000"/>
              </a:lnSpc>
            </a:pPr>
            <a:endParaRPr lang="fr-BE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>
                <a:sym typeface="Wingdings" panose="05000000000000000000" pitchFamily="2" charset="2"/>
              </a:rPr>
              <a:t> </a:t>
            </a:r>
            <a:r>
              <a:rPr lang="fr-BE" sz="2400" dirty="0"/>
              <a:t>ACWB-GID-WRKPR-009: liste non-exhaustive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BE" sz="2400" dirty="0">
                <a:sym typeface="Wingdings" panose="05000000000000000000" pitchFamily="2" charset="2"/>
              </a:rPr>
              <a:t> Spécialiste au sein de CCB:  conseiller en prévention et médecin du travail</a:t>
            </a:r>
            <a:endParaRPr lang="fr-BE" sz="2400" dirty="0"/>
          </a:p>
          <a:p>
            <a:pPr>
              <a:lnSpc>
                <a:spcPct val="90000"/>
              </a:lnSpc>
            </a:pPr>
            <a:endParaRPr lang="fr-BE" sz="2400" dirty="0"/>
          </a:p>
          <a:p>
            <a:pPr>
              <a:lnSpc>
                <a:spcPct val="90000"/>
              </a:lnSpc>
            </a:pPr>
            <a:r>
              <a:rPr lang="fr-BE" sz="2400" dirty="0">
                <a:hlinkClick r:id="rId2"/>
              </a:rPr>
              <a:t>ACWB-GID-WRKPR-009: </a:t>
            </a:r>
            <a:r>
              <a:rPr lang="fr-FR" sz="2400" dirty="0">
                <a:hlinkClick r:id="rId2"/>
              </a:rPr>
              <a:t>Missions, compétences et agenda du Comité de Concertation de Base (CCB) pour les points relatifs au Bien-être</a:t>
            </a:r>
            <a:endParaRPr lang="fr-FR" sz="2400" dirty="0"/>
          </a:p>
          <a:p>
            <a:pPr>
              <a:lnSpc>
                <a:spcPct val="90000"/>
              </a:lnSpc>
            </a:pPr>
            <a:endParaRPr lang="fr-BE" sz="2400" dirty="0">
              <a:highlight>
                <a:srgbClr val="FFFF00"/>
              </a:highlight>
            </a:endParaRPr>
          </a:p>
          <a:p>
            <a:pPr>
              <a:lnSpc>
                <a:spcPct val="90000"/>
              </a:lnSpc>
            </a:pPr>
            <a:endParaRPr lang="fr-BE" sz="2400" dirty="0"/>
          </a:p>
          <a:p>
            <a:pPr>
              <a:lnSpc>
                <a:spcPct val="90000"/>
              </a:lnSpc>
            </a:pPr>
            <a:r>
              <a:rPr lang="fr-BE" sz="2400" dirty="0">
                <a:hlinkClick r:id="rId3"/>
              </a:rPr>
              <a:t>Code du bien-être au travail</a:t>
            </a:r>
            <a:endParaRPr lang="fr-BE" sz="2400" dirty="0"/>
          </a:p>
          <a:p>
            <a:pPr>
              <a:lnSpc>
                <a:spcPct val="90000"/>
              </a:lnSpc>
            </a:pPr>
            <a:endParaRPr lang="fr-BE" sz="2400" dirty="0"/>
          </a:p>
          <a:p>
            <a:pPr>
              <a:lnSpc>
                <a:spcPct val="90000"/>
              </a:lnSpc>
            </a:pPr>
            <a:r>
              <a:rPr lang="fr-BE" sz="2400" dirty="0">
                <a:hlinkClick r:id="rId4"/>
              </a:rPr>
              <a:t>emploi.belgique.be</a:t>
            </a:r>
            <a:endParaRPr lang="fr-BE" sz="2400" dirty="0"/>
          </a:p>
          <a:p>
            <a:pPr>
              <a:lnSpc>
                <a:spcPct val="90000"/>
              </a:lnSpc>
            </a:pPr>
            <a:endParaRPr lang="fr-BE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2401177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fr-BE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243497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/>
              <a:t>Objectif de la présentation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fr-FR" sz="2800" dirty="0"/>
              <a:t>Le statut syndical </a:t>
            </a:r>
            <a:r>
              <a:rPr lang="fr-FR" sz="2800" dirty="0">
                <a:sym typeface="Wingdings" panose="05000000000000000000" pitchFamily="2" charset="2"/>
              </a:rPr>
              <a:t></a:t>
            </a:r>
            <a:r>
              <a:rPr lang="fr-FR" sz="2800" dirty="0"/>
              <a:t> les règles du jeu de la concertation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fr-FR" sz="2800" dirty="0"/>
              <a:t>Législation bien-être </a:t>
            </a:r>
            <a:r>
              <a:rPr lang="fr-FR" sz="2800" dirty="0">
                <a:sym typeface="Wingdings" panose="05000000000000000000" pitchFamily="2" charset="2"/>
              </a:rPr>
              <a:t></a:t>
            </a:r>
            <a:r>
              <a:rPr lang="fr-FR" sz="2800" dirty="0"/>
              <a:t> le contenu</a:t>
            </a:r>
            <a:endParaRPr lang="nl-BE" sz="2800" dirty="0"/>
          </a:p>
          <a:p>
            <a:endParaRPr lang="nl-BE" sz="28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nl-BE" sz="26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nl-BE" sz="26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nl-BE" sz="26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r>
              <a:rPr lang="nl-BE" sz="2600" dirty="0">
                <a:sym typeface="Wingdings" panose="05000000000000000000" pitchFamily="2" charset="2"/>
              </a:rPr>
              <a:t>			</a:t>
            </a:r>
            <a:r>
              <a:rPr lang="fr-FR" sz="2600" dirty="0">
                <a:sym typeface="Wingdings" panose="05000000000000000000" pitchFamily="2" charset="2"/>
              </a:rPr>
              <a:t> Le conseiller en prévention (-médecin du travail)</a:t>
            </a:r>
            <a:endParaRPr lang="nl-BE" sz="2600" dirty="0"/>
          </a:p>
        </p:txBody>
      </p:sp>
      <p:sp>
        <p:nvSpPr>
          <p:cNvPr id="4" name="Arrow: Bent-Up 3">
            <a:extLst>
              <a:ext uri="{FF2B5EF4-FFF2-40B4-BE49-F238E27FC236}">
                <a16:creationId xmlns:a16="http://schemas.microsoft.com/office/drawing/2014/main" id="{2AF8DD79-A753-3149-6A38-3805142FC23C}"/>
              </a:ext>
            </a:extLst>
          </p:cNvPr>
          <p:cNvSpPr/>
          <p:nvPr/>
        </p:nvSpPr>
        <p:spPr>
          <a:xfrm rot="10800000" flipH="1">
            <a:off x="6271492" y="2239819"/>
            <a:ext cx="1971962" cy="1884218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72085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015663"/>
          </a:xfrm>
        </p:spPr>
        <p:txBody>
          <a:bodyPr/>
          <a:lstStyle/>
          <a:p>
            <a:r>
              <a:rPr lang="fr-BE" sz="4000" dirty="0"/>
              <a:t>Le CCB - relation avec le Bien-être </a:t>
            </a:r>
            <a:r>
              <a:rPr lang="fr-BE" sz="2000" dirty="0"/>
              <a:t>(Code du bien-être au travail, Livre II, titre 7)</a:t>
            </a:r>
            <a:endParaRPr lang="fr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58775" indent="-358775"/>
            <a:r>
              <a:rPr lang="nl-BE" sz="2800" dirty="0"/>
              <a:t>Mission:	</a:t>
            </a:r>
            <a:r>
              <a:rPr lang="nl-BE" sz="2000" dirty="0"/>
              <a:t>(Art. II.7-.2.)*</a:t>
            </a:r>
            <a:r>
              <a:rPr lang="nl-BE" sz="2800" dirty="0"/>
              <a:t>	</a:t>
            </a:r>
            <a:endParaRPr lang="nl-BE" sz="2000" dirty="0"/>
          </a:p>
          <a:p>
            <a:pPr marL="1158875" lvl="1" indent="-620713">
              <a:buFontTx/>
              <a:buAutoNum type="arabicPeriod"/>
            </a:pPr>
            <a:r>
              <a:rPr lang="fr-FR" sz="2400" dirty="0"/>
              <a:t>Emission d’avis et formulation de propositions</a:t>
            </a:r>
          </a:p>
          <a:p>
            <a:pPr marL="1616075" lvl="2" indent="-360363"/>
            <a:r>
              <a:rPr lang="fr-FR" sz="2200" dirty="0"/>
              <a:t>en ce qui concerne la politique interne en matière de bien-être des travailleurs dans l’exécution de leur tâche;</a:t>
            </a:r>
          </a:p>
          <a:p>
            <a:pPr marL="1616075" lvl="2" indent="-360363"/>
            <a:r>
              <a:rPr lang="fr-FR" sz="2200" dirty="0"/>
              <a:t>en ce qui concerne le Plan de Prévention Interne (PLP), ses modifications, son exécution et ses résultats.</a:t>
            </a:r>
          </a:p>
          <a:p>
            <a:pPr marL="1158875" lvl="1" indent="-620713">
              <a:buFontTx/>
              <a:buAutoNum type="arabicPeriod"/>
            </a:pPr>
            <a:r>
              <a:rPr lang="fr-FR" sz="2400" dirty="0"/>
              <a:t>Le Comité est également impliqué dans la gestion et les activités du Dept en charge de la surveillance médicale (au minimum deux fois par an).</a:t>
            </a:r>
          </a:p>
          <a:p>
            <a:endParaRPr lang="nl-BE" dirty="0"/>
          </a:p>
          <a:p>
            <a:endParaRPr lang="nl-BE" dirty="0"/>
          </a:p>
          <a:p>
            <a:r>
              <a:rPr lang="nl-BE" dirty="0"/>
              <a:t>* Art. II.7-xx. = </a:t>
            </a:r>
            <a:r>
              <a:rPr lang="nl-BE" dirty="0" err="1"/>
              <a:t>Livre</a:t>
            </a:r>
            <a:r>
              <a:rPr lang="nl-BE" dirty="0"/>
              <a:t> 2, </a:t>
            </a:r>
            <a:r>
              <a:rPr lang="nl-BE" dirty="0" err="1"/>
              <a:t>titre</a:t>
            </a:r>
            <a:r>
              <a:rPr lang="nl-BE" dirty="0"/>
              <a:t> 7, </a:t>
            </a:r>
            <a:r>
              <a:rPr lang="nl-BE" dirty="0" err="1"/>
              <a:t>article</a:t>
            </a:r>
            <a:r>
              <a:rPr lang="nl-BE" dirty="0"/>
              <a:t> xx</a:t>
            </a:r>
          </a:p>
        </p:txBody>
      </p:sp>
    </p:spTree>
    <p:extLst>
      <p:ext uri="{BB962C8B-B14F-4D97-AF65-F5344CB8AC3E}">
        <p14:creationId xmlns:p14="http://schemas.microsoft.com/office/powerpoint/2010/main" val="942634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sz="4000" dirty="0"/>
              <a:t>Le CCB - relation avec le Bien-être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176213" indent="-176213">
              <a:spcBef>
                <a:spcPct val="50000"/>
              </a:spcBef>
              <a:buFontTx/>
              <a:buChar char="•"/>
            </a:pPr>
            <a:r>
              <a:rPr lang="fr-FR" sz="2400" dirty="0"/>
              <a:t>Quelles sont les fonctions de la délégation du personnel au sein du CCB?</a:t>
            </a:r>
          </a:p>
          <a:p>
            <a:pPr marL="176213" indent="-176213">
              <a:spcBef>
                <a:spcPct val="50000"/>
              </a:spcBef>
              <a:buFontTx/>
              <a:buChar char="•"/>
            </a:pPr>
            <a:r>
              <a:rPr lang="fr-FR" sz="2400" dirty="0"/>
              <a:t>Quelles sont les objectifs des autorités au sein du CCB?</a:t>
            </a:r>
          </a:p>
          <a:p>
            <a:pPr>
              <a:spcBef>
                <a:spcPct val="50000"/>
              </a:spcBef>
            </a:pPr>
            <a:r>
              <a:rPr lang="fr-FR" sz="2400" dirty="0"/>
              <a:t>Objectif = Bien-être du personnel + maintien ou amélioration de l’opérationnalité </a:t>
            </a:r>
            <a:endParaRPr lang="nl-BE" sz="2400" dirty="0"/>
          </a:p>
          <a:p>
            <a:pPr>
              <a:spcBef>
                <a:spcPct val="50000"/>
              </a:spcBef>
            </a:pPr>
            <a:r>
              <a:rPr lang="nl-BE" sz="2800" dirty="0">
                <a:sym typeface="Wingdings" panose="05000000000000000000" pitchFamily="2" charset="2"/>
              </a:rPr>
              <a:t></a:t>
            </a:r>
            <a:endParaRPr lang="nl-BE" sz="2800" dirty="0"/>
          </a:p>
          <a:p>
            <a:pPr marL="457200" lvl="1" indent="0">
              <a:buNone/>
            </a:pPr>
            <a:r>
              <a:rPr lang="nl-BE" sz="2800" dirty="0"/>
              <a:t>= </a:t>
            </a:r>
            <a:r>
              <a:rPr lang="fr-FR" sz="2800" dirty="0"/>
              <a:t>objectif commun</a:t>
            </a:r>
          </a:p>
          <a:p>
            <a:pPr marL="457200" lvl="1" indent="0">
              <a:buNone/>
            </a:pPr>
            <a:r>
              <a:rPr lang="fr-FR" sz="2800" dirty="0"/>
              <a:t>= collaboration</a:t>
            </a:r>
          </a:p>
          <a:p>
            <a:pPr marL="457200" lvl="1" indent="0">
              <a:buNone/>
            </a:pPr>
            <a:r>
              <a:rPr lang="fr-FR" sz="2800" dirty="0"/>
              <a:t>= concertation</a:t>
            </a:r>
          </a:p>
          <a:p>
            <a:pPr marL="457200" lvl="1" indent="0">
              <a:buNone/>
            </a:pPr>
            <a:r>
              <a:rPr lang="fr-FR" sz="2800" dirty="0"/>
              <a:t>= attitude constructive</a:t>
            </a:r>
          </a:p>
          <a:p>
            <a:endParaRPr lang="en-US" sz="4400" dirty="0"/>
          </a:p>
          <a:p>
            <a:pPr>
              <a:spcBef>
                <a:spcPct val="500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7318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Missions génériques du CCB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en-US" sz="2800" dirty="0"/>
              <a:t>Le </a:t>
            </a:r>
            <a:r>
              <a:rPr lang="en-US" sz="2800" dirty="0" err="1"/>
              <a:t>comité</a:t>
            </a:r>
            <a:r>
              <a:rPr lang="en-US" sz="2800" dirty="0"/>
              <a:t>:</a:t>
            </a:r>
          </a:p>
          <a:p>
            <a:pPr marL="533400" indent="-533400">
              <a:buFontTx/>
              <a:buAutoNum type="arabicPeriod"/>
            </a:pPr>
            <a:r>
              <a:rPr lang="fr-FR" sz="2800" dirty="0"/>
              <a:t>A en premier lieu </a:t>
            </a:r>
            <a:r>
              <a:rPr lang="fr-FR" sz="2800" u="sng" dirty="0"/>
              <a:t>droit à</a:t>
            </a:r>
            <a:r>
              <a:rPr lang="fr-FR" sz="2800" dirty="0"/>
              <a:t> </a:t>
            </a:r>
            <a:r>
              <a:rPr lang="fr-FR" sz="2800" i="1" dirty="0"/>
              <a:t>l’information </a:t>
            </a:r>
            <a:r>
              <a:rPr lang="nl-BE" sz="2000" dirty="0"/>
              <a:t>(Art. II.7-.14. &amp;-.15.)</a:t>
            </a:r>
            <a:endParaRPr lang="fr-FR" sz="2800" i="1" dirty="0"/>
          </a:p>
          <a:p>
            <a:pPr marL="1276350" lvl="1" indent="-533400">
              <a:buFont typeface="+mj-lt"/>
              <a:buAutoNum type="alphaLcParenR"/>
            </a:pPr>
            <a:r>
              <a:rPr lang="fr-FR" sz="2400" dirty="0"/>
              <a:t>D’une part l’employeur doit tenir des documents à disposition du comité;</a:t>
            </a:r>
          </a:p>
          <a:p>
            <a:pPr marL="1276350" lvl="1" indent="-533400">
              <a:buFont typeface="+mj-lt"/>
              <a:buAutoNum type="alphaLcParenR"/>
            </a:pPr>
            <a:r>
              <a:rPr lang="fr-FR" sz="2400" dirty="0"/>
              <a:t>D’autre part l’employeur doit fournir des informations au comité;</a:t>
            </a:r>
          </a:p>
          <a:p>
            <a:pPr marL="533400" indent="-533400">
              <a:buFontTx/>
              <a:buAutoNum type="arabicPeriod"/>
            </a:pPr>
            <a:r>
              <a:rPr lang="fr-FR" sz="2800" dirty="0"/>
              <a:t>A en deuxième lieu le droit d’émettre </a:t>
            </a:r>
            <a:r>
              <a:rPr lang="fr-FR" sz="2800" i="1" u="sng" dirty="0"/>
              <a:t>un avis préalable </a:t>
            </a:r>
            <a:r>
              <a:rPr lang="nl-BE" sz="2000" dirty="0"/>
              <a:t>(Art. II.7-.3.)</a:t>
            </a:r>
            <a:r>
              <a:rPr lang="fr-FR" sz="2800" dirty="0"/>
              <a:t>;</a:t>
            </a:r>
          </a:p>
          <a:p>
            <a:pPr marL="533400" indent="-533400">
              <a:buFontTx/>
              <a:buAutoNum type="arabicPeriod"/>
            </a:pPr>
            <a:r>
              <a:rPr lang="fr-FR" sz="2800" dirty="0"/>
              <a:t>Doit désigner une </a:t>
            </a:r>
            <a:r>
              <a:rPr lang="fr-FR" sz="2800" u="sng" dirty="0"/>
              <a:t>délégation</a:t>
            </a:r>
            <a:r>
              <a:rPr lang="fr-FR" sz="2800" dirty="0"/>
              <a:t> responsable de </a:t>
            </a:r>
            <a:r>
              <a:rPr lang="fr-FR" sz="2800" i="1" dirty="0"/>
              <a:t>trois missions spécifiques</a:t>
            </a:r>
            <a:r>
              <a:rPr lang="fr-FR" sz="2800" dirty="0"/>
              <a:t> </a:t>
            </a:r>
            <a:r>
              <a:rPr lang="fr-FR" sz="2000" dirty="0"/>
              <a:t>(</a:t>
            </a:r>
            <a:r>
              <a:rPr lang="nl-BE" sz="1800" dirty="0"/>
              <a:t>Art. II.7-.9, -10; -11&amp;-12.)</a:t>
            </a:r>
            <a:r>
              <a:rPr lang="en-US" sz="24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49184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000" dirty="0"/>
              <a:t>1. a. </a:t>
            </a:r>
            <a:r>
              <a:rPr lang="fr-FR" sz="4000" dirty="0"/>
              <a:t>Documentation à garder à disposition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1632036"/>
            <a:ext cx="11237400" cy="4089476"/>
          </a:xfrm>
        </p:spPr>
        <p:txBody>
          <a:bodyPr/>
          <a:lstStyle/>
          <a:p>
            <a:pPr marL="442913" lvl="1" indent="-381000">
              <a:lnSpc>
                <a:spcPct val="90000"/>
              </a:lnSpc>
              <a:buFontTx/>
              <a:buAutoNum type="arabicPeriod"/>
            </a:pPr>
            <a:r>
              <a:rPr lang="fr-FR" sz="2000" dirty="0"/>
              <a:t>Les documents imposés par cette législation</a:t>
            </a:r>
            <a:r>
              <a:rPr lang="en-US" sz="2000" dirty="0"/>
              <a:t>, (</a:t>
            </a:r>
            <a:r>
              <a:rPr lang="nl-BE" sz="2000" dirty="0"/>
              <a:t>Ann II.1-1)</a:t>
            </a:r>
            <a:endParaRPr lang="en-US" sz="2000" dirty="0"/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fr-FR" sz="2000" dirty="0"/>
              <a:t>Les dispositions légales et conventions relatives au bien-être des travailleurs lors de l’exécution de leur travail en application dans la Défense;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fr-FR" sz="2000" dirty="0"/>
              <a:t>Les actes et documents imposés par ces mêmes dispositions légales et conventions.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fr-FR" sz="2000" dirty="0"/>
              <a:t>Tout autre document établi dans la Défense en vue d’assurer le bien-être des travailleurs lors de l’exécution de leur travail ainsi que l’attention pour l’environnement interne et externe;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fr-FR" sz="2000" dirty="0"/>
              <a:t>L’inventaire des appareils et machines à faire contrôler par les </a:t>
            </a:r>
            <a:r>
              <a:rPr lang="fr-FR" sz="2000" u="sng" dirty="0"/>
              <a:t>SECT</a:t>
            </a:r>
            <a:r>
              <a:rPr lang="fr-FR" sz="2000" dirty="0"/>
              <a:t> (Services Externes De Contrôle Technique sur le lieu de travail, en vertu des dispositions légales;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fr-FR" sz="2000" dirty="0"/>
              <a:t>La liste et la localisation des substances et mélanges dangereux utilisés;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fr-FR" sz="2000" dirty="0"/>
              <a:t>La liste et les données relatives aux points d’émissions concernant la pollution de l’air et de l’eau.</a:t>
            </a:r>
          </a:p>
          <a:p>
            <a:pPr marL="442913" lvl="1" indent="-381000">
              <a:lnSpc>
                <a:spcPct val="90000"/>
              </a:lnSpc>
              <a:buFontTx/>
              <a:buAutoNum type="arabicPeriod"/>
            </a:pPr>
            <a:r>
              <a:rPr lang="fr-FR" sz="2000" dirty="0"/>
              <a:t>Les documents sur lesquels l’employeur a droit de regard, que l’employeur est tenu de conserver, et/ou les documents de tiers.</a:t>
            </a:r>
          </a:p>
          <a:p>
            <a:pPr marL="442913" lvl="1" indent="-381000">
              <a:lnSpc>
                <a:spcPct val="90000"/>
              </a:lnSpc>
              <a:buFontTx/>
              <a:buAutoNum type="arabicPeriod"/>
            </a:pPr>
            <a:r>
              <a:rPr lang="fr-FR" sz="2000" dirty="0"/>
              <a:t> Les modifications des procédés de fabrication, des méthodes de travail et des installations</a:t>
            </a:r>
            <a:r>
              <a:rPr lang="en-US" sz="2000" dirty="0"/>
              <a:t>.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Missions </a:t>
            </a:r>
            <a:r>
              <a:rPr lang="nl-BE" sz="2000" dirty="0" err="1"/>
              <a:t>génériques</a:t>
            </a:r>
            <a:r>
              <a:rPr lang="nl-BE" sz="2000" dirty="0"/>
              <a:t> du CCB</a:t>
            </a:r>
          </a:p>
        </p:txBody>
      </p:sp>
    </p:spTree>
    <p:extLst>
      <p:ext uri="{BB962C8B-B14F-4D97-AF65-F5344CB8AC3E}">
        <p14:creationId xmlns:p14="http://schemas.microsoft.com/office/powerpoint/2010/main" val="1666029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en-US" sz="4000" dirty="0"/>
              <a:t>1. a. </a:t>
            </a:r>
            <a:r>
              <a:rPr lang="fr-FR" sz="4000" dirty="0"/>
              <a:t>Documentation à garder à disposition</a:t>
            </a:r>
            <a:br>
              <a:rPr lang="fr-FR" sz="4000" dirty="0"/>
            </a:br>
            <a:r>
              <a:rPr lang="fr-FR" sz="4000" dirty="0"/>
              <a:t>	Concrète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1"/>
            <a:endParaRPr lang="en-US" sz="2400" dirty="0"/>
          </a:p>
          <a:p>
            <a:pPr lvl="1"/>
            <a:r>
              <a:rPr lang="fr-FR" sz="2400" dirty="0"/>
              <a:t>Fiches des postes de travail </a:t>
            </a:r>
            <a:r>
              <a:rPr lang="en-US" sz="2400" dirty="0"/>
              <a:t> (*)</a:t>
            </a:r>
          </a:p>
          <a:p>
            <a:pPr lvl="1"/>
            <a:r>
              <a:rPr lang="en-US" sz="2400" dirty="0"/>
              <a:t>Fiches de </a:t>
            </a:r>
            <a:r>
              <a:rPr lang="fr-BE" sz="2400" dirty="0"/>
              <a:t>sécurité</a:t>
            </a:r>
            <a:r>
              <a:rPr lang="en-US" sz="2400" dirty="0"/>
              <a:t>  </a:t>
            </a:r>
            <a:r>
              <a:rPr lang="en-US" dirty="0"/>
              <a:t>(Art. VI.1-27, 4°)</a:t>
            </a:r>
            <a:endParaRPr lang="en-US" sz="2400" dirty="0"/>
          </a:p>
          <a:p>
            <a:pPr lvl="1"/>
            <a:r>
              <a:rPr lang="fr-FR" sz="2400" dirty="0"/>
              <a:t>Rapports de mise en service</a:t>
            </a:r>
            <a:r>
              <a:rPr lang="en-US" sz="2000" dirty="0"/>
              <a:t> (Art. II.7-14)</a:t>
            </a:r>
          </a:p>
          <a:p>
            <a:pPr lvl="1"/>
            <a:r>
              <a:rPr lang="fr-FR" sz="2400" dirty="0"/>
              <a:t>Bons de commande, documents de livraison des équipements de travail achetés localement, EPI et EPC </a:t>
            </a:r>
            <a:r>
              <a:rPr lang="en-US" sz="2000" dirty="0"/>
              <a:t>(Art. II.7-14)</a:t>
            </a:r>
            <a:endParaRPr lang="en-US" sz="2400" dirty="0"/>
          </a:p>
          <a:p>
            <a:pPr lvl="1"/>
            <a:r>
              <a:rPr lang="fr-FR" sz="2400" dirty="0"/>
              <a:t>Registre des travailleurs exposés à l’amiante</a:t>
            </a:r>
            <a:r>
              <a:rPr lang="en-US" sz="2400" dirty="0"/>
              <a:t> </a:t>
            </a:r>
            <a:r>
              <a:rPr lang="en-US" dirty="0"/>
              <a:t>(Art. VI.3-29)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…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Missions </a:t>
            </a:r>
            <a:r>
              <a:rPr lang="nl-BE" sz="2000" dirty="0" err="1"/>
              <a:t>génériques</a:t>
            </a:r>
            <a:r>
              <a:rPr lang="nl-BE" sz="2000" dirty="0"/>
              <a:t> du CCB</a:t>
            </a:r>
          </a:p>
        </p:txBody>
      </p:sp>
    </p:spTree>
    <p:extLst>
      <p:ext uri="{BB962C8B-B14F-4D97-AF65-F5344CB8AC3E}">
        <p14:creationId xmlns:p14="http://schemas.microsoft.com/office/powerpoint/2010/main" val="361119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/>
              <a:t>1. b. </a:t>
            </a:r>
            <a:r>
              <a:rPr lang="en-US" dirty="0" err="1"/>
              <a:t>Renseignements</a:t>
            </a:r>
            <a:r>
              <a:rPr lang="en-US" dirty="0"/>
              <a:t> à </a:t>
            </a:r>
            <a:r>
              <a:rPr lang="en-US" dirty="0" err="1"/>
              <a:t>fournir</a:t>
            </a:r>
            <a:r>
              <a:rPr lang="en-US" dirty="0"/>
              <a:t> </a:t>
            </a:r>
            <a:r>
              <a:rPr lang="nl-BE" sz="2400" dirty="0"/>
              <a:t>(Art. II.7-.14. &amp;-.15.)</a:t>
            </a:r>
            <a:endParaRPr lang="en-US" sz="4000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fr-FR" sz="2400" dirty="0"/>
              <a:t>Les résultats des analyses de risques et les moyens de prévention;</a:t>
            </a:r>
          </a:p>
          <a:p>
            <a:pPr lvl="1">
              <a:buFontTx/>
              <a:buChar char="-"/>
            </a:pPr>
            <a:r>
              <a:rPr lang="fr-FR" sz="2400" dirty="0"/>
              <a:t>Les mesures relatives aux premiers soins, à la sécurité incendie et aux procédures d’évacuation;</a:t>
            </a:r>
          </a:p>
          <a:p>
            <a:pPr lvl="1">
              <a:buFontTx/>
              <a:buChar char="-"/>
            </a:pPr>
            <a:r>
              <a:rPr lang="fr-FR" sz="2400" dirty="0"/>
              <a:t>L’évaluation des risques et les mesures de protection dans le cadre du SDGR;</a:t>
            </a:r>
          </a:p>
          <a:p>
            <a:pPr lvl="1">
              <a:buFontTx/>
              <a:buChar char="-"/>
            </a:pPr>
            <a:r>
              <a:rPr lang="fr-FR" sz="2400" dirty="0"/>
              <a:t>Au minimum une fois par an un commentaire relatif à la politique d’environnement menée par l’entreprise. 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Missions </a:t>
            </a:r>
            <a:r>
              <a:rPr lang="nl-BE" sz="2000" dirty="0" err="1"/>
              <a:t>génériques</a:t>
            </a:r>
            <a:r>
              <a:rPr lang="nl-BE" sz="2000" dirty="0"/>
              <a:t> du CCB</a:t>
            </a:r>
          </a:p>
        </p:txBody>
      </p:sp>
    </p:spTree>
    <p:extLst>
      <p:ext uri="{BB962C8B-B14F-4D97-AF65-F5344CB8AC3E}">
        <p14:creationId xmlns:p14="http://schemas.microsoft.com/office/powerpoint/2010/main" val="82335795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NF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878537-B9A3-4EF0-AAB4-30C4ECFD62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F3C0E8-E326-430D-8731-B44C323F7E76}">
  <ds:schemaRefs>
    <ds:schemaRef ds:uri="http://schemas.microsoft.com/office/infopath/2007/PartnerControls"/>
    <ds:schemaRef ds:uri="http://schemas.openxmlformats.org/package/2006/metadata/core-properties"/>
    <ds:schemaRef ds:uri="http://purl.org/dc/terms/"/>
    <ds:schemaRef ds:uri="6aaf9d74-94c3-42e3-8811-9db25e5c3289"/>
    <ds:schemaRef ds:uri="c64c079a-abbc-4a11-a430-de1d177d1884"/>
    <ds:schemaRef ds:uri="http://purl.org/dc/dcmitype/"/>
    <ds:schemaRef ds:uri="http://schemas.microsoft.com/sharepoint/v3/fields"/>
    <ds:schemaRef ds:uri="C64C079A-ABBC-4A11-A430-DE1D177D1884"/>
    <ds:schemaRef ds:uri="http://schemas.microsoft.com/office/2006/documentManagement/types"/>
    <ds:schemaRef ds:uri="http://purl.org/dc/elements/1.1/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6E590EE-E408-4190-AD81-B4294F8193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3061</TotalTime>
  <Words>1819</Words>
  <Application>Microsoft Office PowerPoint</Application>
  <PresentationFormat>Widescreen</PresentationFormat>
  <Paragraphs>205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Palanquin</vt:lpstr>
      <vt:lpstr>Palanquin Bold</vt:lpstr>
      <vt:lpstr>Palanquin Regular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Camps Jurgen</cp:lastModifiedBy>
  <cp:revision>85</cp:revision>
  <dcterms:created xsi:type="dcterms:W3CDTF">2021-07-19T11:03:08Z</dcterms:created>
  <dcterms:modified xsi:type="dcterms:W3CDTF">2024-06-27T19:19:34Z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13100</vt:r8>
  </property>
</Properties>
</file>