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8" r:id="rId4"/>
  </p:sldMasterIdLst>
  <p:notesMasterIdLst>
    <p:notesMasterId r:id="rId42"/>
  </p:notesMasterIdLst>
  <p:handoutMasterIdLst>
    <p:handoutMasterId r:id="rId43"/>
  </p:handoutMasterIdLst>
  <p:sldIdLst>
    <p:sldId id="271" r:id="rId5"/>
    <p:sldId id="259" r:id="rId6"/>
    <p:sldId id="269" r:id="rId7"/>
    <p:sldId id="273" r:id="rId8"/>
    <p:sldId id="274" r:id="rId9"/>
    <p:sldId id="275" r:id="rId10"/>
    <p:sldId id="277" r:id="rId11"/>
    <p:sldId id="278" r:id="rId12"/>
    <p:sldId id="276" r:id="rId13"/>
    <p:sldId id="272" r:id="rId14"/>
    <p:sldId id="283" r:id="rId15"/>
    <p:sldId id="288" r:id="rId16"/>
    <p:sldId id="289" r:id="rId17"/>
    <p:sldId id="296" r:id="rId18"/>
    <p:sldId id="291" r:id="rId19"/>
    <p:sldId id="297" r:id="rId20"/>
    <p:sldId id="298" r:id="rId21"/>
    <p:sldId id="299" r:id="rId22"/>
    <p:sldId id="300" r:id="rId23"/>
    <p:sldId id="292" r:id="rId24"/>
    <p:sldId id="329" r:id="rId25"/>
    <p:sldId id="330" r:id="rId26"/>
    <p:sldId id="331" r:id="rId27"/>
    <p:sldId id="332" r:id="rId28"/>
    <p:sldId id="333" r:id="rId29"/>
    <p:sldId id="334" r:id="rId30"/>
    <p:sldId id="338" r:id="rId31"/>
    <p:sldId id="335" r:id="rId32"/>
    <p:sldId id="343" r:id="rId33"/>
    <p:sldId id="336" r:id="rId34"/>
    <p:sldId id="340" r:id="rId35"/>
    <p:sldId id="337" r:id="rId36"/>
    <p:sldId id="339" r:id="rId37"/>
    <p:sldId id="295" r:id="rId38"/>
    <p:sldId id="341" r:id="rId39"/>
    <p:sldId id="342" r:id="rId40"/>
    <p:sldId id="265" r:id="rId4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84652"/>
    <a:srgbClr val="1A4652"/>
    <a:srgbClr val="F5F1E7"/>
    <a:srgbClr val="475D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6931" autoAdjust="0"/>
  </p:normalViewPr>
  <p:slideViewPr>
    <p:cSldViewPr snapToGrid="0">
      <p:cViewPr varScale="1">
        <p:scale>
          <a:sx n="83" d="100"/>
          <a:sy n="83" d="100"/>
        </p:scale>
        <p:origin x="586" y="8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6" d="100"/>
          <a:sy n="66" d="100"/>
        </p:scale>
        <p:origin x="313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4179AA-4A50-4F90-80DA-F8289B511D89}" type="datetimeFigureOut">
              <a:rPr lang="fr-BE" smtClean="0"/>
              <a:t>23-09-24</a:t>
            </a:fld>
            <a:endParaRPr lang="fr-BE"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658E8E4-87F3-420F-8B16-5A2047EAB20C}" type="slidenum">
              <a:rPr lang="fr-BE" smtClean="0"/>
              <a:t>‹#›</a:t>
            </a:fld>
            <a:endParaRPr lang="fr-BE" dirty="0"/>
          </a:p>
        </p:txBody>
      </p:sp>
    </p:spTree>
    <p:extLst>
      <p:ext uri="{BB962C8B-B14F-4D97-AF65-F5344CB8AC3E}">
        <p14:creationId xmlns:p14="http://schemas.microsoft.com/office/powerpoint/2010/main" val="19474422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7556EB-5C46-4556-B6B9-ADE43D09CF46}" type="datetimeFigureOut">
              <a:rPr lang="fr-BE" smtClean="0"/>
              <a:t>23-09-24</a:t>
            </a:fld>
            <a:endParaRPr lang="fr-BE"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BE"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B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4F2C25-99DC-4E03-B761-F0DD23C54933}" type="slidenum">
              <a:rPr lang="fr-BE" smtClean="0"/>
              <a:t>‹#›</a:t>
            </a:fld>
            <a:endParaRPr lang="fr-BE" dirty="0"/>
          </a:p>
        </p:txBody>
      </p:sp>
    </p:spTree>
    <p:extLst>
      <p:ext uri="{BB962C8B-B14F-4D97-AF65-F5344CB8AC3E}">
        <p14:creationId xmlns:p14="http://schemas.microsoft.com/office/powerpoint/2010/main" val="4228317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a:t>
            </a:fld>
            <a:endParaRPr lang="fr-BE" dirty="0"/>
          </a:p>
        </p:txBody>
      </p:sp>
    </p:spTree>
    <p:extLst>
      <p:ext uri="{BB962C8B-B14F-4D97-AF65-F5344CB8AC3E}">
        <p14:creationId xmlns:p14="http://schemas.microsoft.com/office/powerpoint/2010/main" val="3518355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12</a:t>
            </a:fld>
            <a:endParaRPr lang="fr-BE" dirty="0"/>
          </a:p>
        </p:txBody>
      </p:sp>
    </p:spTree>
    <p:extLst>
      <p:ext uri="{BB962C8B-B14F-4D97-AF65-F5344CB8AC3E}">
        <p14:creationId xmlns:p14="http://schemas.microsoft.com/office/powerpoint/2010/main" val="30585433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13</a:t>
            </a:fld>
            <a:endParaRPr lang="fr-BE" dirty="0"/>
          </a:p>
        </p:txBody>
      </p:sp>
    </p:spTree>
    <p:extLst>
      <p:ext uri="{BB962C8B-B14F-4D97-AF65-F5344CB8AC3E}">
        <p14:creationId xmlns:p14="http://schemas.microsoft.com/office/powerpoint/2010/main" val="505492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14</a:t>
            </a:fld>
            <a:endParaRPr lang="fr-BE" dirty="0"/>
          </a:p>
        </p:txBody>
      </p:sp>
    </p:spTree>
    <p:extLst>
      <p:ext uri="{BB962C8B-B14F-4D97-AF65-F5344CB8AC3E}">
        <p14:creationId xmlns:p14="http://schemas.microsoft.com/office/powerpoint/2010/main" val="29729448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15</a:t>
            </a:fld>
            <a:endParaRPr lang="fr-BE" dirty="0"/>
          </a:p>
        </p:txBody>
      </p:sp>
    </p:spTree>
    <p:extLst>
      <p:ext uri="{BB962C8B-B14F-4D97-AF65-F5344CB8AC3E}">
        <p14:creationId xmlns:p14="http://schemas.microsoft.com/office/powerpoint/2010/main" val="30236248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16</a:t>
            </a:fld>
            <a:endParaRPr lang="fr-BE" dirty="0"/>
          </a:p>
        </p:txBody>
      </p:sp>
    </p:spTree>
    <p:extLst>
      <p:ext uri="{BB962C8B-B14F-4D97-AF65-F5344CB8AC3E}">
        <p14:creationId xmlns:p14="http://schemas.microsoft.com/office/powerpoint/2010/main" val="32078535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17</a:t>
            </a:fld>
            <a:endParaRPr lang="fr-BE" dirty="0"/>
          </a:p>
        </p:txBody>
      </p:sp>
    </p:spTree>
    <p:extLst>
      <p:ext uri="{BB962C8B-B14F-4D97-AF65-F5344CB8AC3E}">
        <p14:creationId xmlns:p14="http://schemas.microsoft.com/office/powerpoint/2010/main" val="18024211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18</a:t>
            </a:fld>
            <a:endParaRPr lang="fr-BE" dirty="0"/>
          </a:p>
        </p:txBody>
      </p:sp>
    </p:spTree>
    <p:extLst>
      <p:ext uri="{BB962C8B-B14F-4D97-AF65-F5344CB8AC3E}">
        <p14:creationId xmlns:p14="http://schemas.microsoft.com/office/powerpoint/2010/main" val="28338314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19</a:t>
            </a:fld>
            <a:endParaRPr lang="fr-BE" dirty="0"/>
          </a:p>
        </p:txBody>
      </p:sp>
    </p:spTree>
    <p:extLst>
      <p:ext uri="{BB962C8B-B14F-4D97-AF65-F5344CB8AC3E}">
        <p14:creationId xmlns:p14="http://schemas.microsoft.com/office/powerpoint/2010/main" val="675275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20</a:t>
            </a:fld>
            <a:endParaRPr lang="fr-BE" dirty="0"/>
          </a:p>
        </p:txBody>
      </p:sp>
    </p:spTree>
    <p:extLst>
      <p:ext uri="{BB962C8B-B14F-4D97-AF65-F5344CB8AC3E}">
        <p14:creationId xmlns:p14="http://schemas.microsoft.com/office/powerpoint/2010/main" val="11757021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21</a:t>
            </a:fld>
            <a:endParaRPr lang="fr-BE" dirty="0"/>
          </a:p>
        </p:txBody>
      </p:sp>
    </p:spTree>
    <p:extLst>
      <p:ext uri="{BB962C8B-B14F-4D97-AF65-F5344CB8AC3E}">
        <p14:creationId xmlns:p14="http://schemas.microsoft.com/office/powerpoint/2010/main" val="34125364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3</a:t>
            </a:fld>
            <a:endParaRPr lang="fr-BE" dirty="0"/>
          </a:p>
        </p:txBody>
      </p:sp>
    </p:spTree>
    <p:extLst>
      <p:ext uri="{BB962C8B-B14F-4D97-AF65-F5344CB8AC3E}">
        <p14:creationId xmlns:p14="http://schemas.microsoft.com/office/powerpoint/2010/main" val="9450082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22</a:t>
            </a:fld>
            <a:endParaRPr lang="fr-BE" dirty="0"/>
          </a:p>
        </p:txBody>
      </p:sp>
    </p:spTree>
    <p:extLst>
      <p:ext uri="{BB962C8B-B14F-4D97-AF65-F5344CB8AC3E}">
        <p14:creationId xmlns:p14="http://schemas.microsoft.com/office/powerpoint/2010/main" val="6772363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23</a:t>
            </a:fld>
            <a:endParaRPr lang="fr-BE" dirty="0"/>
          </a:p>
        </p:txBody>
      </p:sp>
    </p:spTree>
    <p:extLst>
      <p:ext uri="{BB962C8B-B14F-4D97-AF65-F5344CB8AC3E}">
        <p14:creationId xmlns:p14="http://schemas.microsoft.com/office/powerpoint/2010/main" val="25728245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24</a:t>
            </a:fld>
            <a:endParaRPr lang="fr-BE" dirty="0"/>
          </a:p>
        </p:txBody>
      </p:sp>
    </p:spTree>
    <p:extLst>
      <p:ext uri="{BB962C8B-B14F-4D97-AF65-F5344CB8AC3E}">
        <p14:creationId xmlns:p14="http://schemas.microsoft.com/office/powerpoint/2010/main" val="6476941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25</a:t>
            </a:fld>
            <a:endParaRPr lang="fr-BE" dirty="0"/>
          </a:p>
        </p:txBody>
      </p:sp>
    </p:spTree>
    <p:extLst>
      <p:ext uri="{BB962C8B-B14F-4D97-AF65-F5344CB8AC3E}">
        <p14:creationId xmlns:p14="http://schemas.microsoft.com/office/powerpoint/2010/main" val="17208658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26</a:t>
            </a:fld>
            <a:endParaRPr lang="fr-BE" dirty="0"/>
          </a:p>
        </p:txBody>
      </p:sp>
    </p:spTree>
    <p:extLst>
      <p:ext uri="{BB962C8B-B14F-4D97-AF65-F5344CB8AC3E}">
        <p14:creationId xmlns:p14="http://schemas.microsoft.com/office/powerpoint/2010/main" val="41427377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27</a:t>
            </a:fld>
            <a:endParaRPr lang="fr-BE" dirty="0"/>
          </a:p>
        </p:txBody>
      </p:sp>
    </p:spTree>
    <p:extLst>
      <p:ext uri="{BB962C8B-B14F-4D97-AF65-F5344CB8AC3E}">
        <p14:creationId xmlns:p14="http://schemas.microsoft.com/office/powerpoint/2010/main" val="38995494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28</a:t>
            </a:fld>
            <a:endParaRPr lang="fr-BE" dirty="0"/>
          </a:p>
        </p:txBody>
      </p:sp>
    </p:spTree>
    <p:extLst>
      <p:ext uri="{BB962C8B-B14F-4D97-AF65-F5344CB8AC3E}">
        <p14:creationId xmlns:p14="http://schemas.microsoft.com/office/powerpoint/2010/main" val="4559196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29</a:t>
            </a:fld>
            <a:endParaRPr lang="fr-BE" dirty="0"/>
          </a:p>
        </p:txBody>
      </p:sp>
    </p:spTree>
    <p:extLst>
      <p:ext uri="{BB962C8B-B14F-4D97-AF65-F5344CB8AC3E}">
        <p14:creationId xmlns:p14="http://schemas.microsoft.com/office/powerpoint/2010/main" val="30943746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30</a:t>
            </a:fld>
            <a:endParaRPr lang="fr-BE" dirty="0"/>
          </a:p>
        </p:txBody>
      </p:sp>
    </p:spTree>
    <p:extLst>
      <p:ext uri="{BB962C8B-B14F-4D97-AF65-F5344CB8AC3E}">
        <p14:creationId xmlns:p14="http://schemas.microsoft.com/office/powerpoint/2010/main" val="7713890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31</a:t>
            </a:fld>
            <a:endParaRPr lang="fr-BE" dirty="0"/>
          </a:p>
        </p:txBody>
      </p:sp>
    </p:spTree>
    <p:extLst>
      <p:ext uri="{BB962C8B-B14F-4D97-AF65-F5344CB8AC3E}">
        <p14:creationId xmlns:p14="http://schemas.microsoft.com/office/powerpoint/2010/main" val="13363977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4</a:t>
            </a:fld>
            <a:endParaRPr lang="fr-BE" dirty="0"/>
          </a:p>
        </p:txBody>
      </p:sp>
    </p:spTree>
    <p:extLst>
      <p:ext uri="{BB962C8B-B14F-4D97-AF65-F5344CB8AC3E}">
        <p14:creationId xmlns:p14="http://schemas.microsoft.com/office/powerpoint/2010/main" val="14373656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32</a:t>
            </a:fld>
            <a:endParaRPr lang="fr-BE" dirty="0"/>
          </a:p>
        </p:txBody>
      </p:sp>
    </p:spTree>
    <p:extLst>
      <p:ext uri="{BB962C8B-B14F-4D97-AF65-F5344CB8AC3E}">
        <p14:creationId xmlns:p14="http://schemas.microsoft.com/office/powerpoint/2010/main" val="10722427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33</a:t>
            </a:fld>
            <a:endParaRPr lang="fr-BE" dirty="0"/>
          </a:p>
        </p:txBody>
      </p:sp>
    </p:spTree>
    <p:extLst>
      <p:ext uri="{BB962C8B-B14F-4D97-AF65-F5344CB8AC3E}">
        <p14:creationId xmlns:p14="http://schemas.microsoft.com/office/powerpoint/2010/main" val="150897200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34</a:t>
            </a:fld>
            <a:endParaRPr lang="fr-BE" dirty="0"/>
          </a:p>
        </p:txBody>
      </p:sp>
    </p:spTree>
    <p:extLst>
      <p:ext uri="{BB962C8B-B14F-4D97-AF65-F5344CB8AC3E}">
        <p14:creationId xmlns:p14="http://schemas.microsoft.com/office/powerpoint/2010/main" val="325502360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35</a:t>
            </a:fld>
            <a:endParaRPr lang="fr-BE" dirty="0"/>
          </a:p>
        </p:txBody>
      </p:sp>
    </p:spTree>
    <p:extLst>
      <p:ext uri="{BB962C8B-B14F-4D97-AF65-F5344CB8AC3E}">
        <p14:creationId xmlns:p14="http://schemas.microsoft.com/office/powerpoint/2010/main" val="5309352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36</a:t>
            </a:fld>
            <a:endParaRPr lang="fr-BE" dirty="0"/>
          </a:p>
        </p:txBody>
      </p:sp>
    </p:spTree>
    <p:extLst>
      <p:ext uri="{BB962C8B-B14F-4D97-AF65-F5344CB8AC3E}">
        <p14:creationId xmlns:p14="http://schemas.microsoft.com/office/powerpoint/2010/main" val="14057512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5</a:t>
            </a:fld>
            <a:endParaRPr lang="fr-BE" dirty="0"/>
          </a:p>
        </p:txBody>
      </p:sp>
    </p:spTree>
    <p:extLst>
      <p:ext uri="{BB962C8B-B14F-4D97-AF65-F5344CB8AC3E}">
        <p14:creationId xmlns:p14="http://schemas.microsoft.com/office/powerpoint/2010/main" val="33916703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6</a:t>
            </a:fld>
            <a:endParaRPr lang="fr-BE" dirty="0"/>
          </a:p>
        </p:txBody>
      </p:sp>
    </p:spTree>
    <p:extLst>
      <p:ext uri="{BB962C8B-B14F-4D97-AF65-F5344CB8AC3E}">
        <p14:creationId xmlns:p14="http://schemas.microsoft.com/office/powerpoint/2010/main" val="12941498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7</a:t>
            </a:fld>
            <a:endParaRPr lang="fr-BE" dirty="0"/>
          </a:p>
        </p:txBody>
      </p:sp>
    </p:spTree>
    <p:extLst>
      <p:ext uri="{BB962C8B-B14F-4D97-AF65-F5344CB8AC3E}">
        <p14:creationId xmlns:p14="http://schemas.microsoft.com/office/powerpoint/2010/main" val="16463643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8</a:t>
            </a:fld>
            <a:endParaRPr lang="fr-BE" dirty="0"/>
          </a:p>
        </p:txBody>
      </p:sp>
    </p:spTree>
    <p:extLst>
      <p:ext uri="{BB962C8B-B14F-4D97-AF65-F5344CB8AC3E}">
        <p14:creationId xmlns:p14="http://schemas.microsoft.com/office/powerpoint/2010/main" val="33145331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9</a:t>
            </a:fld>
            <a:endParaRPr lang="fr-BE" dirty="0"/>
          </a:p>
        </p:txBody>
      </p:sp>
    </p:spTree>
    <p:extLst>
      <p:ext uri="{BB962C8B-B14F-4D97-AF65-F5344CB8AC3E}">
        <p14:creationId xmlns:p14="http://schemas.microsoft.com/office/powerpoint/2010/main" val="40109907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11</a:t>
            </a:fld>
            <a:endParaRPr lang="fr-BE" dirty="0"/>
          </a:p>
        </p:txBody>
      </p:sp>
    </p:spTree>
    <p:extLst>
      <p:ext uri="{BB962C8B-B14F-4D97-AF65-F5344CB8AC3E}">
        <p14:creationId xmlns:p14="http://schemas.microsoft.com/office/powerpoint/2010/main" val="34363502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dirty="0"/>
          </a:p>
        </p:txBody>
      </p:sp>
      <p:pic>
        <p:nvPicPr>
          <p:cNvPr id="7" name="Picture 6" descr="Picture 6"/>
          <p:cNvPicPr>
            <a:picLocks noChangeAspect="1"/>
          </p:cNvPicPr>
          <p:nvPr userDrawn="1"/>
        </p:nvPicPr>
        <p:blipFill>
          <a:blip r:embed="rId2"/>
          <a:stretch>
            <a:fillRect/>
          </a:stretch>
        </p:blipFill>
        <p:spPr>
          <a:xfrm>
            <a:off x="1522" y="-2275"/>
            <a:ext cx="12190478" cy="6857143"/>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dirty="0"/>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kern="0" baseline="0">
                <a:solidFill>
                  <a:srgbClr val="F5F1E9"/>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4" name="Text Placeholder 18"/>
          <p:cNvSpPr>
            <a:spLocks noGrp="1"/>
          </p:cNvSpPr>
          <p:nvPr>
            <p:ph type="body" sz="quarter" idx="16" hasCustomPrompt="1"/>
          </p:nvPr>
        </p:nvSpPr>
        <p:spPr>
          <a:xfrm>
            <a:off x="376962" y="1186891"/>
            <a:ext cx="8220788" cy="245463"/>
          </a:xfrm>
          <a:prstGeom prst="rect">
            <a:avLst/>
          </a:prstGeom>
        </p:spPr>
        <p:txBody>
          <a:bodyPr/>
          <a:lstStyle>
            <a:lvl1pPr marL="0" indent="0">
              <a:buNone/>
              <a:defRPr sz="1100" b="0" i="0" cap="none" spc="300" baseline="0">
                <a:solidFill>
                  <a:schemeClr val="bg1"/>
                </a:solidFill>
                <a:latin typeface="Palanquin Regular" panose="020B0004020203020204" pitchFamily="34" charset="0"/>
              </a:defRPr>
            </a:lvl1pPr>
          </a:lstStyle>
          <a:p>
            <a:pPr lvl="0"/>
            <a:r>
              <a:rPr lang="fr-BE" dirty="0"/>
              <a:t>Day </a:t>
            </a:r>
            <a:r>
              <a:rPr lang="fr-BE" dirty="0" err="1"/>
              <a:t>Month</a:t>
            </a:r>
            <a:r>
              <a:rPr lang="fr-BE" dirty="0"/>
              <a:t> </a:t>
            </a:r>
            <a:r>
              <a:rPr lang="fr-BE" dirty="0" err="1"/>
              <a:t>Year</a:t>
            </a:r>
            <a:endParaRPr lang="fr-BE" dirty="0"/>
          </a:p>
        </p:txBody>
      </p:sp>
      <p:sp>
        <p:nvSpPr>
          <p:cNvPr id="13" name="Rectangle 6">
            <a:extLst>
              <a:ext uri="{FF2B5EF4-FFF2-40B4-BE49-F238E27FC236}">
                <a16:creationId xmlns:a16="http://schemas.microsoft.com/office/drawing/2014/main" id="{4F9F5938-E2C8-BC4B-A548-3C47C2F9BF03}"/>
              </a:ext>
            </a:extLst>
          </p:cNvPr>
          <p:cNvSpPr/>
          <p:nvPr userDrawn="1"/>
        </p:nvSpPr>
        <p:spPr>
          <a:xfrm>
            <a:off x="475512" y="1016332"/>
            <a:ext cx="496039" cy="45720"/>
          </a:xfrm>
          <a:prstGeom prst="rect">
            <a:avLst/>
          </a:prstGeom>
          <a:solidFill>
            <a:srgbClr val="FFFFFF"/>
          </a:solidFill>
          <a:ln w="12700">
            <a:miter lim="400000"/>
          </a:ln>
        </p:spPr>
        <p:txBody>
          <a:bodyPr lIns="45719" rIns="45719" anchor="ctr"/>
          <a:lstStyle/>
          <a:p>
            <a:pPr algn="ctr">
              <a:defRPr sz="2200">
                <a:solidFill>
                  <a:srgbClr val="FFFFFF"/>
                </a:solidFill>
              </a:defRPr>
            </a:pPr>
            <a:endParaRPr dirty="0"/>
          </a:p>
        </p:txBody>
      </p:sp>
      <p:sp>
        <p:nvSpPr>
          <p:cNvPr id="3" name="Text Placeholder 2"/>
          <p:cNvSpPr>
            <a:spLocks noGrp="1"/>
          </p:cNvSpPr>
          <p:nvPr>
            <p:ph type="body" sz="quarter" idx="17" hasCustomPrompt="1"/>
          </p:nvPr>
        </p:nvSpPr>
        <p:spPr>
          <a:xfrm>
            <a:off x="376962" y="436595"/>
            <a:ext cx="8233638" cy="198253"/>
          </a:xfrm>
        </p:spPr>
        <p:txBody>
          <a:bodyPr>
            <a:noAutofit/>
          </a:bodyPr>
          <a:lstStyle>
            <a:lvl1pPr>
              <a:defRPr sz="1300" cap="all" spc="300" baseline="0">
                <a:solidFill>
                  <a:schemeClr val="bg1"/>
                </a:solidFill>
                <a:latin typeface="Palanquin Bold" panose="020B0004020203020204" pitchFamily="34" charset="0"/>
              </a:defRPr>
            </a:lvl1pPr>
          </a:lstStyle>
          <a:p>
            <a:pPr lvl="0"/>
            <a:r>
              <a:rPr lang="en-US" dirty="0"/>
              <a:t>department</a:t>
            </a:r>
            <a:endParaRPr lang="fr-BE" dirty="0"/>
          </a:p>
        </p:txBody>
      </p:sp>
      <p:sp>
        <p:nvSpPr>
          <p:cNvPr id="18" name="Text Placeholder 2"/>
          <p:cNvSpPr>
            <a:spLocks noGrp="1"/>
          </p:cNvSpPr>
          <p:nvPr>
            <p:ph type="body" sz="quarter" idx="18" hasCustomPrompt="1"/>
          </p:nvPr>
        </p:nvSpPr>
        <p:spPr>
          <a:xfrm>
            <a:off x="376962" y="653898"/>
            <a:ext cx="8220788" cy="237595"/>
          </a:xfrm>
        </p:spPr>
        <p:txBody>
          <a:bodyPr>
            <a:noAutofit/>
          </a:bodyPr>
          <a:lstStyle>
            <a:lvl1pPr>
              <a:defRPr sz="1300" cap="all" spc="300" baseline="0">
                <a:solidFill>
                  <a:schemeClr val="bg1"/>
                </a:solidFill>
                <a:latin typeface="Palanquin Regular" panose="020B0004020203020204" pitchFamily="34" charset="0"/>
              </a:defRPr>
            </a:lvl1pPr>
          </a:lstStyle>
          <a:p>
            <a:pPr lvl="0"/>
            <a:r>
              <a:rPr lang="en-US" dirty="0"/>
              <a:t>name</a:t>
            </a:r>
            <a:endParaRPr lang="fr-BE" dirty="0"/>
          </a:p>
        </p:txBody>
      </p:sp>
      <p:pic>
        <p:nvPicPr>
          <p:cNvPr id="12" name="Defense_Horizontal_RGB_White_BIL.png" descr="Defense_Horizontal_RGB_White_BIL.png">
            <a:extLst>
              <a:ext uri="{FF2B5EF4-FFF2-40B4-BE49-F238E27FC236}">
                <a16:creationId xmlns:a16="http://schemas.microsoft.com/office/drawing/2014/main" id="{D8FAB150-B09E-444B-8978-C8155073906F}"/>
              </a:ext>
            </a:extLst>
          </p:cNvPr>
          <p:cNvPicPr>
            <a:picLocks noChangeAspect="1"/>
          </p:cNvPicPr>
          <p:nvPr userDrawn="1"/>
        </p:nvPicPr>
        <p:blipFill>
          <a:blip r:embed="rId3"/>
          <a:srcRect t="19582" r="5423" b="18282"/>
          <a:stretch>
            <a:fillRect/>
          </a:stretch>
        </p:blipFill>
        <p:spPr>
          <a:xfrm>
            <a:off x="9621821" y="454914"/>
            <a:ext cx="2285582" cy="462231"/>
          </a:xfrm>
          <a:prstGeom prst="rect">
            <a:avLst/>
          </a:prstGeom>
          <a:ln w="12700">
            <a:miter lim="400000"/>
          </a:ln>
        </p:spPr>
      </p:pic>
    </p:spTree>
    <p:extLst>
      <p:ext uri="{BB962C8B-B14F-4D97-AF65-F5344CB8AC3E}">
        <p14:creationId xmlns:p14="http://schemas.microsoft.com/office/powerpoint/2010/main" val="1711455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0" name="Slide Number Placeholder 5"/>
          <p:cNvSpPr txBox="1">
            <a:spLocks/>
          </p:cNvSpPr>
          <p:nvPr userDrawn="1"/>
        </p:nvSpPr>
        <p:spPr>
          <a:xfrm>
            <a:off x="8763000" y="6508750"/>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dirty="0"/>
          </a:p>
        </p:txBody>
      </p:sp>
      <p:pic>
        <p:nvPicPr>
          <p:cNvPr id="7" name="Picture 6" descr="Picture 6"/>
          <p:cNvPicPr>
            <a:picLocks noChangeAspect="1"/>
          </p:cNvPicPr>
          <p:nvPr userDrawn="1"/>
        </p:nvPicPr>
        <p:blipFill>
          <a:blip r:embed="rId2"/>
          <a:stretch>
            <a:fillRect/>
          </a:stretch>
        </p:blipFill>
        <p:spPr>
          <a:xfrm>
            <a:off x="1522" y="-2275"/>
            <a:ext cx="12190478" cy="6857143"/>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dirty="0"/>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a:solidFill>
                  <a:srgbClr val="F5F1E9"/>
                </a:solidFill>
                <a:latin typeface="Palanquin Bold"/>
                <a:ea typeface="Palanquin Bold"/>
                <a:cs typeface="Palanquin Bold"/>
                <a:sym typeface="Palanquin Bold"/>
              </a:defRPr>
            </a:lvl1pPr>
          </a:lstStyle>
          <a:p>
            <a:r>
              <a:rPr lang="fr-BE" dirty="0"/>
              <a:t>Questions</a:t>
            </a:r>
            <a:endParaRPr dirty="0"/>
          </a:p>
        </p:txBody>
      </p:sp>
      <p:pic>
        <p:nvPicPr>
          <p:cNvPr id="12" name="Defense_Horizontal_RGB_White_BIL.png" descr="Defense_Horizontal_RGB_White_BIL.png">
            <a:extLst>
              <a:ext uri="{FF2B5EF4-FFF2-40B4-BE49-F238E27FC236}">
                <a16:creationId xmlns:a16="http://schemas.microsoft.com/office/drawing/2014/main" id="{D8FAB150-B09E-444B-8978-C8155073906F}"/>
              </a:ext>
            </a:extLst>
          </p:cNvPr>
          <p:cNvPicPr>
            <a:picLocks noChangeAspect="1"/>
          </p:cNvPicPr>
          <p:nvPr userDrawn="1"/>
        </p:nvPicPr>
        <p:blipFill>
          <a:blip r:embed="rId3"/>
          <a:srcRect t="19582" r="5423" b="18282"/>
          <a:stretch>
            <a:fillRect/>
          </a:stretch>
        </p:blipFill>
        <p:spPr>
          <a:xfrm>
            <a:off x="9621821" y="454914"/>
            <a:ext cx="2285582" cy="462231"/>
          </a:xfrm>
          <a:prstGeom prst="rect">
            <a:avLst/>
          </a:prstGeom>
          <a:ln w="12700">
            <a:miter lim="400000"/>
          </a:ln>
        </p:spPr>
      </p:pic>
    </p:spTree>
    <p:extLst>
      <p:ext uri="{BB962C8B-B14F-4D97-AF65-F5344CB8AC3E}">
        <p14:creationId xmlns:p14="http://schemas.microsoft.com/office/powerpoint/2010/main" val="2777798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Slide 1">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dirty="0"/>
          </a:p>
        </p:txBody>
      </p:sp>
      <p:pic>
        <p:nvPicPr>
          <p:cNvPr id="15" name="Picture 2" descr="Picture 2"/>
          <p:cNvPicPr>
            <a:picLocks noChangeAspect="1"/>
          </p:cNvPicPr>
          <p:nvPr userDrawn="1"/>
        </p:nvPicPr>
        <p:blipFill>
          <a:blip r:embed="rId2"/>
          <a:stretch>
            <a:fillRect/>
          </a:stretch>
        </p:blipFill>
        <p:spPr>
          <a:xfrm>
            <a:off x="0" y="858"/>
            <a:ext cx="12190478" cy="6857143"/>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dirty="0"/>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a:solidFill>
                  <a:srgbClr val="F5F1E9"/>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6" name="Text Placeholder 2">
            <a:extLst>
              <a:ext uri="{FF2B5EF4-FFF2-40B4-BE49-F238E27FC236}">
                <a16:creationId xmlns:a16="http://schemas.microsoft.com/office/drawing/2014/main" id="{35B39D68-2118-624A-A3D1-0FC50A3053DD}"/>
              </a:ext>
            </a:extLst>
          </p:cNvPr>
          <p:cNvSpPr>
            <a:spLocks noGrp="1"/>
          </p:cNvSpPr>
          <p:nvPr>
            <p:ph type="body" sz="quarter" idx="14" hasCustomPrompt="1"/>
          </p:nvPr>
        </p:nvSpPr>
        <p:spPr>
          <a:xfrm>
            <a:off x="352162" y="5901969"/>
            <a:ext cx="2115219" cy="956032"/>
          </a:xfrm>
          <a:prstGeom prst="rect">
            <a:avLst/>
          </a:prstGeom>
        </p:spPr>
        <p:txBody>
          <a:bodyPr/>
          <a:lstStyle>
            <a:lvl1pPr marL="0" marR="0" indent="0" algn="l" defTabSz="914400" rtl="0" fontAlgn="auto" latinLnBrk="0" hangingPunct="0">
              <a:lnSpc>
                <a:spcPct val="100000"/>
              </a:lnSpc>
              <a:spcBef>
                <a:spcPts val="0"/>
              </a:spcBef>
              <a:spcAft>
                <a:spcPts val="0"/>
              </a:spcAft>
              <a:buClrTx/>
              <a:buSzTx/>
              <a:buFontTx/>
              <a:buNone/>
              <a:tabLst/>
              <a:defRPr kumimoji="0" lang="nl-NL" sz="3000" b="0" i="0" u="none" strike="noStrike" cap="none" spc="0" normalizeH="0" baseline="0" dirty="0">
                <a:ln>
                  <a:noFill/>
                </a:ln>
                <a:solidFill>
                  <a:srgbClr val="1A4652"/>
                </a:solidFill>
                <a:effectLst/>
                <a:uFillTx/>
                <a:latin typeface="Palanquin Bold"/>
                <a:ea typeface="Palanquin Bold"/>
                <a:cs typeface="Palanquin Bold"/>
                <a:sym typeface="Palanquin Bold"/>
              </a:defRPr>
            </a:lvl1pPr>
          </a:lstStyle>
          <a:p>
            <a:pPr lvl="0"/>
            <a:r>
              <a:rPr lang="en-US" dirty="0"/>
              <a:t>SUBTITLE</a:t>
            </a:r>
            <a:endParaRPr lang="nl-NL" dirty="0"/>
          </a:p>
        </p:txBody>
      </p:sp>
      <p:pic>
        <p:nvPicPr>
          <p:cNvPr id="10" name="Defense_Horizontal_RGB_White_BIL.png" descr="Defense_Horizontal_RGB_White_BIL.png">
            <a:extLst>
              <a:ext uri="{FF2B5EF4-FFF2-40B4-BE49-F238E27FC236}">
                <a16:creationId xmlns:a16="http://schemas.microsoft.com/office/drawing/2014/main" id="{D8FAB150-B09E-444B-8978-C8155073906F}"/>
              </a:ext>
            </a:extLst>
          </p:cNvPr>
          <p:cNvPicPr>
            <a:picLocks noChangeAspect="1"/>
          </p:cNvPicPr>
          <p:nvPr userDrawn="1"/>
        </p:nvPicPr>
        <p:blipFill>
          <a:blip r:embed="rId3"/>
          <a:srcRect t="19582" r="5423" b="18282"/>
          <a:stretch>
            <a:fillRect/>
          </a:stretch>
        </p:blipFill>
        <p:spPr>
          <a:xfrm>
            <a:off x="9621821" y="454914"/>
            <a:ext cx="2285582" cy="462231"/>
          </a:xfrm>
          <a:prstGeom prst="rect">
            <a:avLst/>
          </a:prstGeom>
          <a:ln w="12700">
            <a:miter lim="400000"/>
          </a:ln>
        </p:spPr>
      </p:pic>
    </p:spTree>
    <p:extLst>
      <p:ext uri="{BB962C8B-B14F-4D97-AF65-F5344CB8AC3E}">
        <p14:creationId xmlns:p14="http://schemas.microsoft.com/office/powerpoint/2010/main" val="3481247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Slide 2">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dirty="0"/>
          </a:p>
        </p:txBody>
      </p:sp>
      <p:pic>
        <p:nvPicPr>
          <p:cNvPr id="10" name="Picture 4" descr="Picture 4"/>
          <p:cNvPicPr>
            <a:picLocks noChangeAspect="1"/>
          </p:cNvPicPr>
          <p:nvPr userDrawn="1"/>
        </p:nvPicPr>
        <p:blipFill>
          <a:blip r:embed="rId2"/>
          <a:stretch>
            <a:fillRect/>
          </a:stretch>
        </p:blipFill>
        <p:spPr>
          <a:xfrm>
            <a:off x="761" y="427"/>
            <a:ext cx="12190478" cy="6857144"/>
          </a:xfrm>
          <a:prstGeom prst="rect">
            <a:avLst/>
          </a:prstGeom>
          <a:ln w="12700">
            <a:miter lim="400000"/>
          </a:ln>
        </p:spPr>
      </p:pic>
      <p:sp>
        <p:nvSpPr>
          <p:cNvPr id="12" name="Rectangle 6"/>
          <p:cNvSpPr/>
          <p:nvPr userDrawn="1"/>
        </p:nvSpPr>
        <p:spPr>
          <a:xfrm>
            <a:off x="0" y="5286373"/>
            <a:ext cx="220574" cy="519114"/>
          </a:xfrm>
          <a:prstGeom prst="rect">
            <a:avLst/>
          </a:prstGeom>
          <a:solidFill>
            <a:srgbClr val="1A4652"/>
          </a:solidFill>
          <a:ln w="12700">
            <a:miter lim="400000"/>
          </a:ln>
        </p:spPr>
        <p:txBody>
          <a:bodyPr lIns="45719" rIns="45719" anchor="ctr"/>
          <a:lstStyle/>
          <a:p>
            <a:pPr algn="just">
              <a:defRPr>
                <a:solidFill>
                  <a:srgbClr val="FFFFFF"/>
                </a:solidFill>
              </a:defRPr>
            </a:pPr>
            <a:endParaRPr dirty="0"/>
          </a:p>
        </p:txBody>
      </p:sp>
      <p:sp>
        <p:nvSpPr>
          <p:cNvPr id="14" name="TextBox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baseline="0">
                <a:solidFill>
                  <a:srgbClr val="1A4652"/>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617550" y="304532"/>
            <a:ext cx="2426405" cy="746913"/>
          </a:xfrm>
          <a:prstGeom prst="rect">
            <a:avLst/>
          </a:prstGeom>
        </p:spPr>
      </p:pic>
    </p:spTree>
    <p:extLst>
      <p:ext uri="{BB962C8B-B14F-4D97-AF65-F5344CB8AC3E}">
        <p14:creationId xmlns:p14="http://schemas.microsoft.com/office/powerpoint/2010/main" val="2176371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verview Slide ">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dirty="0"/>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3" name="TextBox 9">
            <a:extLst>
              <a:ext uri="{FF2B5EF4-FFF2-40B4-BE49-F238E27FC236}">
                <a16:creationId xmlns:a16="http://schemas.microsoft.com/office/drawing/2014/main" id="{E14C724D-8150-584E-B310-03760B61CF59}"/>
              </a:ext>
            </a:extLst>
          </p:cNvPr>
          <p:cNvSpPr txBox="1">
            <a:spLocks noGrp="1"/>
          </p:cNvSpPr>
          <p:nvPr>
            <p:ph type="body" sz="quarter" idx="14" hasCustomPrompt="1"/>
          </p:nvPr>
        </p:nvSpPr>
        <p:spPr>
          <a:xfrm>
            <a:off x="1959338" y="2315675"/>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Introduction</a:t>
            </a:r>
            <a:endParaRPr dirty="0"/>
          </a:p>
        </p:txBody>
      </p:sp>
      <p:sp>
        <p:nvSpPr>
          <p:cNvPr id="14" name="TextBox 9">
            <a:extLst>
              <a:ext uri="{FF2B5EF4-FFF2-40B4-BE49-F238E27FC236}">
                <a16:creationId xmlns:a16="http://schemas.microsoft.com/office/drawing/2014/main" id="{E14C724D-8150-584E-B310-03760B61CF59}"/>
              </a:ext>
            </a:extLst>
          </p:cNvPr>
          <p:cNvSpPr txBox="1">
            <a:spLocks noGrp="1"/>
          </p:cNvSpPr>
          <p:nvPr>
            <p:ph type="body" sz="quarter" idx="15" hasCustomPrompt="1"/>
          </p:nvPr>
        </p:nvSpPr>
        <p:spPr>
          <a:xfrm>
            <a:off x="1959338" y="2944368"/>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1</a:t>
            </a:r>
            <a:endParaRPr dirty="0"/>
          </a:p>
        </p:txBody>
      </p:sp>
      <p:sp>
        <p:nvSpPr>
          <p:cNvPr id="15" name="TextBox 9">
            <a:extLst>
              <a:ext uri="{FF2B5EF4-FFF2-40B4-BE49-F238E27FC236}">
                <a16:creationId xmlns:a16="http://schemas.microsoft.com/office/drawing/2014/main" id="{E14C724D-8150-584E-B310-03760B61CF59}"/>
              </a:ext>
            </a:extLst>
          </p:cNvPr>
          <p:cNvSpPr txBox="1">
            <a:spLocks noGrp="1"/>
          </p:cNvSpPr>
          <p:nvPr>
            <p:ph type="body" sz="quarter" idx="16" hasCustomPrompt="1"/>
          </p:nvPr>
        </p:nvSpPr>
        <p:spPr>
          <a:xfrm>
            <a:off x="1959338" y="3573061"/>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2</a:t>
            </a:r>
            <a:endParaRPr dirty="0"/>
          </a:p>
        </p:txBody>
      </p:sp>
      <p:sp>
        <p:nvSpPr>
          <p:cNvPr id="16" name="TextBox 9">
            <a:extLst>
              <a:ext uri="{FF2B5EF4-FFF2-40B4-BE49-F238E27FC236}">
                <a16:creationId xmlns:a16="http://schemas.microsoft.com/office/drawing/2014/main" id="{E14C724D-8150-584E-B310-03760B61CF59}"/>
              </a:ext>
            </a:extLst>
          </p:cNvPr>
          <p:cNvSpPr txBox="1">
            <a:spLocks noGrp="1"/>
          </p:cNvSpPr>
          <p:nvPr>
            <p:ph type="body" sz="quarter" idx="17" hasCustomPrompt="1"/>
          </p:nvPr>
        </p:nvSpPr>
        <p:spPr>
          <a:xfrm>
            <a:off x="1959338" y="4223394"/>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3</a:t>
            </a:r>
            <a:endParaRPr dirty="0"/>
          </a:p>
        </p:txBody>
      </p:sp>
      <p:sp>
        <p:nvSpPr>
          <p:cNvPr id="17" name="TextBox 9">
            <a:extLst>
              <a:ext uri="{FF2B5EF4-FFF2-40B4-BE49-F238E27FC236}">
                <a16:creationId xmlns:a16="http://schemas.microsoft.com/office/drawing/2014/main" id="{E14C724D-8150-584E-B310-03760B61CF59}"/>
              </a:ext>
            </a:extLst>
          </p:cNvPr>
          <p:cNvSpPr txBox="1">
            <a:spLocks noGrp="1"/>
          </p:cNvSpPr>
          <p:nvPr>
            <p:ph type="body" sz="quarter" idx="18" hasCustomPrompt="1"/>
          </p:nvPr>
        </p:nvSpPr>
        <p:spPr>
          <a:xfrm>
            <a:off x="1959338" y="4873947"/>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Conclusion</a:t>
            </a:r>
            <a:endParaRPr dirty="0"/>
          </a:p>
        </p:txBody>
      </p:sp>
      <p:sp>
        <p:nvSpPr>
          <p:cNvPr id="18" name="Text Placeholder 5"/>
          <p:cNvSpPr>
            <a:spLocks noGrp="1"/>
          </p:cNvSpPr>
          <p:nvPr>
            <p:ph type="body" sz="quarter" idx="19" hasCustomPrompt="1"/>
          </p:nvPr>
        </p:nvSpPr>
        <p:spPr>
          <a:xfrm>
            <a:off x="1068800" y="2246070"/>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1</a:t>
            </a:r>
            <a:endParaRPr lang="fr-BE" dirty="0"/>
          </a:p>
        </p:txBody>
      </p:sp>
      <p:sp>
        <p:nvSpPr>
          <p:cNvPr id="19" name="Text Placeholder 5"/>
          <p:cNvSpPr>
            <a:spLocks noGrp="1"/>
          </p:cNvSpPr>
          <p:nvPr>
            <p:ph type="body" sz="quarter" idx="20" hasCustomPrompt="1"/>
          </p:nvPr>
        </p:nvSpPr>
        <p:spPr>
          <a:xfrm>
            <a:off x="1068800" y="2879796"/>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2</a:t>
            </a:r>
            <a:endParaRPr lang="fr-BE" dirty="0"/>
          </a:p>
        </p:txBody>
      </p:sp>
      <p:sp>
        <p:nvSpPr>
          <p:cNvPr id="20" name="Text Placeholder 5"/>
          <p:cNvSpPr>
            <a:spLocks noGrp="1"/>
          </p:cNvSpPr>
          <p:nvPr>
            <p:ph type="body" sz="quarter" idx="21" hasCustomPrompt="1"/>
          </p:nvPr>
        </p:nvSpPr>
        <p:spPr>
          <a:xfrm>
            <a:off x="1068800" y="3513522"/>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3</a:t>
            </a:r>
            <a:endParaRPr lang="fr-BE" dirty="0"/>
          </a:p>
        </p:txBody>
      </p:sp>
      <p:sp>
        <p:nvSpPr>
          <p:cNvPr id="21" name="Text Placeholder 5"/>
          <p:cNvSpPr>
            <a:spLocks noGrp="1"/>
          </p:cNvSpPr>
          <p:nvPr>
            <p:ph type="body" sz="quarter" idx="22" hasCustomPrompt="1"/>
          </p:nvPr>
        </p:nvSpPr>
        <p:spPr>
          <a:xfrm>
            <a:off x="1068800" y="4158823"/>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4</a:t>
            </a:r>
            <a:endParaRPr lang="fr-BE" dirty="0"/>
          </a:p>
        </p:txBody>
      </p:sp>
      <p:sp>
        <p:nvSpPr>
          <p:cNvPr id="22" name="Text Placeholder 5"/>
          <p:cNvSpPr>
            <a:spLocks noGrp="1"/>
          </p:cNvSpPr>
          <p:nvPr>
            <p:ph type="body" sz="quarter" idx="23" hasCustomPrompt="1"/>
          </p:nvPr>
        </p:nvSpPr>
        <p:spPr>
          <a:xfrm>
            <a:off x="1068800" y="4809698"/>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5</a:t>
            </a:r>
            <a:endParaRPr lang="fr-BE" dirty="0"/>
          </a:p>
        </p:txBody>
      </p:sp>
      <p:pic>
        <p:nvPicPr>
          <p:cNvPr id="24" name="Picture 2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21743" y="5899051"/>
            <a:ext cx="2426405" cy="746913"/>
          </a:xfrm>
          <a:prstGeom prst="rect">
            <a:avLst/>
          </a:prstGeom>
        </p:spPr>
      </p:pic>
    </p:spTree>
    <p:extLst>
      <p:ext uri="{BB962C8B-B14F-4D97-AF65-F5344CB8AC3E}">
        <p14:creationId xmlns:p14="http://schemas.microsoft.com/office/powerpoint/2010/main" val="4212160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trutured Text Slide">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dirty="0"/>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23" name="TextBox 9">
            <a:extLst>
              <a:ext uri="{FF2B5EF4-FFF2-40B4-BE49-F238E27FC236}">
                <a16:creationId xmlns:a16="http://schemas.microsoft.com/office/drawing/2014/main" id="{E14C724D-8150-584E-B310-03760B61CF59}"/>
              </a:ext>
            </a:extLst>
          </p:cNvPr>
          <p:cNvSpPr txBox="1">
            <a:spLocks noGrp="1"/>
          </p:cNvSpPr>
          <p:nvPr>
            <p:ph type="body" sz="quarter" idx="16" hasCustomPrompt="1"/>
          </p:nvPr>
        </p:nvSpPr>
        <p:spPr>
          <a:xfrm>
            <a:off x="1959337" y="3434889"/>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A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4"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1959338" y="2234495"/>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dirty="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5" name="Text Placeholder 9">
            <a:extLst>
              <a:ext uri="{FF2B5EF4-FFF2-40B4-BE49-F238E27FC236}">
                <a16:creationId xmlns:a16="http://schemas.microsoft.com/office/drawing/2014/main" id="{E14C724D-8150-584E-B310-03760B61CF59}"/>
              </a:ext>
            </a:extLst>
          </p:cNvPr>
          <p:cNvSpPr txBox="1">
            <a:spLocks noGrp="1"/>
          </p:cNvSpPr>
          <p:nvPr>
            <p:ph type="body" sz="quarter" idx="28" hasCustomPrompt="1"/>
          </p:nvPr>
        </p:nvSpPr>
        <p:spPr>
          <a:xfrm>
            <a:off x="1959338" y="4635283"/>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A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6" name="Text Placeholder 5"/>
          <p:cNvSpPr>
            <a:spLocks noGrp="1"/>
          </p:cNvSpPr>
          <p:nvPr>
            <p:ph type="body" sz="quarter" idx="24" hasCustomPrompt="1"/>
          </p:nvPr>
        </p:nvSpPr>
        <p:spPr>
          <a:xfrm>
            <a:off x="1055131" y="2234495"/>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1</a:t>
            </a:r>
            <a:endParaRPr lang="fr-BE" dirty="0"/>
          </a:p>
        </p:txBody>
      </p:sp>
      <p:sp>
        <p:nvSpPr>
          <p:cNvPr id="27" name="Text Placeholder 5"/>
          <p:cNvSpPr>
            <a:spLocks noGrp="1"/>
          </p:cNvSpPr>
          <p:nvPr>
            <p:ph type="body" sz="quarter" idx="25" hasCustomPrompt="1"/>
          </p:nvPr>
        </p:nvSpPr>
        <p:spPr>
          <a:xfrm>
            <a:off x="1064972" y="3434889"/>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2</a:t>
            </a:r>
            <a:endParaRPr lang="fr-BE" dirty="0"/>
          </a:p>
        </p:txBody>
      </p:sp>
      <p:sp>
        <p:nvSpPr>
          <p:cNvPr id="28" name="Text Placeholder 5"/>
          <p:cNvSpPr>
            <a:spLocks noGrp="1"/>
          </p:cNvSpPr>
          <p:nvPr>
            <p:ph type="body" sz="quarter" idx="26" hasCustomPrompt="1"/>
          </p:nvPr>
        </p:nvSpPr>
        <p:spPr>
          <a:xfrm>
            <a:off x="1055130" y="4635283"/>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3</a:t>
            </a:r>
            <a:endParaRPr lang="fr-BE"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21743" y="5899051"/>
            <a:ext cx="2426405" cy="746913"/>
          </a:xfrm>
          <a:prstGeom prst="rect">
            <a:avLst/>
          </a:prstGeom>
        </p:spPr>
      </p:pic>
    </p:spTree>
    <p:extLst>
      <p:ext uri="{BB962C8B-B14F-4D97-AF65-F5344CB8AC3E}">
        <p14:creationId xmlns:p14="http://schemas.microsoft.com/office/powerpoint/2010/main" val="22300629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Slide 1">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dirty="0"/>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3"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281009" y="1779812"/>
            <a:ext cx="11237400" cy="4089476"/>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 Duis </a:t>
            </a:r>
            <a:r>
              <a:rPr lang="fr-BE" dirty="0" err="1"/>
              <a:t>aute</a:t>
            </a:r>
            <a:r>
              <a:rPr lang="fr-BE" dirty="0"/>
              <a:t> </a:t>
            </a:r>
            <a:r>
              <a:rPr lang="fr-BE" dirty="0" err="1"/>
              <a:t>irure</a:t>
            </a:r>
            <a:r>
              <a:rPr lang="fr-BE" dirty="0"/>
              <a:t> </a:t>
            </a:r>
            <a:r>
              <a:rPr lang="fr-BE" dirty="0" err="1"/>
              <a:t>dolor</a:t>
            </a:r>
            <a:r>
              <a:rPr lang="fr-BE" dirty="0"/>
              <a:t> in </a:t>
            </a:r>
            <a:r>
              <a:rPr lang="fr-BE" dirty="0" err="1"/>
              <a:t>reprehenderit</a:t>
            </a:r>
            <a:r>
              <a:rPr lang="fr-BE" dirty="0"/>
              <a:t> in </a:t>
            </a:r>
            <a:r>
              <a:rPr lang="fr-BE" dirty="0" err="1"/>
              <a:t>voluptate</a:t>
            </a:r>
            <a:r>
              <a:rPr lang="fr-BE" dirty="0"/>
              <a:t> </a:t>
            </a:r>
            <a:r>
              <a:rPr lang="fr-BE" dirty="0" err="1"/>
              <a:t>velit</a:t>
            </a:r>
            <a:r>
              <a:rPr lang="fr-BE" dirty="0"/>
              <a:t> esse </a:t>
            </a:r>
            <a:r>
              <a:rPr lang="fr-BE" dirty="0" err="1"/>
              <a:t>cillum</a:t>
            </a:r>
            <a:r>
              <a:rPr lang="fr-BE" dirty="0"/>
              <a:t> </a:t>
            </a:r>
            <a:r>
              <a:rPr lang="fr-BE" dirty="0" err="1"/>
              <a:t>dolore</a:t>
            </a:r>
            <a:r>
              <a:rPr lang="fr-BE" dirty="0"/>
              <a:t> eu </a:t>
            </a:r>
            <a:r>
              <a:rPr lang="fr-BE" dirty="0" err="1"/>
              <a:t>fugiat</a:t>
            </a:r>
            <a:r>
              <a:rPr lang="fr-BE" dirty="0"/>
              <a:t> </a:t>
            </a:r>
            <a:r>
              <a:rPr lang="fr-BE" dirty="0" err="1"/>
              <a:t>nulla</a:t>
            </a:r>
            <a:r>
              <a:rPr lang="fr-BE" dirty="0"/>
              <a:t> </a:t>
            </a:r>
            <a:r>
              <a:rPr lang="fr-BE" dirty="0" err="1"/>
              <a:t>pariatur</a:t>
            </a:r>
            <a:r>
              <a:rPr lang="fr-BE" dirty="0"/>
              <a:t>. </a:t>
            </a:r>
            <a:r>
              <a:rPr lang="fr-BE" dirty="0" err="1"/>
              <a:t>Excepteur</a:t>
            </a:r>
            <a:r>
              <a:rPr lang="fr-BE" dirty="0"/>
              <a:t> </a:t>
            </a:r>
            <a:r>
              <a:rPr lang="fr-BE" dirty="0" err="1"/>
              <a:t>sint</a:t>
            </a:r>
            <a:r>
              <a:rPr lang="fr-BE" dirty="0"/>
              <a:t> </a:t>
            </a:r>
            <a:r>
              <a:rPr lang="fr-BE" dirty="0" err="1"/>
              <a:t>occaecat</a:t>
            </a:r>
            <a:r>
              <a:rPr lang="fr-BE" dirty="0"/>
              <a:t> </a:t>
            </a:r>
            <a:r>
              <a:rPr lang="fr-BE" dirty="0" err="1"/>
              <a:t>cupidatat</a:t>
            </a:r>
            <a:r>
              <a:rPr lang="fr-BE" dirty="0"/>
              <a:t> non </a:t>
            </a:r>
            <a:r>
              <a:rPr lang="fr-BE" dirty="0" err="1"/>
              <a:t>proident</a:t>
            </a:r>
            <a:r>
              <a:rPr lang="fr-BE" dirty="0"/>
              <a:t>, </a:t>
            </a:r>
            <a:r>
              <a:rPr lang="fr-BE" dirty="0" err="1"/>
              <a:t>sunt</a:t>
            </a:r>
            <a:r>
              <a:rPr lang="fr-BE" dirty="0"/>
              <a:t> in culpa qui officia </a:t>
            </a:r>
            <a:r>
              <a:rPr lang="fr-BE" dirty="0" err="1"/>
              <a:t>deserunt</a:t>
            </a:r>
            <a:r>
              <a:rPr lang="fr-BE" dirty="0"/>
              <a:t> mollit </a:t>
            </a:r>
            <a:r>
              <a:rPr lang="fr-BE" dirty="0" err="1"/>
              <a:t>anim</a:t>
            </a:r>
            <a:r>
              <a:rPr lang="fr-BE" dirty="0"/>
              <a:t> id est </a:t>
            </a:r>
            <a:r>
              <a:rPr lang="fr-BE" dirty="0" err="1"/>
              <a:t>laborum</a:t>
            </a:r>
            <a:r>
              <a:rPr lang="fr-BE" dirty="0"/>
              <a:t>.</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21743" y="5899051"/>
            <a:ext cx="2426405" cy="746913"/>
          </a:xfrm>
          <a:prstGeom prst="rect">
            <a:avLst/>
          </a:prstGeom>
        </p:spPr>
      </p:pic>
    </p:spTree>
    <p:extLst>
      <p:ext uri="{BB962C8B-B14F-4D97-AF65-F5344CB8AC3E}">
        <p14:creationId xmlns:p14="http://schemas.microsoft.com/office/powerpoint/2010/main" val="644648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pic>
        <p:nvPicPr>
          <p:cNvPr id="6" name="Picture 4" descr="Picture 4"/>
          <p:cNvPicPr>
            <a:picLocks noChangeAspect="1"/>
          </p:cNvPicPr>
          <p:nvPr userDrawn="1"/>
        </p:nvPicPr>
        <p:blipFill>
          <a:blip r:embed="rId2"/>
          <a:stretch>
            <a:fillRect/>
          </a:stretch>
        </p:blipFill>
        <p:spPr>
          <a:xfrm>
            <a:off x="761" y="427"/>
            <a:ext cx="12190478" cy="6857144"/>
          </a:xfrm>
          <a:prstGeom prst="rect">
            <a:avLst/>
          </a:prstGeom>
          <a:ln w="12700">
            <a:miter lim="400000"/>
          </a:ln>
        </p:spPr>
      </p:pic>
      <p:sp>
        <p:nvSpPr>
          <p:cNvPr id="8" name="Rectangle 7">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1A4652"/>
          </a:solidFill>
          <a:ln w="12700">
            <a:miter lim="400000"/>
          </a:ln>
        </p:spPr>
        <p:txBody>
          <a:bodyPr lIns="45719" rIns="45719" anchor="ctr"/>
          <a:lstStyle/>
          <a:p>
            <a:pPr algn="just">
              <a:defRPr>
                <a:solidFill>
                  <a:srgbClr val="FFFFFF"/>
                </a:solidFill>
              </a:defRPr>
            </a:pPr>
            <a:endParaRPr dirty="0"/>
          </a:p>
        </p:txBody>
      </p:sp>
      <p:sp>
        <p:nvSpPr>
          <p:cNvPr id="9"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9" y="745829"/>
            <a:ext cx="11293675" cy="707886"/>
          </a:xfrm>
          <a:prstGeom prst="rect">
            <a:avLst/>
          </a:prstGeom>
        </p:spPr>
        <p:txBody>
          <a:bodyPr wrap="square">
            <a:spAutoFit/>
          </a:bodyPr>
          <a:lstStyle>
            <a:lvl1pPr marL="0" indent="0">
              <a:lnSpc>
                <a:spcPct val="100000"/>
              </a:lnSpc>
              <a:spcBef>
                <a:spcPts val="0"/>
              </a:spcBef>
              <a:buSzTx/>
              <a:buFontTx/>
              <a:buNone/>
              <a:defRPr sz="4000" baseline="0">
                <a:solidFill>
                  <a:srgbClr val="1A4652"/>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281009" y="1779812"/>
            <a:ext cx="11237400" cy="4089476"/>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 Duis </a:t>
            </a:r>
            <a:r>
              <a:rPr lang="fr-BE" dirty="0" err="1"/>
              <a:t>aute</a:t>
            </a:r>
            <a:r>
              <a:rPr lang="fr-BE" dirty="0"/>
              <a:t> </a:t>
            </a:r>
            <a:r>
              <a:rPr lang="fr-BE" dirty="0" err="1"/>
              <a:t>irure</a:t>
            </a:r>
            <a:r>
              <a:rPr lang="fr-BE" dirty="0"/>
              <a:t> </a:t>
            </a:r>
            <a:r>
              <a:rPr lang="fr-BE" dirty="0" err="1"/>
              <a:t>dolor</a:t>
            </a:r>
            <a:r>
              <a:rPr lang="fr-BE" dirty="0"/>
              <a:t> in </a:t>
            </a:r>
            <a:r>
              <a:rPr lang="fr-BE" dirty="0" err="1"/>
              <a:t>reprehenderit</a:t>
            </a:r>
            <a:r>
              <a:rPr lang="fr-BE" dirty="0"/>
              <a:t> in </a:t>
            </a:r>
            <a:r>
              <a:rPr lang="fr-BE" dirty="0" err="1"/>
              <a:t>voluptate</a:t>
            </a:r>
            <a:r>
              <a:rPr lang="fr-BE" dirty="0"/>
              <a:t> </a:t>
            </a:r>
            <a:r>
              <a:rPr lang="fr-BE" dirty="0" err="1"/>
              <a:t>velit</a:t>
            </a:r>
            <a:r>
              <a:rPr lang="fr-BE" dirty="0"/>
              <a:t> esse </a:t>
            </a:r>
            <a:r>
              <a:rPr lang="fr-BE" dirty="0" err="1"/>
              <a:t>cillum</a:t>
            </a:r>
            <a:r>
              <a:rPr lang="fr-BE" dirty="0"/>
              <a:t> </a:t>
            </a:r>
            <a:r>
              <a:rPr lang="fr-BE" dirty="0" err="1"/>
              <a:t>dolore</a:t>
            </a:r>
            <a:r>
              <a:rPr lang="fr-BE" dirty="0"/>
              <a:t> eu </a:t>
            </a:r>
            <a:r>
              <a:rPr lang="fr-BE" dirty="0" err="1"/>
              <a:t>fugiat</a:t>
            </a:r>
            <a:r>
              <a:rPr lang="fr-BE" dirty="0"/>
              <a:t> </a:t>
            </a:r>
            <a:r>
              <a:rPr lang="fr-BE" dirty="0" err="1"/>
              <a:t>nulla</a:t>
            </a:r>
            <a:r>
              <a:rPr lang="fr-BE" dirty="0"/>
              <a:t> </a:t>
            </a:r>
            <a:r>
              <a:rPr lang="fr-BE" dirty="0" err="1"/>
              <a:t>pariatur</a:t>
            </a:r>
            <a:r>
              <a:rPr lang="fr-BE" dirty="0"/>
              <a:t>. </a:t>
            </a:r>
            <a:r>
              <a:rPr lang="fr-BE" dirty="0" err="1"/>
              <a:t>Excepteur</a:t>
            </a:r>
            <a:r>
              <a:rPr lang="fr-BE" dirty="0"/>
              <a:t> </a:t>
            </a:r>
            <a:r>
              <a:rPr lang="fr-BE" dirty="0" err="1"/>
              <a:t>sint</a:t>
            </a:r>
            <a:r>
              <a:rPr lang="fr-BE" dirty="0"/>
              <a:t> </a:t>
            </a:r>
            <a:r>
              <a:rPr lang="fr-BE" dirty="0" err="1"/>
              <a:t>occaecat</a:t>
            </a:r>
            <a:r>
              <a:rPr lang="fr-BE" dirty="0"/>
              <a:t> </a:t>
            </a:r>
            <a:r>
              <a:rPr lang="fr-BE" dirty="0" err="1"/>
              <a:t>cupidatat</a:t>
            </a:r>
            <a:r>
              <a:rPr lang="fr-BE" dirty="0"/>
              <a:t> non </a:t>
            </a:r>
            <a:r>
              <a:rPr lang="fr-BE" dirty="0" err="1"/>
              <a:t>proident</a:t>
            </a:r>
            <a:r>
              <a:rPr lang="fr-BE" dirty="0"/>
              <a:t>, </a:t>
            </a:r>
            <a:r>
              <a:rPr lang="fr-BE" dirty="0" err="1"/>
              <a:t>sunt</a:t>
            </a:r>
            <a:r>
              <a:rPr lang="fr-BE" dirty="0"/>
              <a:t> in culpa qui officia </a:t>
            </a:r>
            <a:r>
              <a:rPr lang="fr-BE" dirty="0" err="1"/>
              <a:t>deserunt</a:t>
            </a:r>
            <a:r>
              <a:rPr lang="fr-BE" dirty="0"/>
              <a:t> mollit </a:t>
            </a:r>
            <a:r>
              <a:rPr lang="fr-BE" dirty="0" err="1"/>
              <a:t>anim</a:t>
            </a:r>
            <a:r>
              <a:rPr lang="fr-BE" dirty="0"/>
              <a:t> id est </a:t>
            </a:r>
            <a:r>
              <a:rPr lang="fr-BE" dirty="0" err="1"/>
              <a:t>laborum</a:t>
            </a:r>
            <a:r>
              <a:rPr lang="fr-BE" dirty="0"/>
              <a:t>.</a:t>
            </a:r>
          </a:p>
        </p:txBody>
      </p:sp>
      <p:sp>
        <p:nvSpPr>
          <p:cNvPr id="16"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621743" y="5899051"/>
            <a:ext cx="2426405" cy="746913"/>
          </a:xfrm>
          <a:prstGeom prst="rect">
            <a:avLst/>
          </a:prstGeom>
        </p:spPr>
      </p:pic>
    </p:spTree>
    <p:extLst>
      <p:ext uri="{BB962C8B-B14F-4D97-AF65-F5344CB8AC3E}">
        <p14:creationId xmlns:p14="http://schemas.microsoft.com/office/powerpoint/2010/main" val="1331326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Slide 1">
    <p:spTree>
      <p:nvGrpSpPr>
        <p:cNvPr id="1" name=""/>
        <p:cNvGrpSpPr/>
        <p:nvPr/>
      </p:nvGrpSpPr>
      <p:grpSpPr>
        <a:xfrm>
          <a:off x="0" y="0"/>
          <a:ext cx="0" cy="0"/>
          <a:chOff x="0" y="0"/>
          <a:chExt cx="0" cy="0"/>
        </a:xfrm>
      </p:grpSpPr>
      <p:sp>
        <p:nvSpPr>
          <p:cNvPr id="4" name="Rectangle 2"/>
          <p:cNvSpPr/>
          <p:nvPr userDrawn="1"/>
        </p:nvSpPr>
        <p:spPr>
          <a:xfrm>
            <a:off x="0" y="0"/>
            <a:ext cx="4343400" cy="6858000"/>
          </a:xfrm>
          <a:prstGeom prst="rect">
            <a:avLst/>
          </a:prstGeom>
          <a:solidFill>
            <a:srgbClr val="D9D9D9"/>
          </a:solidFill>
          <a:ln w="12700">
            <a:miter lim="400000"/>
          </a:ln>
        </p:spPr>
        <p:txBody>
          <a:bodyPr lIns="45719" rIns="45719" anchor="ctr"/>
          <a:lstStyle/>
          <a:p>
            <a:pPr algn="ctr">
              <a:defRPr>
                <a:solidFill>
                  <a:srgbClr val="D9D9D9"/>
                </a:solidFill>
              </a:defRPr>
            </a:pPr>
            <a:endParaRPr dirty="0"/>
          </a:p>
        </p:txBody>
      </p:sp>
      <p:sp>
        <p:nvSpPr>
          <p:cNvPr id="5" name="Rectangle 8"/>
          <p:cNvSpPr/>
          <p:nvPr userDrawn="1"/>
        </p:nvSpPr>
        <p:spPr>
          <a:xfrm>
            <a:off x="4343400" y="2170444"/>
            <a:ext cx="146100" cy="351693"/>
          </a:xfrm>
          <a:prstGeom prst="rect">
            <a:avLst/>
          </a:prstGeom>
          <a:solidFill>
            <a:srgbClr val="008990"/>
          </a:solidFill>
          <a:ln w="12700">
            <a:miter lim="400000"/>
          </a:ln>
        </p:spPr>
        <p:txBody>
          <a:bodyPr lIns="45719" rIns="45719" anchor="ctr"/>
          <a:lstStyle/>
          <a:p>
            <a:pPr algn="just">
              <a:defRPr>
                <a:solidFill>
                  <a:srgbClr val="FFFFFF"/>
                </a:solidFill>
              </a:defRPr>
            </a:pPr>
            <a:endParaRPr dirty="0"/>
          </a:p>
        </p:txBody>
      </p:sp>
      <p:sp>
        <p:nvSpPr>
          <p:cNvPr id="8" name="TextBox 9"/>
          <p:cNvSpPr txBox="1">
            <a:spLocks noGrp="1"/>
          </p:cNvSpPr>
          <p:nvPr>
            <p:ph type="body" sz="quarter" idx="13" hasCustomPrompt="1"/>
          </p:nvPr>
        </p:nvSpPr>
        <p:spPr>
          <a:xfrm>
            <a:off x="4624409" y="2027180"/>
            <a:ext cx="557403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9"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4624409" y="2875333"/>
            <a:ext cx="5574033" cy="2338694"/>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dirty="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a:t>
            </a:r>
          </a:p>
        </p:txBody>
      </p:sp>
      <p:sp>
        <p:nvSpPr>
          <p:cNvPr id="10" name="Picture Placeholder 2"/>
          <p:cNvSpPr>
            <a:spLocks noGrp="1"/>
          </p:cNvSpPr>
          <p:nvPr>
            <p:ph type="pic" sz="quarter" idx="28"/>
          </p:nvPr>
        </p:nvSpPr>
        <p:spPr>
          <a:xfrm>
            <a:off x="0" y="0"/>
            <a:ext cx="4337050" cy="6858000"/>
          </a:xfrm>
          <a:prstGeom prst="rect">
            <a:avLst/>
          </a:prstGeom>
        </p:spPr>
        <p:txBody>
          <a:bodyPr/>
          <a:lstStyle>
            <a:lvl1pPr marL="0" indent="0" algn="ctr">
              <a:buFontTx/>
              <a:buNone/>
              <a:defRPr sz="2000" i="1">
                <a:noFill/>
                <a:latin typeface="Palanquin" panose="020B0004020203020204" pitchFamily="34" charset="0"/>
                <a:cs typeface="Palanquin" panose="020B0004020203020204" pitchFamily="34" charset="0"/>
              </a:defRPr>
            </a:lvl1pPr>
          </a:lstStyle>
          <a:p>
            <a:endParaRPr lang="fr-BE" dirty="0"/>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21743" y="5899051"/>
            <a:ext cx="2426405" cy="746913"/>
          </a:xfrm>
          <a:prstGeom prst="rect">
            <a:avLst/>
          </a:prstGeom>
        </p:spPr>
      </p:pic>
    </p:spTree>
    <p:extLst>
      <p:ext uri="{BB962C8B-B14F-4D97-AF65-F5344CB8AC3E}">
        <p14:creationId xmlns:p14="http://schemas.microsoft.com/office/powerpoint/2010/main" val="1573056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Slide 2">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610600" y="6356350"/>
            <a:ext cx="2743200" cy="365125"/>
          </a:xfrm>
          <a:prstGeom prst="rect">
            <a:avLst/>
          </a:prstGeom>
        </p:spPr>
        <p:txBody>
          <a:bodyPr/>
          <a:lstStyle/>
          <a:p>
            <a:fld id="{31868436-61E3-4D76-BA88-7E0BF7E3DF6A}" type="slidenum">
              <a:rPr lang="fr-BE" smtClean="0"/>
              <a:t>‹#›</a:t>
            </a:fld>
            <a:endParaRPr lang="fr-BE" dirty="0"/>
          </a:p>
        </p:txBody>
      </p:sp>
      <p:sp>
        <p:nvSpPr>
          <p:cNvPr id="4" name="Rectangle 2"/>
          <p:cNvSpPr/>
          <p:nvPr userDrawn="1"/>
        </p:nvSpPr>
        <p:spPr>
          <a:xfrm>
            <a:off x="7848600" y="0"/>
            <a:ext cx="4343400" cy="6858000"/>
          </a:xfrm>
          <a:prstGeom prst="rect">
            <a:avLst/>
          </a:prstGeom>
          <a:solidFill>
            <a:srgbClr val="1A4652"/>
          </a:solidFill>
          <a:ln w="12700">
            <a:miter lim="400000"/>
          </a:ln>
        </p:spPr>
        <p:txBody>
          <a:bodyPr lIns="45719" rIns="45719" anchor="ctr"/>
          <a:lstStyle/>
          <a:p>
            <a:pPr algn="ctr">
              <a:defRPr>
                <a:solidFill>
                  <a:srgbClr val="FFFFFF"/>
                </a:solidFill>
              </a:defRPr>
            </a:pPr>
            <a:endParaRPr dirty="0"/>
          </a:p>
        </p:txBody>
      </p:sp>
      <p:sp>
        <p:nvSpPr>
          <p:cNvPr id="5" name="Rectangle 4"/>
          <p:cNvSpPr/>
          <p:nvPr userDrawn="1"/>
        </p:nvSpPr>
        <p:spPr>
          <a:xfrm>
            <a:off x="0" y="0"/>
            <a:ext cx="7848600" cy="6858000"/>
          </a:xfrm>
          <a:prstGeom prst="rect">
            <a:avLst/>
          </a:prstGeom>
          <a:solidFill>
            <a:srgbClr val="D9D9D9"/>
          </a:solidFill>
          <a:ln w="12700">
            <a:miter lim="400000"/>
          </a:ln>
        </p:spPr>
        <p:txBody>
          <a:bodyPr lIns="45719" rIns="45719" anchor="ctr"/>
          <a:lstStyle/>
          <a:p>
            <a:pPr algn="ctr">
              <a:defRPr>
                <a:solidFill>
                  <a:srgbClr val="FFFFFF"/>
                </a:solidFill>
              </a:defRPr>
            </a:pPr>
            <a:endParaRPr dirty="0"/>
          </a:p>
        </p:txBody>
      </p:sp>
      <p:sp>
        <p:nvSpPr>
          <p:cNvPr id="7"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8388790" y="677042"/>
            <a:ext cx="3263021" cy="5004509"/>
          </a:xfrm>
          <a:prstGeom prst="rect">
            <a:avLst/>
          </a:prstGeom>
        </p:spPr>
        <p:txBody>
          <a:bodyPr wrap="square">
            <a:noAutofit/>
          </a:bodyPr>
          <a:lstStyle>
            <a:lvl1pPr marL="0" indent="0">
              <a:lnSpc>
                <a:spcPct val="100000"/>
              </a:lnSpc>
              <a:spcBef>
                <a:spcPts val="0"/>
              </a:spcBef>
              <a:buSzTx/>
              <a:buFontTx/>
              <a:buNone/>
              <a:defRPr kumimoji="0" sz="1800" b="0" i="0" u="none" strike="noStrike" cap="none" spc="0" normalizeH="0" baseline="0" dirty="0">
                <a:ln>
                  <a:noFill/>
                </a:ln>
                <a:solidFill>
                  <a:schemeClr val="bg1"/>
                </a:solidFill>
                <a:effectLst/>
                <a:uFillTx/>
                <a:latin typeface="Palanquin Regular"/>
                <a:ea typeface="Arial"/>
                <a:cs typeface="Arial"/>
                <a:sym typeface="Arial"/>
              </a:defRPr>
            </a:lvl1pPr>
          </a:lstStyle>
          <a:p>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a:t>
            </a:r>
          </a:p>
        </p:txBody>
      </p:sp>
      <p:sp>
        <p:nvSpPr>
          <p:cNvPr id="9"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
        <p:nvSpPr>
          <p:cNvPr id="10" name="Picture Placeholder 9"/>
          <p:cNvSpPr>
            <a:spLocks noGrp="1"/>
          </p:cNvSpPr>
          <p:nvPr>
            <p:ph type="pic" sz="quarter" idx="28"/>
          </p:nvPr>
        </p:nvSpPr>
        <p:spPr>
          <a:xfrm>
            <a:off x="0" y="0"/>
            <a:ext cx="7848600" cy="6858000"/>
          </a:xfrm>
        </p:spPr>
        <p:txBody>
          <a:bodyPr/>
          <a:lstStyle>
            <a:lvl1pPr>
              <a:defRPr>
                <a:noFill/>
              </a:defRPr>
            </a:lvl1pPr>
          </a:lstStyle>
          <a:p>
            <a:endParaRPr lang="fr-BE" dirty="0"/>
          </a:p>
        </p:txBody>
      </p:sp>
      <p:pic>
        <p:nvPicPr>
          <p:cNvPr id="11" name="Defense_Horizontal_RGB_White_BIL.png" descr="Defense_Horizontal_RGB_White_BIL.png"/>
          <p:cNvPicPr>
            <a:picLocks noChangeAspect="1"/>
          </p:cNvPicPr>
          <p:nvPr userDrawn="1"/>
        </p:nvPicPr>
        <p:blipFill>
          <a:blip r:embed="rId2"/>
          <a:srcRect t="19582" r="5423" b="18282"/>
          <a:stretch>
            <a:fillRect/>
          </a:stretch>
        </p:blipFill>
        <p:spPr>
          <a:xfrm>
            <a:off x="9621821" y="6038660"/>
            <a:ext cx="2285582" cy="462231"/>
          </a:xfrm>
          <a:prstGeom prst="rect">
            <a:avLst/>
          </a:prstGeom>
          <a:ln w="12700">
            <a:miter lim="400000"/>
          </a:ln>
        </p:spPr>
      </p:pic>
    </p:spTree>
    <p:extLst>
      <p:ext uri="{BB962C8B-B14F-4D97-AF65-F5344CB8AC3E}">
        <p14:creationId xmlns:p14="http://schemas.microsoft.com/office/powerpoint/2010/main" val="648048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Text Placeholder 2"/>
          <p:cNvSpPr>
            <a:spLocks noGrp="1"/>
          </p:cNvSpPr>
          <p:nvPr>
            <p:ph type="body" idx="1"/>
          </p:nvPr>
        </p:nvSpPr>
        <p:spPr>
          <a:xfrm>
            <a:off x="838200" y="1825625"/>
            <a:ext cx="10515600" cy="427908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BE" dirty="0"/>
          </a:p>
          <a:p>
            <a:pPr lvl="4"/>
            <a:endParaRPr lang="en-US" dirty="0"/>
          </a:p>
          <a:p>
            <a:pPr lvl="4"/>
            <a:endParaRPr lang="fr-BE" dirty="0"/>
          </a:p>
        </p:txBody>
      </p:sp>
      <p:sp>
        <p:nvSpPr>
          <p:cNvPr id="11"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Tree>
    <p:extLst>
      <p:ext uri="{BB962C8B-B14F-4D97-AF65-F5344CB8AC3E}">
        <p14:creationId xmlns:p14="http://schemas.microsoft.com/office/powerpoint/2010/main" val="2447900341"/>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35" r:id="rId3"/>
    <p:sldLayoutId id="2147483729" r:id="rId4"/>
    <p:sldLayoutId id="2147483730" r:id="rId5"/>
    <p:sldLayoutId id="2147483731" r:id="rId6"/>
    <p:sldLayoutId id="2147483736" r:id="rId7"/>
    <p:sldLayoutId id="2147483737" r:id="rId8"/>
    <p:sldLayoutId id="2147483738" r:id="rId9"/>
    <p:sldLayoutId id="2147483734"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kern="1200" baseline="0">
          <a:solidFill>
            <a:srgbClr val="184652"/>
          </a:solidFill>
          <a:latin typeface="+mn-lt"/>
          <a:ea typeface="+mn-ea"/>
          <a:cs typeface="+mn-cs"/>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rgbClr val="184652"/>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rgbClr val="18465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jpeg"/><Relationship Id="rId9" Type="http://schemas.openxmlformats.org/officeDocument/2006/relationships/image" Target="../media/image1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hyperlink" Target="https://doccom.mil.be/" TargetMode="External"/><Relationship Id="rId7" Type="http://schemas.openxmlformats.org/officeDocument/2006/relationships/hyperlink" Target="https://emploi.belgique.be/sites/default/files/content/documents/Bien-%C3%AAtre%20au%20travail/R%C3%A9glementation/Code_du_bien-%C3%AAtre_au_travail.pdf" TargetMode="External"/><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hyperlink" Target="https://hrmreports.idcn.mil.intra/analytics/saw.dll?Dashboard&amp;PortalPath=%2fshared%2fDEF%20Human%20Capital%20Management%2f_portal%2f08.Administratief%20beheer%20-%20Gestion%20administrative&amp;Done=Dashboard%26PortalPath%3d%252fshared%252fDEF%252f_portal%252fHOME%26Page%3dL1,L2,L3%26ViewState%3da76irukhnpjv8n4ph7dde9h55e" TargetMode="External"/><Relationship Id="rId5" Type="http://schemas.openxmlformats.org/officeDocument/2006/relationships/hyperlink" Target="https://units.mil.intra/sites/DGHWB/Pages/HWB_Prev.aspx" TargetMode="External"/><Relationship Id="rId4" Type="http://schemas.openxmlformats.org/officeDocument/2006/relationships/hyperlink" Target="https://boc-ccb.mil.be/"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a:xfrm>
            <a:off x="352162" y="5092589"/>
            <a:ext cx="11672876" cy="830997"/>
          </a:xfrm>
        </p:spPr>
        <p:txBody>
          <a:bodyPr/>
          <a:lstStyle/>
          <a:p>
            <a:pPr algn="ctr"/>
            <a:r>
              <a:rPr lang="fr-BE" sz="4800" dirty="0"/>
              <a:t>Formation CCB: Fonctionnement du CCB</a:t>
            </a:r>
          </a:p>
        </p:txBody>
      </p:sp>
      <p:sp>
        <p:nvSpPr>
          <p:cNvPr id="3" name="Text Placeholder 2"/>
          <p:cNvSpPr>
            <a:spLocks noGrp="1"/>
          </p:cNvSpPr>
          <p:nvPr>
            <p:ph type="body" sz="quarter" idx="16"/>
          </p:nvPr>
        </p:nvSpPr>
        <p:spPr/>
        <p:txBody>
          <a:bodyPr>
            <a:normAutofit lnSpcReduction="10000"/>
          </a:bodyPr>
          <a:lstStyle/>
          <a:p>
            <a:r>
              <a:rPr lang="fr-BE" dirty="0"/>
              <a:t>28 Jun 24</a:t>
            </a:r>
          </a:p>
        </p:txBody>
      </p:sp>
      <p:sp>
        <p:nvSpPr>
          <p:cNvPr id="4" name="Text Placeholder 3"/>
          <p:cNvSpPr>
            <a:spLocks noGrp="1"/>
          </p:cNvSpPr>
          <p:nvPr>
            <p:ph type="body" sz="quarter" idx="17"/>
          </p:nvPr>
        </p:nvSpPr>
        <p:spPr/>
        <p:txBody>
          <a:bodyPr/>
          <a:lstStyle/>
          <a:p>
            <a:r>
              <a:rPr lang="fr-BE" dirty="0"/>
              <a:t>HRA-R/RSP</a:t>
            </a:r>
          </a:p>
        </p:txBody>
      </p:sp>
      <p:sp>
        <p:nvSpPr>
          <p:cNvPr id="5" name="Text Placeholder 4"/>
          <p:cNvSpPr>
            <a:spLocks noGrp="1"/>
          </p:cNvSpPr>
          <p:nvPr>
            <p:ph type="body" sz="quarter" idx="18"/>
          </p:nvPr>
        </p:nvSpPr>
        <p:spPr/>
        <p:txBody>
          <a:bodyPr/>
          <a:lstStyle/>
          <a:p>
            <a:r>
              <a:rPr lang="fr-BE" dirty="0"/>
              <a:t>cdt – Jurgen Camps</a:t>
            </a:r>
          </a:p>
        </p:txBody>
      </p:sp>
    </p:spTree>
    <p:extLst>
      <p:ext uri="{BB962C8B-B14F-4D97-AF65-F5344CB8AC3E}">
        <p14:creationId xmlns:p14="http://schemas.microsoft.com/office/powerpoint/2010/main" val="8314699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18EEB09-0FCA-DA4C-5A1C-97D627C09329}"/>
              </a:ext>
            </a:extLst>
          </p:cNvPr>
          <p:cNvSpPr>
            <a:spLocks noGrp="1"/>
          </p:cNvSpPr>
          <p:nvPr>
            <p:ph type="body" sz="quarter" idx="13"/>
          </p:nvPr>
        </p:nvSpPr>
        <p:spPr/>
        <p:txBody>
          <a:bodyPr/>
          <a:lstStyle/>
          <a:p>
            <a:r>
              <a:rPr lang="fr-BE" dirty="0"/>
              <a:t>2.c. Les partenaires sociaux</a:t>
            </a:r>
          </a:p>
        </p:txBody>
      </p:sp>
      <p:sp>
        <p:nvSpPr>
          <p:cNvPr id="3" name="Text Placeholder 2">
            <a:extLst>
              <a:ext uri="{FF2B5EF4-FFF2-40B4-BE49-F238E27FC236}">
                <a16:creationId xmlns:a16="http://schemas.microsoft.com/office/drawing/2014/main" id="{8758EF9E-A9B3-7E08-4EE7-345E26125DD0}"/>
              </a:ext>
            </a:extLst>
          </p:cNvPr>
          <p:cNvSpPr>
            <a:spLocks noGrp="1"/>
          </p:cNvSpPr>
          <p:nvPr>
            <p:ph type="body" sz="quarter" idx="27"/>
          </p:nvPr>
        </p:nvSpPr>
        <p:spPr>
          <a:xfrm>
            <a:off x="281009" y="1530440"/>
            <a:ext cx="11237400" cy="4089476"/>
          </a:xfrm>
        </p:spPr>
        <p:txBody>
          <a:bodyPr/>
          <a:lstStyle/>
          <a:p>
            <a:endParaRPr lang="nl-BE" dirty="0"/>
          </a:p>
        </p:txBody>
      </p:sp>
      <p:graphicFrame>
        <p:nvGraphicFramePr>
          <p:cNvPr id="4" name="Table 4">
            <a:extLst>
              <a:ext uri="{FF2B5EF4-FFF2-40B4-BE49-F238E27FC236}">
                <a16:creationId xmlns:a16="http://schemas.microsoft.com/office/drawing/2014/main" id="{9A8FE0A2-DE81-B99B-24F2-35B5EF5A9587}"/>
              </a:ext>
            </a:extLst>
          </p:cNvPr>
          <p:cNvGraphicFramePr>
            <a:graphicFrameLocks noGrp="1"/>
          </p:cNvGraphicFramePr>
          <p:nvPr>
            <p:extLst>
              <p:ext uri="{D42A27DB-BD31-4B8C-83A1-F6EECF244321}">
                <p14:modId xmlns:p14="http://schemas.microsoft.com/office/powerpoint/2010/main" val="2789576200"/>
              </p:ext>
            </p:extLst>
          </p:nvPr>
        </p:nvGraphicFramePr>
        <p:xfrm>
          <a:off x="281009" y="1477374"/>
          <a:ext cx="11629981" cy="5369809"/>
        </p:xfrm>
        <a:graphic>
          <a:graphicData uri="http://schemas.openxmlformats.org/drawingml/2006/table">
            <a:tbl>
              <a:tblPr firstRow="1" bandRow="1">
                <a:tableStyleId>{5C22544A-7EE6-4342-B048-85BDC9FD1C3A}</a:tableStyleId>
              </a:tblPr>
              <a:tblGrid>
                <a:gridCol w="2034533">
                  <a:extLst>
                    <a:ext uri="{9D8B030D-6E8A-4147-A177-3AD203B41FA5}">
                      <a16:colId xmlns:a16="http://schemas.microsoft.com/office/drawing/2014/main" val="2890696140"/>
                    </a:ext>
                  </a:extLst>
                </a:gridCol>
                <a:gridCol w="4975136">
                  <a:extLst>
                    <a:ext uri="{9D8B030D-6E8A-4147-A177-3AD203B41FA5}">
                      <a16:colId xmlns:a16="http://schemas.microsoft.com/office/drawing/2014/main" val="3507886822"/>
                    </a:ext>
                  </a:extLst>
                </a:gridCol>
                <a:gridCol w="550995">
                  <a:extLst>
                    <a:ext uri="{9D8B030D-6E8A-4147-A177-3AD203B41FA5}">
                      <a16:colId xmlns:a16="http://schemas.microsoft.com/office/drawing/2014/main" val="1613410870"/>
                    </a:ext>
                  </a:extLst>
                </a:gridCol>
                <a:gridCol w="646545">
                  <a:extLst>
                    <a:ext uri="{9D8B030D-6E8A-4147-A177-3AD203B41FA5}">
                      <a16:colId xmlns:a16="http://schemas.microsoft.com/office/drawing/2014/main" val="3780160961"/>
                    </a:ext>
                  </a:extLst>
                </a:gridCol>
                <a:gridCol w="1801091">
                  <a:extLst>
                    <a:ext uri="{9D8B030D-6E8A-4147-A177-3AD203B41FA5}">
                      <a16:colId xmlns:a16="http://schemas.microsoft.com/office/drawing/2014/main" val="1671883294"/>
                    </a:ext>
                  </a:extLst>
                </a:gridCol>
                <a:gridCol w="1621681">
                  <a:extLst>
                    <a:ext uri="{9D8B030D-6E8A-4147-A177-3AD203B41FA5}">
                      <a16:colId xmlns:a16="http://schemas.microsoft.com/office/drawing/2014/main" val="3898523095"/>
                    </a:ext>
                  </a:extLst>
                </a:gridCol>
              </a:tblGrid>
              <a:tr h="370840">
                <a:tc>
                  <a:txBody>
                    <a:bodyPr/>
                    <a:lstStyle/>
                    <a:p>
                      <a:pPr algn="ctr"/>
                      <a:endParaRPr lang="en-US" sz="1800" dirty="0"/>
                    </a:p>
                  </a:txBody>
                  <a:tcPr marL="91451" marR="91451" marT="45724" marB="45724"/>
                </a:tc>
                <a:tc>
                  <a:txBody>
                    <a:bodyPr/>
                    <a:lstStyle/>
                    <a:p>
                      <a:pPr algn="ctr"/>
                      <a:r>
                        <a:rPr lang="fr-BE" sz="1800" dirty="0"/>
                        <a:t>Syndicat</a:t>
                      </a:r>
                      <a:endParaRPr lang="en-US" sz="1800" dirty="0"/>
                    </a:p>
                  </a:txBody>
                  <a:tcPr marL="91451" marR="91451" marT="45724" marB="45724"/>
                </a:tc>
                <a:tc>
                  <a:txBody>
                    <a:bodyPr/>
                    <a:lstStyle/>
                    <a:p>
                      <a:pPr algn="ctr"/>
                      <a:r>
                        <a:rPr lang="fr-BE" sz="1800" dirty="0"/>
                        <a:t>Mil</a:t>
                      </a:r>
                      <a:endParaRPr lang="en-US" sz="1800" dirty="0"/>
                    </a:p>
                  </a:txBody>
                  <a:tcPr marL="91451" marR="91451" marT="45724" marB="45724"/>
                </a:tc>
                <a:tc>
                  <a:txBody>
                    <a:bodyPr/>
                    <a:lstStyle/>
                    <a:p>
                      <a:pPr algn="ctr"/>
                      <a:r>
                        <a:rPr lang="fr-BE" sz="1800" dirty="0"/>
                        <a:t>Civ</a:t>
                      </a:r>
                      <a:endParaRPr lang="en-US" sz="1800" dirty="0"/>
                    </a:p>
                  </a:txBody>
                  <a:tcPr marL="91451" marR="91451" marT="45724" marB="45724"/>
                </a:tc>
                <a:tc>
                  <a:txBody>
                    <a:bodyPr/>
                    <a:lstStyle/>
                    <a:p>
                      <a:pPr algn="ctr"/>
                      <a:r>
                        <a:rPr lang="fr-BE" sz="1800" dirty="0"/>
                        <a:t>Rep</a:t>
                      </a:r>
                      <a:endParaRPr lang="en-US" sz="1800" dirty="0"/>
                    </a:p>
                  </a:txBody>
                  <a:tcPr marL="91451" marR="91451" marT="45724" marB="45724"/>
                </a:tc>
                <a:tc>
                  <a:txBody>
                    <a:bodyPr/>
                    <a:lstStyle/>
                    <a:p>
                      <a:pPr algn="ctr"/>
                      <a:endParaRPr lang="en-US" sz="1800" dirty="0"/>
                    </a:p>
                  </a:txBody>
                  <a:tcPr marL="91451" marR="91451" marT="45724" marB="45724"/>
                </a:tc>
                <a:extLst>
                  <a:ext uri="{0D108BD9-81ED-4DB2-BD59-A6C34878D82A}">
                    <a16:rowId xmlns:a16="http://schemas.microsoft.com/office/drawing/2014/main" val="1026061169"/>
                  </a:ext>
                </a:extLst>
              </a:tr>
              <a:tr h="635675">
                <a:tc>
                  <a:txBody>
                    <a:bodyPr/>
                    <a:lstStyle/>
                    <a:p>
                      <a:pPr algn="ctr"/>
                      <a:endParaRPr lang="en-US" sz="1800" dirty="0"/>
                    </a:p>
                  </a:txBody>
                  <a:tcPr marL="91451" marR="91451" marT="45724" marB="45724"/>
                </a:tc>
                <a:tc>
                  <a:txBody>
                    <a:bodyPr/>
                    <a:lstStyle/>
                    <a:p>
                      <a:pPr algn="ctr"/>
                      <a:r>
                        <a:rPr lang="fr-BE" sz="1800" dirty="0"/>
                        <a:t>Action et Liberté / Actie en Vrijheid</a:t>
                      </a:r>
                      <a:endParaRPr lang="en-US" sz="1800" dirty="0"/>
                    </a:p>
                  </a:txBody>
                  <a:tcPr marL="91451" marR="91451" marT="45724" marB="45724"/>
                </a:tc>
                <a:tc>
                  <a:txBody>
                    <a:bodyPr/>
                    <a:lstStyle/>
                    <a:p>
                      <a:pPr algn="ctr"/>
                      <a:r>
                        <a:rPr lang="fr-BE" sz="1800" dirty="0"/>
                        <a:t>+</a:t>
                      </a:r>
                      <a:endParaRPr lang="en-US" sz="1800" dirty="0"/>
                    </a:p>
                  </a:txBody>
                  <a:tcPr marL="91451" marR="91451" marT="45724" marB="45724"/>
                </a:tc>
                <a:tc>
                  <a:txBody>
                    <a:bodyPr/>
                    <a:lstStyle/>
                    <a:p>
                      <a:pPr algn="ctr"/>
                      <a:r>
                        <a:rPr lang="fr-BE" sz="1800" dirty="0"/>
                        <a:t>-</a:t>
                      </a:r>
                      <a:endParaRPr lang="en-US" sz="1800" dirty="0"/>
                    </a:p>
                  </a:txBody>
                  <a:tcPr marL="91451" marR="91451" marT="45724" marB="45724"/>
                </a:tc>
                <a:tc>
                  <a:txBody>
                    <a:bodyPr/>
                    <a:lstStyle/>
                    <a:p>
                      <a:pPr algn="ctr"/>
                      <a:r>
                        <a:rPr lang="fr-BE" sz="1800" b="1" dirty="0"/>
                        <a:t>&lt; 5%</a:t>
                      </a:r>
                      <a:endParaRPr lang="en-US" sz="1800" b="1" dirty="0"/>
                    </a:p>
                  </a:txBody>
                  <a:tcPr marL="91451" marR="91451" marT="45724" marB="45724"/>
                </a:tc>
                <a:tc>
                  <a:txBody>
                    <a:bodyPr/>
                    <a:lstStyle/>
                    <a:p>
                      <a:pPr algn="ctr"/>
                      <a:endParaRPr lang="en-US" sz="1800" b="1" dirty="0"/>
                    </a:p>
                  </a:txBody>
                  <a:tcPr marL="91451" marR="91451" marT="45724" marB="45724"/>
                </a:tc>
                <a:extLst>
                  <a:ext uri="{0D108BD9-81ED-4DB2-BD59-A6C34878D82A}">
                    <a16:rowId xmlns:a16="http://schemas.microsoft.com/office/drawing/2014/main" val="880418715"/>
                  </a:ext>
                </a:extLst>
              </a:tr>
              <a:tr h="486126">
                <a:tc>
                  <a:txBody>
                    <a:bodyPr/>
                    <a:lstStyle/>
                    <a:p>
                      <a:pPr algn="ctr"/>
                      <a:endParaRPr lang="fr-BE" sz="1800" baseline="0" dirty="0"/>
                    </a:p>
                  </a:txBody>
                  <a:tcPr marL="91451" marR="91451" marT="45724" marB="45724" anchor="ctr"/>
                </a:tc>
                <a:tc>
                  <a:txBody>
                    <a:bodyPr/>
                    <a:lstStyle/>
                    <a:p>
                      <a:pPr algn="ctr"/>
                      <a:r>
                        <a:rPr lang="fr-BE" sz="1800" dirty="0"/>
                        <a:t>Centrale Générale</a:t>
                      </a:r>
                      <a:r>
                        <a:rPr lang="fr-BE" sz="1800" baseline="0" dirty="0"/>
                        <a:t> du Personnel Militaire</a:t>
                      </a:r>
                    </a:p>
                    <a:p>
                      <a:pPr algn="ctr"/>
                      <a:r>
                        <a:rPr lang="fr-BE" sz="1800" baseline="0" dirty="0"/>
                        <a:t>Algemene Centrale van het Militaire Personeel</a:t>
                      </a:r>
                    </a:p>
                  </a:txBody>
                  <a:tcPr marL="91451" marR="91451" marT="45724" marB="45724" anchor="ctr"/>
                </a:tc>
                <a:tc>
                  <a:txBody>
                    <a:bodyPr/>
                    <a:lstStyle/>
                    <a:p>
                      <a:pPr algn="ctr"/>
                      <a:endParaRPr lang="fr-BE" sz="1800" dirty="0"/>
                    </a:p>
                    <a:p>
                      <a:pPr algn="ctr"/>
                      <a:r>
                        <a:rPr lang="fr-BE" sz="1800" dirty="0"/>
                        <a:t>++</a:t>
                      </a:r>
                      <a:endParaRPr lang="en-US" sz="1800" dirty="0"/>
                    </a:p>
                  </a:txBody>
                  <a:tcPr marL="91451" marR="91451" marT="45724" marB="45724"/>
                </a:tc>
                <a:tc>
                  <a:txBody>
                    <a:bodyPr/>
                    <a:lstStyle/>
                    <a:p>
                      <a:pPr algn="ctr"/>
                      <a:endParaRPr lang="fr-BE" sz="1800" dirty="0"/>
                    </a:p>
                    <a:p>
                      <a:pPr algn="ctr"/>
                      <a:r>
                        <a:rPr lang="fr-BE" sz="1800" dirty="0"/>
                        <a:t>-</a:t>
                      </a:r>
                      <a:endParaRPr lang="en-US" sz="1800" dirty="0"/>
                    </a:p>
                  </a:txBody>
                  <a:tcPr marL="91451" marR="91451" marT="45724" marB="45724"/>
                </a:tc>
                <a:tc>
                  <a:txBody>
                    <a:bodyPr/>
                    <a:lstStyle/>
                    <a:p>
                      <a:pPr algn="ctr"/>
                      <a:r>
                        <a:rPr lang="fr-BE" sz="1800" b="1" dirty="0"/>
                        <a:t>&gt; 5%</a:t>
                      </a:r>
                      <a:endParaRPr lang="en-US" sz="1800" b="1" dirty="0"/>
                    </a:p>
                  </a:txBody>
                  <a:tcPr marL="91451" marR="91451" marT="45724" marB="45724"/>
                </a:tc>
                <a:tc>
                  <a:txBody>
                    <a:bodyPr/>
                    <a:lstStyle/>
                    <a:p>
                      <a:pPr algn="ctr"/>
                      <a:endParaRPr lang="en-US" sz="1800" b="1" dirty="0"/>
                    </a:p>
                  </a:txBody>
                  <a:tcPr marL="91451" marR="91451" marT="45724" marB="45724"/>
                </a:tc>
                <a:extLst>
                  <a:ext uri="{0D108BD9-81ED-4DB2-BD59-A6C34878D82A}">
                    <a16:rowId xmlns:a16="http://schemas.microsoft.com/office/drawing/2014/main" val="6110937"/>
                  </a:ext>
                </a:extLst>
              </a:tr>
              <a:tr h="482142">
                <a:tc>
                  <a:txBody>
                    <a:bodyPr/>
                    <a:lstStyle/>
                    <a:p>
                      <a:pPr algn="ctr"/>
                      <a:endParaRPr lang="en-US" sz="1800" dirty="0"/>
                    </a:p>
                  </a:txBody>
                  <a:tcPr marL="91451" marR="91451" marT="45724" marB="45724" anchor="ctr"/>
                </a:tc>
                <a:tc>
                  <a:txBody>
                    <a:bodyPr/>
                    <a:lstStyle/>
                    <a:p>
                      <a:pPr algn="ctr"/>
                      <a:r>
                        <a:rPr lang="fr-BE" sz="1800" dirty="0"/>
                        <a:t>Centrale Générale des</a:t>
                      </a:r>
                      <a:r>
                        <a:rPr lang="fr-BE" sz="1800" baseline="0" dirty="0"/>
                        <a:t> Services Publics</a:t>
                      </a:r>
                    </a:p>
                    <a:p>
                      <a:pPr algn="ctr"/>
                      <a:r>
                        <a:rPr lang="fr-BE" sz="1800" baseline="0" dirty="0"/>
                        <a:t>Algemene Centrale van de Openbare Diensten</a:t>
                      </a:r>
                      <a:endParaRPr lang="en-US" sz="1800" dirty="0"/>
                    </a:p>
                  </a:txBody>
                  <a:tcPr marL="91451" marR="91451" marT="45724" marB="45724" anchor="ctr"/>
                </a:tc>
                <a:tc>
                  <a:txBody>
                    <a:bodyPr/>
                    <a:lstStyle/>
                    <a:p>
                      <a:pPr algn="ctr"/>
                      <a:endParaRPr lang="fr-BE" sz="1800" dirty="0"/>
                    </a:p>
                    <a:p>
                      <a:pPr algn="ctr"/>
                      <a:r>
                        <a:rPr lang="fr-BE" sz="1800" dirty="0"/>
                        <a:t>++</a:t>
                      </a:r>
                      <a:endParaRPr lang="en-US" sz="1800" dirty="0"/>
                    </a:p>
                  </a:txBody>
                  <a:tcPr marL="91451" marR="91451" marT="45724" marB="45724"/>
                </a:tc>
                <a:tc>
                  <a:txBody>
                    <a:bodyPr/>
                    <a:lstStyle/>
                    <a:p>
                      <a:pPr algn="ctr"/>
                      <a:endParaRPr lang="fr-BE" sz="1800" dirty="0"/>
                    </a:p>
                    <a:p>
                      <a:pPr algn="ctr"/>
                      <a:r>
                        <a:rPr lang="fr-BE" sz="1800" dirty="0"/>
                        <a:t>++</a:t>
                      </a:r>
                      <a:endParaRPr lang="en-US" sz="1800" dirty="0"/>
                    </a:p>
                  </a:txBody>
                  <a:tcPr marL="91451" marR="91451" marT="45724" marB="45724"/>
                </a:tc>
                <a:tc>
                  <a:txBody>
                    <a:bodyPr/>
                    <a:lstStyle/>
                    <a:p>
                      <a:pPr algn="ctr"/>
                      <a:r>
                        <a:rPr lang="fr-BE" sz="1800" b="1" dirty="0"/>
                        <a:t>CNT</a:t>
                      </a:r>
                      <a:endParaRPr lang="en-US" sz="1800" b="1" dirty="0"/>
                    </a:p>
                  </a:txBody>
                  <a:tcPr marL="91451" marR="91451" marT="45724" marB="45724"/>
                </a:tc>
                <a:tc>
                  <a:txBody>
                    <a:bodyPr/>
                    <a:lstStyle/>
                    <a:p>
                      <a:pPr algn="ctr"/>
                      <a:endParaRPr lang="en-US" sz="1800" b="1" dirty="0"/>
                    </a:p>
                  </a:txBody>
                  <a:tcPr marL="91451" marR="91451" marT="45724" marB="45724"/>
                </a:tc>
                <a:extLst>
                  <a:ext uri="{0D108BD9-81ED-4DB2-BD59-A6C34878D82A}">
                    <a16:rowId xmlns:a16="http://schemas.microsoft.com/office/drawing/2014/main" val="2849608213"/>
                  </a:ext>
                </a:extLst>
              </a:tr>
              <a:tr h="370840">
                <a:tc>
                  <a:txBody>
                    <a:bodyPr/>
                    <a:lstStyle/>
                    <a:p>
                      <a:pPr algn="ctr"/>
                      <a:endParaRPr lang="fr-BE" sz="1800" dirty="0"/>
                    </a:p>
                  </a:txBody>
                  <a:tcPr marL="91451" marR="91451" marT="45724" marB="45724"/>
                </a:tc>
                <a:tc>
                  <a:txBody>
                    <a:bodyPr/>
                    <a:lstStyle/>
                    <a:p>
                      <a:pPr algn="ctr"/>
                      <a:r>
                        <a:rPr lang="fr-BE" sz="1800" dirty="0"/>
                        <a:t>Confédération</a:t>
                      </a:r>
                      <a:r>
                        <a:rPr lang="fr-BE" sz="1800" baseline="0" dirty="0"/>
                        <a:t> des Syndicats Chrétiens services publics</a:t>
                      </a:r>
                    </a:p>
                    <a:p>
                      <a:pPr algn="ctr"/>
                      <a:r>
                        <a:rPr lang="fr-BE" sz="1800" dirty="0"/>
                        <a:t>Algemene Christelijke Vakverbond openbare diensten</a:t>
                      </a:r>
                    </a:p>
                  </a:txBody>
                  <a:tcPr marL="91451" marR="91451" marT="45724" marB="45724"/>
                </a:tc>
                <a:tc>
                  <a:txBody>
                    <a:bodyPr/>
                    <a:lstStyle/>
                    <a:p>
                      <a:pPr algn="ctr"/>
                      <a:endParaRPr lang="fr-BE" sz="1800" dirty="0"/>
                    </a:p>
                    <a:p>
                      <a:pPr algn="ctr"/>
                      <a:r>
                        <a:rPr lang="fr-BE" sz="1800" dirty="0"/>
                        <a:t>++</a:t>
                      </a:r>
                      <a:endParaRPr lang="en-US" sz="1800" dirty="0"/>
                    </a:p>
                  </a:txBody>
                  <a:tcPr marL="91451" marR="91451" marT="45724" marB="45724"/>
                </a:tc>
                <a:tc>
                  <a:txBody>
                    <a:bodyPr/>
                    <a:lstStyle/>
                    <a:p>
                      <a:pPr algn="ctr"/>
                      <a:endParaRPr lang="fr-BE" sz="1800" dirty="0"/>
                    </a:p>
                    <a:p>
                      <a:pPr algn="ctr"/>
                      <a:r>
                        <a:rPr lang="fr-BE" sz="1800" dirty="0"/>
                        <a:t>++</a:t>
                      </a:r>
                      <a:endParaRPr lang="en-US" sz="1800" dirty="0"/>
                    </a:p>
                  </a:txBody>
                  <a:tcPr marL="91451" marR="91451" marT="45724" marB="45724"/>
                </a:tc>
                <a:tc>
                  <a:txBody>
                    <a:bodyPr/>
                    <a:lstStyle/>
                    <a:p>
                      <a:pPr algn="ctr"/>
                      <a:r>
                        <a:rPr lang="fr-BE" sz="1800" b="1" dirty="0"/>
                        <a:t>CNT</a:t>
                      </a:r>
                      <a:endParaRPr lang="en-US" sz="1800" b="1" dirty="0"/>
                    </a:p>
                  </a:txBody>
                  <a:tcPr marL="91451" marR="91451" marT="45724" marB="45724"/>
                </a:tc>
                <a:tc>
                  <a:txBody>
                    <a:bodyPr/>
                    <a:lstStyle/>
                    <a:p>
                      <a:pPr algn="ctr"/>
                      <a:endParaRPr lang="en-US" sz="1800" b="1" dirty="0"/>
                    </a:p>
                  </a:txBody>
                  <a:tcPr marL="91451" marR="91451" marT="45724" marB="45724"/>
                </a:tc>
                <a:extLst>
                  <a:ext uri="{0D108BD9-81ED-4DB2-BD59-A6C34878D82A}">
                    <a16:rowId xmlns:a16="http://schemas.microsoft.com/office/drawing/2014/main" val="4071852827"/>
                  </a:ext>
                </a:extLst>
              </a:tr>
              <a:tr h="614214">
                <a:tc>
                  <a:txBody>
                    <a:bodyPr/>
                    <a:lstStyle/>
                    <a:p>
                      <a:pPr algn="ctr"/>
                      <a:endParaRPr lang="en-US" sz="1800" dirty="0"/>
                    </a:p>
                  </a:txBody>
                  <a:tcPr marL="91451" marR="91451" marT="45724" marB="45724"/>
                </a:tc>
                <a:tc>
                  <a:txBody>
                    <a:bodyPr/>
                    <a:lstStyle/>
                    <a:p>
                      <a:pPr algn="ctr"/>
                      <a:r>
                        <a:rPr lang="en-US" sz="1800" dirty="0"/>
                        <a:t>PROdef.be</a:t>
                      </a:r>
                    </a:p>
                  </a:txBody>
                  <a:tcPr marL="91451" marR="91451" marT="45724" marB="45724"/>
                </a:tc>
                <a:tc>
                  <a:txBody>
                    <a:bodyPr/>
                    <a:lstStyle/>
                    <a:p>
                      <a:pPr algn="ctr"/>
                      <a:r>
                        <a:rPr lang="en-US" sz="1800" dirty="0"/>
                        <a:t>+</a:t>
                      </a:r>
                    </a:p>
                  </a:txBody>
                  <a:tcPr marL="91451" marR="91451" marT="45724" marB="45724"/>
                </a:tc>
                <a:tc>
                  <a:txBody>
                    <a:bodyPr/>
                    <a:lstStyle/>
                    <a:p>
                      <a:pPr algn="ctr"/>
                      <a:r>
                        <a:rPr lang="en-US" sz="1800" dirty="0"/>
                        <a:t>-</a:t>
                      </a:r>
                    </a:p>
                  </a:txBody>
                  <a:tcPr marL="91451" marR="91451" marT="45724" marB="4572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BE" sz="1800" b="1" dirty="0"/>
                        <a:t>&lt;</a:t>
                      </a:r>
                      <a:r>
                        <a:rPr lang="fr-BE" sz="1800" b="1" baseline="0" dirty="0"/>
                        <a:t> 5%</a:t>
                      </a:r>
                      <a:endParaRPr lang="en-US" sz="1800" b="1" dirty="0"/>
                    </a:p>
                  </a:txBody>
                  <a:tcPr marL="91451" marR="91451" marT="45724" marB="4572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1" dirty="0"/>
                    </a:p>
                  </a:txBody>
                  <a:tcPr marL="91451" marR="91451" marT="45724" marB="45724"/>
                </a:tc>
                <a:extLst>
                  <a:ext uri="{0D108BD9-81ED-4DB2-BD59-A6C34878D82A}">
                    <a16:rowId xmlns:a16="http://schemas.microsoft.com/office/drawing/2014/main" val="2957595628"/>
                  </a:ext>
                </a:extLst>
              </a:tr>
              <a:tr h="370840">
                <a:tc>
                  <a:txBody>
                    <a:bodyPr/>
                    <a:lstStyle/>
                    <a:p>
                      <a:pPr algn="ctr"/>
                      <a:endParaRPr lang="en-US" sz="1800" dirty="0"/>
                    </a:p>
                  </a:txBody>
                  <a:tcPr marL="91451" marR="91451" marT="45724" marB="45724"/>
                </a:tc>
                <a:tc>
                  <a:txBody>
                    <a:bodyPr/>
                    <a:lstStyle/>
                    <a:p>
                      <a:pPr algn="ctr"/>
                      <a:r>
                        <a:rPr lang="fr-BE" sz="1800" dirty="0"/>
                        <a:t>Syndicat</a:t>
                      </a:r>
                      <a:r>
                        <a:rPr lang="fr-BE" sz="1800" baseline="0" dirty="0"/>
                        <a:t> Libre de la Fonction Publique</a:t>
                      </a:r>
                    </a:p>
                    <a:p>
                      <a:pPr algn="ctr"/>
                      <a:r>
                        <a:rPr lang="fr-BE" sz="1800" dirty="0"/>
                        <a:t>Vrij Syndicaat voor het Openbaar Ambt</a:t>
                      </a:r>
                      <a:endParaRPr lang="en-US" sz="1800" dirty="0"/>
                    </a:p>
                  </a:txBody>
                  <a:tcPr marL="91451" marR="91451" marT="45724" marB="45724"/>
                </a:tc>
                <a:tc>
                  <a:txBody>
                    <a:bodyPr/>
                    <a:lstStyle/>
                    <a:p>
                      <a:pPr algn="ctr"/>
                      <a:endParaRPr lang="fr-BE" sz="1800" dirty="0"/>
                    </a:p>
                    <a:p>
                      <a:pPr algn="ctr"/>
                      <a:r>
                        <a:rPr lang="fr-BE" sz="1800" dirty="0"/>
                        <a:t>++</a:t>
                      </a:r>
                      <a:endParaRPr lang="en-US" sz="1800" dirty="0"/>
                    </a:p>
                  </a:txBody>
                  <a:tcPr marL="91451" marR="91451" marT="45724" marB="45724"/>
                </a:tc>
                <a:tc>
                  <a:txBody>
                    <a:bodyPr/>
                    <a:lstStyle/>
                    <a:p>
                      <a:pPr algn="ctr"/>
                      <a:endParaRPr lang="fr-BE" sz="1800" dirty="0"/>
                    </a:p>
                    <a:p>
                      <a:pPr algn="ctr"/>
                      <a:r>
                        <a:rPr lang="fr-BE" sz="1800" dirty="0"/>
                        <a:t>++</a:t>
                      </a:r>
                      <a:endParaRPr lang="en-US" sz="1800" dirty="0"/>
                    </a:p>
                  </a:txBody>
                  <a:tcPr marL="91451" marR="91451" marT="45724" marB="45724"/>
                </a:tc>
                <a:tc>
                  <a:txBody>
                    <a:bodyPr/>
                    <a:lstStyle/>
                    <a:p>
                      <a:pPr algn="ctr"/>
                      <a:r>
                        <a:rPr lang="fr-BE" sz="1800" b="1" dirty="0"/>
                        <a:t>CNT</a:t>
                      </a:r>
                      <a:endParaRPr lang="en-US" sz="1800" b="1" dirty="0"/>
                    </a:p>
                  </a:txBody>
                  <a:tcPr marL="91451" marR="91451" marT="45724" marB="45724"/>
                </a:tc>
                <a:tc>
                  <a:txBody>
                    <a:bodyPr/>
                    <a:lstStyle/>
                    <a:p>
                      <a:pPr algn="ctr"/>
                      <a:endParaRPr lang="en-US" sz="1800" b="1" dirty="0"/>
                    </a:p>
                  </a:txBody>
                  <a:tcPr marL="91451" marR="91451" marT="45724" marB="45724"/>
                </a:tc>
                <a:extLst>
                  <a:ext uri="{0D108BD9-81ED-4DB2-BD59-A6C34878D82A}">
                    <a16:rowId xmlns:a16="http://schemas.microsoft.com/office/drawing/2014/main" val="421854009"/>
                  </a:ext>
                </a:extLst>
              </a:tr>
              <a:tr h="370840">
                <a:tc>
                  <a:txBody>
                    <a:bodyPr/>
                    <a:lstStyle/>
                    <a:p>
                      <a:pPr algn="ctr"/>
                      <a:endParaRPr lang="en-US" sz="1800" dirty="0"/>
                    </a:p>
                  </a:txBody>
                  <a:tcPr marL="91451" marR="91451" marT="45724" marB="45724"/>
                </a:tc>
                <a:tc>
                  <a:txBody>
                    <a:bodyPr/>
                    <a:lstStyle/>
                    <a:p>
                      <a:pPr algn="ctr"/>
                      <a:r>
                        <a:rPr lang="fr-BE" sz="1800" dirty="0"/>
                        <a:t>Syndicat National des Militaires</a:t>
                      </a:r>
                      <a:endParaRPr lang="en-US" sz="1800" dirty="0"/>
                    </a:p>
                    <a:p>
                      <a:pPr algn="ctr"/>
                      <a:r>
                        <a:rPr lang="fr-BE" sz="1800" dirty="0"/>
                        <a:t>Nationaal Syndicaat der Militairen</a:t>
                      </a:r>
                      <a:endParaRPr lang="en-US" sz="1800" dirty="0"/>
                    </a:p>
                  </a:txBody>
                  <a:tcPr marL="91451" marR="91451" marT="45724" marB="45724"/>
                </a:tc>
                <a:tc>
                  <a:txBody>
                    <a:bodyPr/>
                    <a:lstStyle/>
                    <a:p>
                      <a:pPr algn="ctr"/>
                      <a:r>
                        <a:rPr lang="fr-BE" sz="1800" dirty="0"/>
                        <a:t>+</a:t>
                      </a:r>
                      <a:endParaRPr lang="en-US" sz="1800" dirty="0"/>
                    </a:p>
                  </a:txBody>
                  <a:tcPr marL="91451" marR="91451" marT="45724" marB="45724"/>
                </a:tc>
                <a:tc>
                  <a:txBody>
                    <a:bodyPr/>
                    <a:lstStyle/>
                    <a:p>
                      <a:pPr algn="ctr"/>
                      <a:r>
                        <a:rPr lang="fr-BE" sz="1800" dirty="0"/>
                        <a:t>-</a:t>
                      </a:r>
                      <a:endParaRPr lang="en-US" sz="1800" dirty="0"/>
                    </a:p>
                  </a:txBody>
                  <a:tcPr marL="91451" marR="91451" marT="45724" marB="45724"/>
                </a:tc>
                <a:tc>
                  <a:txBody>
                    <a:bodyPr/>
                    <a:lstStyle/>
                    <a:p>
                      <a:pPr algn="ctr"/>
                      <a:r>
                        <a:rPr lang="fr-BE" sz="1800" b="1" dirty="0"/>
                        <a:t>&lt;</a:t>
                      </a:r>
                      <a:r>
                        <a:rPr lang="fr-BE" sz="1800" b="1" baseline="0" dirty="0"/>
                        <a:t> 5%</a:t>
                      </a:r>
                      <a:endParaRPr lang="en-US" sz="1800" b="1" dirty="0"/>
                    </a:p>
                  </a:txBody>
                  <a:tcPr marL="91451" marR="91451" marT="45724" marB="45724"/>
                </a:tc>
                <a:tc>
                  <a:txBody>
                    <a:bodyPr/>
                    <a:lstStyle/>
                    <a:p>
                      <a:pPr algn="ctr"/>
                      <a:endParaRPr lang="en-US" sz="1800" b="1" dirty="0"/>
                    </a:p>
                  </a:txBody>
                  <a:tcPr marL="91451" marR="91451" marT="45724" marB="45724"/>
                </a:tc>
                <a:extLst>
                  <a:ext uri="{0D108BD9-81ED-4DB2-BD59-A6C34878D82A}">
                    <a16:rowId xmlns:a16="http://schemas.microsoft.com/office/drawing/2014/main" val="10109206"/>
                  </a:ext>
                </a:extLst>
              </a:tr>
            </a:tbl>
          </a:graphicData>
        </a:graphic>
      </p:graphicFrame>
      <p:pic>
        <p:nvPicPr>
          <p:cNvPr id="9" name="Picture 2">
            <a:extLst>
              <a:ext uri="{FF2B5EF4-FFF2-40B4-BE49-F238E27FC236}">
                <a16:creationId xmlns:a16="http://schemas.microsoft.com/office/drawing/2014/main" id="{037A1844-0830-4824-6797-D15B2F57E31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897" y="6306749"/>
            <a:ext cx="474662" cy="47783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2" name="Picture 54" descr="inlineImage0">
            <a:extLst>
              <a:ext uri="{FF2B5EF4-FFF2-40B4-BE49-F238E27FC236}">
                <a16:creationId xmlns:a16="http://schemas.microsoft.com/office/drawing/2014/main" id="{4563CA86-965F-2B13-B00A-0C06EC31653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2606" y="4993849"/>
            <a:ext cx="71278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Image 1" descr="SLFPVSOA_Defensie_Bilingue_POS">
            <a:extLst>
              <a:ext uri="{FF2B5EF4-FFF2-40B4-BE49-F238E27FC236}">
                <a16:creationId xmlns:a16="http://schemas.microsoft.com/office/drawing/2014/main" id="{8AD1BF4F-8116-90B3-C71A-1EC24BE1ACA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2606" y="5607993"/>
            <a:ext cx="765175" cy="5413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4" name="Picture 22" descr="http://www.actelaffinity.be/vah.nsf/Affinities/ACMP-CGPM/$file/ACMP-CGPM%20logo_klein.gif">
            <a:extLst>
              <a:ext uri="{FF2B5EF4-FFF2-40B4-BE49-F238E27FC236}">
                <a16:creationId xmlns:a16="http://schemas.microsoft.com/office/drawing/2014/main" id="{6602FCA9-F747-6E6C-6114-08C14B35B9E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2606" y="2430096"/>
            <a:ext cx="547687" cy="6619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5" name="Picture 5">
            <a:extLst>
              <a:ext uri="{FF2B5EF4-FFF2-40B4-BE49-F238E27FC236}">
                <a16:creationId xmlns:a16="http://schemas.microsoft.com/office/drawing/2014/main" id="{B540609E-1EEE-4FD4-54E7-CB0C7B21D33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5897" y="1910158"/>
            <a:ext cx="828675" cy="4111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5" name="Picture 13">
            <a:extLst>
              <a:ext uri="{FF2B5EF4-FFF2-40B4-BE49-F238E27FC236}">
                <a16:creationId xmlns:a16="http://schemas.microsoft.com/office/drawing/2014/main" id="{5BDCED28-C8A0-E954-9ADD-2FD69AB18BBC}"/>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48877" y="3988512"/>
            <a:ext cx="1299759" cy="69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7">
            <a:extLst>
              <a:ext uri="{FF2B5EF4-FFF2-40B4-BE49-F238E27FC236}">
                <a16:creationId xmlns:a16="http://schemas.microsoft.com/office/drawing/2014/main" id="{DD01A209-D9EE-3734-DA3B-1B23C4136E2B}"/>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0585988" y="3238628"/>
            <a:ext cx="11287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8" descr="Site">
            <a:extLst>
              <a:ext uri="{FF2B5EF4-FFF2-40B4-BE49-F238E27FC236}">
                <a16:creationId xmlns:a16="http://schemas.microsoft.com/office/drawing/2014/main" id="{EA8AC130-AC6C-8D27-1E35-533A0F187BC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734896" y="4082818"/>
            <a:ext cx="681249" cy="679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4" descr="http://www.cgslb.be/fileadmin/template/main/images/logo_cgslb.png">
            <a:extLst>
              <a:ext uri="{FF2B5EF4-FFF2-40B4-BE49-F238E27FC236}">
                <a16:creationId xmlns:a16="http://schemas.microsoft.com/office/drawing/2014/main" id="{8AAB8CBA-535F-34F4-4E47-7E015310DD2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736484" y="5380626"/>
            <a:ext cx="838200" cy="795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0">
            <a:extLst>
              <a:ext uri="{FF2B5EF4-FFF2-40B4-BE49-F238E27FC236}">
                <a16:creationId xmlns:a16="http://schemas.microsoft.com/office/drawing/2014/main" id="{0E544980-6390-F495-0868-6B0503DE7E53}"/>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52642" y="3143448"/>
            <a:ext cx="1026776" cy="5692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62612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	</a:t>
            </a:r>
            <a:r>
              <a:rPr lang="nl-BE" sz="4000" dirty="0"/>
              <a:t>Le CCB</a:t>
            </a:r>
          </a:p>
        </p:txBody>
      </p:sp>
      <p:sp>
        <p:nvSpPr>
          <p:cNvPr id="3" name="Text Placeholder 2"/>
          <p:cNvSpPr>
            <a:spLocks noGrp="1"/>
          </p:cNvSpPr>
          <p:nvPr>
            <p:ph type="body" sz="quarter" idx="27"/>
          </p:nvPr>
        </p:nvSpPr>
        <p:spPr/>
        <p:txBody>
          <a:bodyPr/>
          <a:lstStyle/>
          <a:p>
            <a:pPr marL="457200" indent="-457200">
              <a:spcBef>
                <a:spcPts val="300"/>
              </a:spcBef>
              <a:spcAft>
                <a:spcPts val="300"/>
              </a:spcAft>
              <a:buFont typeface="+mj-lt"/>
              <a:buAutoNum type="alphaLcPeriod"/>
            </a:pPr>
            <a:r>
              <a:rPr lang="fr-FR" sz="2000" dirty="0"/>
              <a:t>Mission du CCB</a:t>
            </a:r>
          </a:p>
          <a:p>
            <a:pPr marL="457200" indent="-457200">
              <a:spcBef>
                <a:spcPts val="300"/>
              </a:spcBef>
              <a:spcAft>
                <a:spcPts val="300"/>
              </a:spcAft>
              <a:buFont typeface="+mj-lt"/>
              <a:buAutoNum type="alphaLcPeriod"/>
            </a:pPr>
            <a:r>
              <a:rPr lang="fr-FR" sz="2000" dirty="0"/>
              <a:t>Compétences du CCB</a:t>
            </a:r>
          </a:p>
          <a:p>
            <a:pPr marL="457200" indent="-457200">
              <a:spcBef>
                <a:spcPts val="300"/>
              </a:spcBef>
              <a:spcAft>
                <a:spcPts val="300"/>
              </a:spcAft>
              <a:buFont typeface="+mj-lt"/>
              <a:buAutoNum type="alphaLcPeriod"/>
            </a:pPr>
            <a:r>
              <a:rPr lang="fr-FR" sz="2000" dirty="0"/>
              <a:t>Composition du CCB</a:t>
            </a:r>
          </a:p>
          <a:p>
            <a:pPr marL="457200" indent="-457200">
              <a:spcBef>
                <a:spcPts val="300"/>
              </a:spcBef>
              <a:spcAft>
                <a:spcPts val="300"/>
              </a:spcAft>
              <a:buFont typeface="+mj-lt"/>
              <a:buAutoNum type="alphaLcPeriod"/>
            </a:pPr>
            <a:r>
              <a:rPr lang="fr-FR" sz="2000" dirty="0"/>
              <a:t>Points à l'ordre du jour du CCB</a:t>
            </a:r>
          </a:p>
          <a:p>
            <a:pPr marL="457200" indent="-457200">
              <a:spcBef>
                <a:spcPts val="300"/>
              </a:spcBef>
              <a:spcAft>
                <a:spcPts val="300"/>
              </a:spcAft>
              <a:buFont typeface="+mj-lt"/>
              <a:buAutoNum type="alphaLcPeriod"/>
            </a:pPr>
            <a:r>
              <a:rPr lang="fr-FR" sz="2000" dirty="0"/>
              <a:t>Fonctionnement du CCB</a:t>
            </a:r>
          </a:p>
          <a:p>
            <a:pPr marL="457200" indent="-457200">
              <a:spcBef>
                <a:spcPts val="300"/>
              </a:spcBef>
              <a:spcAft>
                <a:spcPts val="300"/>
              </a:spcAft>
              <a:buFont typeface="+mj-lt"/>
              <a:buAutoNum type="alphaLcPeriod"/>
            </a:pPr>
            <a:r>
              <a:rPr lang="fr-FR" sz="2000" dirty="0"/>
              <a:t>Saisine du HCC-CSC Bien-être</a:t>
            </a:r>
          </a:p>
          <a:p>
            <a:pPr marL="457200" indent="-457200">
              <a:spcBef>
                <a:spcPts val="300"/>
              </a:spcBef>
              <a:spcAft>
                <a:spcPts val="300"/>
              </a:spcAft>
              <a:buFont typeface="+mj-lt"/>
              <a:buAutoNum type="alphaLcPeriod"/>
            </a:pPr>
            <a:r>
              <a:rPr lang="fr-FR" sz="2000" dirty="0"/>
              <a:t>Goulets d'étranglement</a:t>
            </a:r>
            <a:endParaRPr lang="nl-BE" sz="2000" dirty="0"/>
          </a:p>
          <a:p>
            <a:endParaRPr lang="nl-BE" sz="2000" dirty="0"/>
          </a:p>
          <a:p>
            <a:endParaRPr lang="nl-BE" sz="2000" dirty="0"/>
          </a:p>
        </p:txBody>
      </p:sp>
    </p:spTree>
    <p:extLst>
      <p:ext uri="{BB962C8B-B14F-4D97-AF65-F5344CB8AC3E}">
        <p14:creationId xmlns:p14="http://schemas.microsoft.com/office/powerpoint/2010/main" val="2535180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3.a.	</a:t>
            </a:r>
            <a:r>
              <a:rPr lang="nl-BE" sz="4000" dirty="0"/>
              <a:t>Mission du CCB</a:t>
            </a:r>
          </a:p>
        </p:txBody>
      </p:sp>
      <p:sp>
        <p:nvSpPr>
          <p:cNvPr id="3" name="Text Placeholder 2"/>
          <p:cNvSpPr>
            <a:spLocks noGrp="1"/>
          </p:cNvSpPr>
          <p:nvPr>
            <p:ph type="body" sz="quarter" idx="27"/>
          </p:nvPr>
        </p:nvSpPr>
        <p:spPr/>
        <p:txBody>
          <a:bodyPr/>
          <a:lstStyle/>
          <a:p>
            <a:pPr marL="450850" indent="-450850" eaLnBrk="1" hangingPunct="1">
              <a:buFont typeface="Arial" panose="020B0604020202020204" pitchFamily="34" charset="0"/>
              <a:buChar char="•"/>
            </a:pPr>
            <a:r>
              <a:rPr lang="fr-FR" sz="2000" dirty="0"/>
              <a:t>Concertation sur le bien-être au niveau local</a:t>
            </a:r>
          </a:p>
          <a:p>
            <a:pPr marL="450850" indent="-450850" eaLnBrk="1" hangingPunct="1">
              <a:buFont typeface="Arial" panose="020B0604020202020204" pitchFamily="34" charset="0"/>
              <a:buChar char="•"/>
            </a:pPr>
            <a:r>
              <a:rPr lang="fr-FR" sz="2000" dirty="0"/>
              <a:t>Coopération entre les acteurs :</a:t>
            </a:r>
          </a:p>
          <a:p>
            <a:pPr marL="1254125" lvl="1" indent="-533400" eaLnBrk="1" hangingPunct="1">
              <a:buFont typeface="Courier New" panose="02070309020205020404" pitchFamily="49" charset="0"/>
              <a:buChar char="o"/>
            </a:pPr>
            <a:r>
              <a:rPr lang="nl-BE" sz="1800" dirty="0"/>
              <a:t>LH</a:t>
            </a:r>
          </a:p>
          <a:p>
            <a:pPr marL="1254125" lvl="1" indent="-533400" eaLnBrk="1" hangingPunct="1">
              <a:buFont typeface="Courier New" panose="02070309020205020404" pitchFamily="49" charset="0"/>
              <a:buChar char="o"/>
            </a:pPr>
            <a:r>
              <a:rPr lang="fr-FR" sz="1800" dirty="0"/>
              <a:t>Autorités locales</a:t>
            </a:r>
            <a:r>
              <a:rPr lang="nl-BE" sz="1800" dirty="0"/>
              <a:t>,</a:t>
            </a:r>
          </a:p>
          <a:p>
            <a:pPr marL="1254125" lvl="1" indent="-533400" eaLnBrk="1" hangingPunct="1">
              <a:buFont typeface="Courier New" panose="02070309020205020404" pitchFamily="49" charset="0"/>
              <a:buChar char="o"/>
            </a:pPr>
            <a:r>
              <a:rPr lang="nl-BE" sz="1800" dirty="0"/>
              <a:t>SLPPT</a:t>
            </a:r>
          </a:p>
          <a:p>
            <a:pPr marL="1254125" lvl="1" indent="-533400" eaLnBrk="1" hangingPunct="1">
              <a:buFont typeface="Courier New" panose="02070309020205020404" pitchFamily="49" charset="0"/>
              <a:buChar char="o"/>
            </a:pPr>
            <a:r>
              <a:rPr lang="fr-FR" sz="1800" dirty="0"/>
              <a:t>Médecin du travail</a:t>
            </a:r>
          </a:p>
          <a:p>
            <a:pPr marL="1254125" lvl="1" indent="-533400" eaLnBrk="1" hangingPunct="1">
              <a:buFont typeface="Courier New" panose="02070309020205020404" pitchFamily="49" charset="0"/>
              <a:buChar char="o"/>
            </a:pPr>
            <a:r>
              <a:rPr lang="fr-FR" sz="1800" dirty="0"/>
              <a:t>Représentants syndicaux locaux</a:t>
            </a:r>
            <a:endParaRPr lang="nl-BE" sz="1800" dirty="0"/>
          </a:p>
          <a:p>
            <a:pPr marL="1254125" lvl="1" indent="-533400" eaLnBrk="1" hangingPunct="1">
              <a:buFontTx/>
              <a:buNone/>
            </a:pPr>
            <a:r>
              <a:rPr lang="nl-BE" sz="1800" dirty="0">
                <a:sym typeface="Wingdings" pitchFamily="2" charset="2"/>
              </a:rPr>
              <a:t></a:t>
            </a:r>
            <a:r>
              <a:rPr lang="nl-BE" sz="1800" dirty="0"/>
              <a:t> </a:t>
            </a:r>
            <a:r>
              <a:rPr lang="fr-FR" sz="1800" dirty="0"/>
              <a:t>Constructif</a:t>
            </a:r>
            <a:endParaRPr lang="en-US" sz="1800" dirty="0"/>
          </a:p>
          <a:p>
            <a:pPr marL="450850" indent="-450850" eaLnBrk="1" hangingPunct="1">
              <a:buFont typeface="Arial" panose="020B0604020202020204" pitchFamily="34" charset="0"/>
              <a:buChar char="•"/>
            </a:pPr>
            <a:r>
              <a:rPr lang="fr-FR" sz="2000" dirty="0"/>
              <a:t>Résoudre les problèmes locaux au niveau local</a:t>
            </a:r>
          </a:p>
          <a:p>
            <a:pPr marL="450850" indent="-450850" eaLnBrk="1" hangingPunct="1">
              <a:buFont typeface="Arial" panose="020B0604020202020204" pitchFamily="34" charset="0"/>
              <a:buChar char="•"/>
            </a:pPr>
            <a:r>
              <a:rPr lang="fr-FR" sz="2000" dirty="0"/>
              <a:t>Détecter et identifier les problèmes communs de bien-être</a:t>
            </a:r>
            <a:endParaRPr lang="en-US" sz="2000" dirty="0"/>
          </a:p>
        </p:txBody>
      </p:sp>
    </p:spTree>
    <p:extLst>
      <p:ext uri="{BB962C8B-B14F-4D97-AF65-F5344CB8AC3E}">
        <p14:creationId xmlns:p14="http://schemas.microsoft.com/office/powerpoint/2010/main" val="24759321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3.b.	</a:t>
            </a:r>
            <a:r>
              <a:rPr lang="fr-BE" sz="4000" dirty="0"/>
              <a:t>Compétences du CCB</a:t>
            </a:r>
          </a:p>
        </p:txBody>
      </p:sp>
      <p:sp>
        <p:nvSpPr>
          <p:cNvPr id="3" name="Text Placeholder 2"/>
          <p:cNvSpPr>
            <a:spLocks noGrp="1"/>
          </p:cNvSpPr>
          <p:nvPr>
            <p:ph type="body" sz="quarter" idx="27"/>
          </p:nvPr>
        </p:nvSpPr>
        <p:spPr/>
        <p:txBody>
          <a:bodyPr/>
          <a:lstStyle/>
          <a:p>
            <a:pPr marL="342900" indent="-342900" eaLnBrk="1" hangingPunct="1">
              <a:lnSpc>
                <a:spcPct val="80000"/>
              </a:lnSpc>
              <a:buFont typeface="Arial" panose="020B0604020202020204" pitchFamily="34" charset="0"/>
              <a:buChar char="•"/>
            </a:pPr>
            <a:r>
              <a:rPr lang="fr-BE" sz="2000" dirty="0"/>
              <a:t>Les matières de bien-être (7 domaines) = taches CPPT</a:t>
            </a:r>
          </a:p>
          <a:p>
            <a:pPr lvl="1" eaLnBrk="1" hangingPunct="1">
              <a:lnSpc>
                <a:spcPct val="80000"/>
              </a:lnSpc>
              <a:buFont typeface="Courier New" panose="02070309020205020404" pitchFamily="49" charset="0"/>
              <a:buChar char="o"/>
            </a:pPr>
            <a:r>
              <a:rPr lang="fr-BE" sz="1800" dirty="0"/>
              <a:t>la sécurité du travail;</a:t>
            </a:r>
          </a:p>
          <a:p>
            <a:pPr lvl="1" eaLnBrk="1" hangingPunct="1">
              <a:lnSpc>
                <a:spcPct val="80000"/>
              </a:lnSpc>
              <a:buFont typeface="Courier New" panose="02070309020205020404" pitchFamily="49" charset="0"/>
              <a:buChar char="o"/>
            </a:pPr>
            <a:r>
              <a:rPr lang="fr-BE" sz="1800" dirty="0"/>
              <a:t>la protection de la santé du travailleur au travail;</a:t>
            </a:r>
          </a:p>
          <a:p>
            <a:pPr lvl="1" eaLnBrk="1" hangingPunct="1">
              <a:lnSpc>
                <a:spcPct val="80000"/>
              </a:lnSpc>
              <a:buFont typeface="Courier New" panose="02070309020205020404" pitchFamily="49" charset="0"/>
              <a:buChar char="o"/>
            </a:pPr>
            <a:r>
              <a:rPr lang="fr-BE" sz="1800" dirty="0"/>
              <a:t>les aspects psychosociaux du travail;</a:t>
            </a:r>
          </a:p>
          <a:p>
            <a:pPr lvl="1" eaLnBrk="1" hangingPunct="1">
              <a:lnSpc>
                <a:spcPct val="80000"/>
              </a:lnSpc>
              <a:buFont typeface="Courier New" panose="02070309020205020404" pitchFamily="49" charset="0"/>
              <a:buChar char="o"/>
            </a:pPr>
            <a:r>
              <a:rPr lang="fr-BE" sz="1800" dirty="0"/>
              <a:t>l’ergonomie;</a:t>
            </a:r>
          </a:p>
          <a:p>
            <a:pPr lvl="1" eaLnBrk="1" hangingPunct="1">
              <a:lnSpc>
                <a:spcPct val="80000"/>
              </a:lnSpc>
              <a:buFont typeface="Courier New" panose="02070309020205020404" pitchFamily="49" charset="0"/>
              <a:buChar char="o"/>
            </a:pPr>
            <a:r>
              <a:rPr lang="fr-BE" sz="1800" dirty="0"/>
              <a:t>l’hygiène du travail;</a:t>
            </a:r>
          </a:p>
          <a:p>
            <a:pPr lvl="1" eaLnBrk="1" hangingPunct="1">
              <a:lnSpc>
                <a:spcPct val="80000"/>
              </a:lnSpc>
              <a:buFont typeface="Courier New" panose="02070309020205020404" pitchFamily="49" charset="0"/>
              <a:buChar char="o"/>
            </a:pPr>
            <a:r>
              <a:rPr lang="fr-BE" sz="1800" dirty="0"/>
              <a:t>l’embellissement des lieux de travail;</a:t>
            </a:r>
          </a:p>
          <a:p>
            <a:pPr lvl="1" eaLnBrk="1" hangingPunct="1">
              <a:lnSpc>
                <a:spcPct val="80000"/>
              </a:lnSpc>
              <a:buFont typeface="Courier New" panose="02070309020205020404" pitchFamily="49" charset="0"/>
              <a:buChar char="o"/>
            </a:pPr>
            <a:r>
              <a:rPr lang="fr-BE" sz="1800" dirty="0"/>
              <a:t>les mesures prises par l’entreprise en matière d’environnement, pour ce qui concerne leur influence sur les points 1° à 6°.</a:t>
            </a:r>
          </a:p>
          <a:p>
            <a:pPr marL="342900" indent="-342900" eaLnBrk="1" hangingPunct="1">
              <a:lnSpc>
                <a:spcPct val="80000"/>
              </a:lnSpc>
              <a:buFont typeface="Arial" panose="020B0604020202020204" pitchFamily="34" charset="0"/>
              <a:buChar char="•"/>
            </a:pPr>
            <a:r>
              <a:rPr lang="fr-BE" sz="2000" dirty="0"/>
              <a:t>Compétences supplémentaires attribuées au CCB et/ou au CPPT</a:t>
            </a:r>
            <a:endParaRPr lang="fr-BE" dirty="0"/>
          </a:p>
          <a:p>
            <a:pPr lvl="1">
              <a:lnSpc>
                <a:spcPct val="80000"/>
              </a:lnSpc>
              <a:buFont typeface="Courier New" panose="02070309020205020404" pitchFamily="49" charset="0"/>
              <a:buChar char="o"/>
            </a:pPr>
            <a:r>
              <a:rPr lang="fr-BE" dirty="0"/>
              <a:t>Les périodes glissantes DGHR-REG-TRAVARB </a:t>
            </a:r>
          </a:p>
          <a:p>
            <a:pPr lvl="1">
              <a:lnSpc>
                <a:spcPct val="80000"/>
              </a:lnSpc>
              <a:buFont typeface="Courier New" panose="02070309020205020404" pitchFamily="49" charset="0"/>
              <a:buChar char="o"/>
            </a:pPr>
            <a:r>
              <a:rPr lang="fr-BE" sz="1800" dirty="0"/>
              <a:t>Contrôle ciblé de l'utilisation du matériel informatique (</a:t>
            </a:r>
            <a:r>
              <a:rPr lang="fr-BE" dirty="0"/>
              <a:t>DGMR-SPS-DISPCIS-CCNX-001</a:t>
            </a:r>
            <a:r>
              <a:rPr lang="fr-BE" sz="1800" dirty="0"/>
              <a:t>)</a:t>
            </a:r>
          </a:p>
          <a:p>
            <a:pPr lvl="1" eaLnBrk="1" hangingPunct="1">
              <a:lnSpc>
                <a:spcPct val="80000"/>
              </a:lnSpc>
              <a:buFont typeface="Courier New" panose="02070309020205020404" pitchFamily="49" charset="0"/>
              <a:buChar char="o"/>
            </a:pPr>
            <a:r>
              <a:rPr lang="fr-BE" sz="1800" dirty="0"/>
              <a:t>...</a:t>
            </a:r>
          </a:p>
          <a:p>
            <a:pPr marL="342900" indent="-342900">
              <a:lnSpc>
                <a:spcPct val="80000"/>
              </a:lnSpc>
              <a:buFont typeface="Arial" panose="020B0604020202020204" pitchFamily="34" charset="0"/>
              <a:buChar char="•"/>
            </a:pPr>
            <a:r>
              <a:rPr lang="fr-BE" sz="2000" dirty="0"/>
              <a:t>Matières relatives au Pers au niveau local (uniquement pour les CCB Civ)</a:t>
            </a:r>
          </a:p>
          <a:p>
            <a:pPr lvl="1" eaLnBrk="1" hangingPunct="1">
              <a:lnSpc>
                <a:spcPct val="80000"/>
              </a:lnSpc>
              <a:buFont typeface="Courier New" panose="02070309020205020404" pitchFamily="49" charset="0"/>
              <a:buChar char="o"/>
            </a:pPr>
            <a:r>
              <a:rPr lang="fr-BE" sz="1800" dirty="0"/>
              <a:t>les propositions tendant à l’accroissement de la productivité, </a:t>
            </a:r>
          </a:p>
          <a:p>
            <a:pPr lvl="1" eaLnBrk="1" hangingPunct="1">
              <a:lnSpc>
                <a:spcPct val="80000"/>
              </a:lnSpc>
              <a:buFont typeface="Courier New" panose="02070309020205020404" pitchFamily="49" charset="0"/>
              <a:buChar char="o"/>
            </a:pPr>
            <a:r>
              <a:rPr lang="fr-BE" sz="1800" dirty="0"/>
              <a:t>les mesures relatives à la durée du travail et aux horaires de travail, </a:t>
            </a:r>
          </a:p>
          <a:p>
            <a:pPr lvl="1" eaLnBrk="1" hangingPunct="1">
              <a:lnSpc>
                <a:spcPct val="80000"/>
              </a:lnSpc>
              <a:buFont typeface="Courier New" panose="02070309020205020404" pitchFamily="49" charset="0"/>
              <a:buChar char="o"/>
            </a:pPr>
            <a:r>
              <a:rPr lang="fr-BE" sz="1800" dirty="0"/>
              <a:t>les mesures relatives à l’organisation du travail</a:t>
            </a:r>
          </a:p>
          <a:p>
            <a:pPr lvl="1" eaLnBrk="1" hangingPunct="1">
              <a:lnSpc>
                <a:spcPct val="80000"/>
              </a:lnSpc>
              <a:buFont typeface="Courier New" panose="02070309020205020404" pitchFamily="49" charset="0"/>
              <a:buChar char="o"/>
            </a:pPr>
            <a:r>
              <a:rPr lang="fr-BE" sz="1800" dirty="0"/>
              <a:t>les propositions tendant à l’amélioration des relations humaines.</a:t>
            </a:r>
          </a:p>
        </p:txBody>
      </p:sp>
    </p:spTree>
    <p:extLst>
      <p:ext uri="{BB962C8B-B14F-4D97-AF65-F5344CB8AC3E}">
        <p14:creationId xmlns:p14="http://schemas.microsoft.com/office/powerpoint/2010/main" val="26640564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3.b.	</a:t>
            </a:r>
            <a:r>
              <a:rPr lang="fr-BE" sz="4000" dirty="0"/>
              <a:t> Compétences du CCB</a:t>
            </a:r>
          </a:p>
        </p:txBody>
      </p:sp>
      <p:sp>
        <p:nvSpPr>
          <p:cNvPr id="3" name="Text Placeholder 2"/>
          <p:cNvSpPr>
            <a:spLocks noGrp="1"/>
          </p:cNvSpPr>
          <p:nvPr>
            <p:ph type="body" sz="quarter" idx="27"/>
          </p:nvPr>
        </p:nvSpPr>
        <p:spPr/>
        <p:txBody>
          <a:bodyPr/>
          <a:lstStyle/>
          <a:p>
            <a:pPr marL="342900" indent="-342900" eaLnBrk="1" hangingPunct="1">
              <a:buFont typeface="Arial" panose="020B0604020202020204" pitchFamily="34" charset="0"/>
              <a:buChar char="•"/>
            </a:pPr>
            <a:r>
              <a:rPr lang="fr-BE" sz="2000" dirty="0"/>
              <a:t>Pas de concertation</a:t>
            </a:r>
          </a:p>
          <a:p>
            <a:pPr marL="720725" lvl="1" indent="-277813">
              <a:buFont typeface="Courier New" panose="02070309020205020404" pitchFamily="49" charset="0"/>
              <a:buChar char="o"/>
            </a:pPr>
            <a:r>
              <a:rPr lang="fr-BE" sz="2000" dirty="0"/>
              <a:t>Mise en condition et mise en œuvre (Mil)</a:t>
            </a:r>
          </a:p>
          <a:p>
            <a:pPr marL="720725" lvl="1" indent="-277813">
              <a:buFont typeface="Courier New" panose="02070309020205020404" pitchFamily="49" charset="0"/>
              <a:buChar char="o"/>
            </a:pPr>
            <a:r>
              <a:rPr lang="fr-BE" sz="2000" dirty="0"/>
              <a:t>Mise sur préavis</a:t>
            </a:r>
          </a:p>
          <a:p>
            <a:pPr marL="720725" lvl="1" indent="-277813">
              <a:buFont typeface="Courier New" panose="02070309020205020404" pitchFamily="49" charset="0"/>
              <a:buChar char="o"/>
            </a:pPr>
            <a:r>
              <a:rPr lang="fr-BE" sz="2000" dirty="0"/>
              <a:t>Organisation Défense et/ou Sécurité nationale (Mil + Civ)</a:t>
            </a:r>
          </a:p>
          <a:p>
            <a:pPr marL="720725" lvl="1" indent="-277813">
              <a:buFont typeface="Courier New" panose="02070309020205020404" pitchFamily="49" charset="0"/>
              <a:buChar char="o"/>
            </a:pPr>
            <a:r>
              <a:rPr lang="fr-BE" sz="2000" dirty="0"/>
              <a:t>Catastrophes naturelles (loi du 12 juillet 1976, Art 2) ( (Mil + Civ).</a:t>
            </a:r>
          </a:p>
          <a:p>
            <a:pPr eaLnBrk="1" hangingPunct="1">
              <a:buFontTx/>
              <a:buNone/>
            </a:pPr>
            <a:r>
              <a:rPr lang="fr-BE" sz="2400" dirty="0"/>
              <a:t> </a:t>
            </a:r>
          </a:p>
          <a:p>
            <a:pPr marL="342900" indent="-342900" eaLnBrk="1" hangingPunct="1">
              <a:buFont typeface="Arial" panose="020B0604020202020204" pitchFamily="34" charset="0"/>
              <a:buChar char="•"/>
            </a:pPr>
            <a:r>
              <a:rPr lang="fr-BE" sz="2400" dirty="0"/>
              <a:t>Supplémentaire</a:t>
            </a:r>
          </a:p>
          <a:p>
            <a:pPr lvl="1" eaLnBrk="1" hangingPunct="1">
              <a:buFont typeface="Courier New" panose="02070309020205020404" pitchFamily="49" charset="0"/>
              <a:buChar char="o"/>
            </a:pPr>
            <a:r>
              <a:rPr lang="fr-BE" sz="2000" dirty="0"/>
              <a:t>Les points concertés au HCC-CSC Bien-être, ne seront plus concertés au CCB</a:t>
            </a:r>
          </a:p>
          <a:p>
            <a:pPr marL="342900" indent="-342900" eaLnBrk="1" hangingPunct="1">
              <a:lnSpc>
                <a:spcPct val="80000"/>
              </a:lnSpc>
              <a:buFont typeface="Arial" panose="020B0604020202020204" pitchFamily="34" charset="0"/>
              <a:buChar char="•"/>
            </a:pPr>
            <a:endParaRPr lang="fr-BE" sz="1800" dirty="0"/>
          </a:p>
        </p:txBody>
      </p:sp>
    </p:spTree>
    <p:extLst>
      <p:ext uri="{BB962C8B-B14F-4D97-AF65-F5344CB8AC3E}">
        <p14:creationId xmlns:p14="http://schemas.microsoft.com/office/powerpoint/2010/main" val="14242758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3.c.	</a:t>
            </a:r>
            <a:r>
              <a:rPr lang="nl-BE" sz="4000" dirty="0"/>
              <a:t> </a:t>
            </a:r>
            <a:r>
              <a:rPr lang="fr-BE" sz="4000" dirty="0"/>
              <a:t>Composition du CCB</a:t>
            </a:r>
          </a:p>
        </p:txBody>
      </p:sp>
      <p:sp>
        <p:nvSpPr>
          <p:cNvPr id="3" name="Text Placeholder 2"/>
          <p:cNvSpPr>
            <a:spLocks noGrp="1"/>
          </p:cNvSpPr>
          <p:nvPr>
            <p:ph type="body" sz="quarter" idx="27"/>
          </p:nvPr>
        </p:nvSpPr>
        <p:spPr/>
        <p:txBody>
          <a:bodyPr/>
          <a:lstStyle/>
          <a:p>
            <a:pPr marL="342900" indent="-342900" eaLnBrk="1" hangingPunct="1">
              <a:lnSpc>
                <a:spcPct val="90000"/>
              </a:lnSpc>
              <a:buFont typeface="Arial" panose="020B0604020202020204" pitchFamily="34" charset="0"/>
              <a:buChar char="•"/>
            </a:pPr>
            <a:r>
              <a:rPr lang="fr-BE" sz="2000" dirty="0"/>
              <a:t>Président et président suppléant</a:t>
            </a:r>
          </a:p>
          <a:p>
            <a:pPr marL="342900" indent="-342900" eaLnBrk="1" hangingPunct="1">
              <a:lnSpc>
                <a:spcPct val="90000"/>
              </a:lnSpc>
              <a:buFont typeface="Arial" panose="020B0604020202020204" pitchFamily="34" charset="0"/>
              <a:buChar char="•"/>
            </a:pPr>
            <a:r>
              <a:rPr lang="fr-BE" sz="2000" dirty="0"/>
              <a:t>La délégation de l'autorité</a:t>
            </a:r>
          </a:p>
          <a:p>
            <a:pPr marL="342900" indent="-342900" eaLnBrk="1" hangingPunct="1">
              <a:lnSpc>
                <a:spcPct val="90000"/>
              </a:lnSpc>
              <a:buFont typeface="Arial" panose="020B0604020202020204" pitchFamily="34" charset="0"/>
              <a:buChar char="•"/>
            </a:pPr>
            <a:r>
              <a:rPr lang="fr-BE" sz="2000" dirty="0"/>
              <a:t>Les délégation des syndicats représentatifs</a:t>
            </a:r>
          </a:p>
          <a:p>
            <a:pPr marL="342900" indent="-342900" eaLnBrk="1" hangingPunct="1">
              <a:lnSpc>
                <a:spcPct val="90000"/>
              </a:lnSpc>
              <a:buFont typeface="Arial" panose="020B0604020202020204" pitchFamily="34" charset="0"/>
              <a:buChar char="•"/>
            </a:pPr>
            <a:r>
              <a:rPr lang="fr-BE" sz="2000" dirty="0"/>
              <a:t>Secrétariat</a:t>
            </a:r>
          </a:p>
          <a:p>
            <a:pPr marL="342900" indent="-342900" eaLnBrk="1" hangingPunct="1">
              <a:lnSpc>
                <a:spcPct val="90000"/>
              </a:lnSpc>
              <a:buFont typeface="Arial" panose="020B0604020202020204" pitchFamily="34" charset="0"/>
              <a:buChar char="•"/>
            </a:pPr>
            <a:r>
              <a:rPr lang="fr-BE" sz="2000" dirty="0"/>
              <a:t>Conseiller en prévention et conseiller en prévention-médecin du travail</a:t>
            </a:r>
          </a:p>
          <a:p>
            <a:pPr marL="342900" indent="-342900" eaLnBrk="1" hangingPunct="1">
              <a:lnSpc>
                <a:spcPct val="90000"/>
              </a:lnSpc>
              <a:buFont typeface="Arial" panose="020B0604020202020204" pitchFamily="34" charset="0"/>
              <a:buChar char="•"/>
            </a:pPr>
            <a:r>
              <a:rPr lang="fr-BE" sz="2000" dirty="0"/>
              <a:t>Techniciens</a:t>
            </a:r>
          </a:p>
          <a:p>
            <a:endParaRPr lang="fr-BE" sz="2000" dirty="0"/>
          </a:p>
          <a:p>
            <a:endParaRPr lang="fr-BE" sz="2000" dirty="0"/>
          </a:p>
        </p:txBody>
      </p:sp>
    </p:spTree>
    <p:extLst>
      <p:ext uri="{BB962C8B-B14F-4D97-AF65-F5344CB8AC3E}">
        <p14:creationId xmlns:p14="http://schemas.microsoft.com/office/powerpoint/2010/main" val="13703344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3.c.	</a:t>
            </a:r>
            <a:r>
              <a:rPr lang="fr-BE" sz="4000" dirty="0"/>
              <a:t> Composition du CCB</a:t>
            </a:r>
          </a:p>
        </p:txBody>
      </p:sp>
      <p:sp>
        <p:nvSpPr>
          <p:cNvPr id="3" name="Text Placeholder 2"/>
          <p:cNvSpPr>
            <a:spLocks noGrp="1"/>
          </p:cNvSpPr>
          <p:nvPr>
            <p:ph type="body" sz="quarter" idx="27"/>
          </p:nvPr>
        </p:nvSpPr>
        <p:spPr/>
        <p:txBody>
          <a:bodyPr/>
          <a:lstStyle/>
          <a:p>
            <a:pPr marL="342900" indent="-342900" eaLnBrk="1" hangingPunct="1">
              <a:lnSpc>
                <a:spcPct val="90000"/>
              </a:lnSpc>
              <a:buFont typeface="Arial" panose="020B0604020202020204" pitchFamily="34" charset="0"/>
              <a:buChar char="•"/>
            </a:pPr>
            <a:r>
              <a:rPr lang="fr-BE" sz="2000" dirty="0"/>
              <a:t>Président et président suppléant</a:t>
            </a:r>
          </a:p>
          <a:p>
            <a:pPr lvl="1" eaLnBrk="1" hangingPunct="1">
              <a:lnSpc>
                <a:spcPct val="90000"/>
              </a:lnSpc>
              <a:buFont typeface="Courier New" panose="02070309020205020404" pitchFamily="49" charset="0"/>
              <a:buChar char="o"/>
            </a:pPr>
            <a:r>
              <a:rPr lang="fr-BE" sz="1800" dirty="0"/>
              <a:t>Désigné par MOD</a:t>
            </a:r>
          </a:p>
          <a:p>
            <a:pPr lvl="1" eaLnBrk="1" hangingPunct="1">
              <a:lnSpc>
                <a:spcPct val="90000"/>
              </a:lnSpc>
              <a:buFont typeface="Courier New" panose="02070309020205020404" pitchFamily="49" charset="0"/>
              <a:buChar char="o"/>
            </a:pPr>
            <a:r>
              <a:rPr lang="fr-BE" sz="1800" dirty="0"/>
              <a:t>Le président suppléant = membre de la délégation de l'autorité..</a:t>
            </a:r>
          </a:p>
          <a:p>
            <a:pPr lvl="1" eaLnBrk="1" hangingPunct="1">
              <a:lnSpc>
                <a:spcPct val="90000"/>
              </a:lnSpc>
              <a:buFont typeface="Courier New" panose="02070309020205020404" pitchFamily="49" charset="0"/>
              <a:buChar char="o"/>
            </a:pPr>
            <a:r>
              <a:rPr lang="fr-BE" sz="1800" dirty="0"/>
              <a:t>Président CCB Mil = Président CCB Civ</a:t>
            </a:r>
          </a:p>
          <a:p>
            <a:pPr lvl="1" eaLnBrk="1" hangingPunct="1">
              <a:lnSpc>
                <a:spcPct val="90000"/>
              </a:lnSpc>
              <a:buFont typeface="Courier New" panose="02070309020205020404" pitchFamily="49" charset="0"/>
              <a:buChar char="o"/>
            </a:pPr>
            <a:r>
              <a:rPr lang="fr-BE" sz="1800" dirty="0"/>
              <a:t>Président : </a:t>
            </a:r>
            <a:r>
              <a:rPr lang="fr-BE" sz="1800" b="0" i="0" u="none" strike="noStrike" baseline="0" dirty="0">
                <a:latin typeface="Comic#20Sans#20MS"/>
              </a:rPr>
              <a:t>supérieur hiérarchique ou fonctionnel au sein du Gpt de Qu?</a:t>
            </a:r>
            <a:endParaRPr lang="fr-BE" sz="1800" dirty="0"/>
          </a:p>
          <a:p>
            <a:pPr marL="342900" indent="-342900" eaLnBrk="1" hangingPunct="1">
              <a:lnSpc>
                <a:spcPct val="90000"/>
              </a:lnSpc>
              <a:buFont typeface="Arial" panose="020B0604020202020204" pitchFamily="34" charset="0"/>
              <a:buChar char="•"/>
            </a:pPr>
            <a:r>
              <a:rPr lang="fr-BE" sz="2000" dirty="0"/>
              <a:t>Taches:</a:t>
            </a:r>
          </a:p>
          <a:p>
            <a:pPr lvl="1" eaLnBrk="1" hangingPunct="1">
              <a:lnSpc>
                <a:spcPct val="90000"/>
              </a:lnSpc>
              <a:buFont typeface="Courier New" panose="02070309020205020404" pitchFamily="49" charset="0"/>
              <a:buChar char="o"/>
            </a:pPr>
            <a:r>
              <a:rPr lang="fr-BE" sz="1800" dirty="0"/>
              <a:t>il assure la coordination des mesures et des activités relatives à la prévention et à la protection au travail dans le ressort du Gpt de Qu. </a:t>
            </a:r>
          </a:p>
          <a:p>
            <a:pPr lvl="1" eaLnBrk="1" hangingPunct="1">
              <a:lnSpc>
                <a:spcPct val="90000"/>
              </a:lnSpc>
              <a:buFont typeface="Courier New" panose="02070309020205020404" pitchFamily="49" charset="0"/>
              <a:buChar char="o"/>
            </a:pPr>
            <a:r>
              <a:rPr lang="fr-BE" sz="1800" dirty="0"/>
              <a:t>Il veille au bon fonctionnement du CCB.</a:t>
            </a:r>
            <a:endParaRPr lang="fr-BE" dirty="0"/>
          </a:p>
          <a:p>
            <a:pPr marL="457200" lvl="1" indent="0" eaLnBrk="1" hangingPunct="1">
              <a:lnSpc>
                <a:spcPct val="90000"/>
              </a:lnSpc>
              <a:buNone/>
            </a:pPr>
            <a:endParaRPr lang="fr-BE" sz="1800" dirty="0"/>
          </a:p>
        </p:txBody>
      </p:sp>
    </p:spTree>
    <p:extLst>
      <p:ext uri="{BB962C8B-B14F-4D97-AF65-F5344CB8AC3E}">
        <p14:creationId xmlns:p14="http://schemas.microsoft.com/office/powerpoint/2010/main" val="28630044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3.c.	</a:t>
            </a:r>
            <a:r>
              <a:rPr lang="fr-BE" sz="4000" dirty="0"/>
              <a:t> Composition du CCB</a:t>
            </a:r>
          </a:p>
        </p:txBody>
      </p:sp>
      <p:sp>
        <p:nvSpPr>
          <p:cNvPr id="3" name="Text Placeholder 2"/>
          <p:cNvSpPr>
            <a:spLocks noGrp="1"/>
          </p:cNvSpPr>
          <p:nvPr>
            <p:ph type="body" sz="quarter" idx="27"/>
          </p:nvPr>
        </p:nvSpPr>
        <p:spPr/>
        <p:txBody>
          <a:bodyPr/>
          <a:lstStyle/>
          <a:p>
            <a:pPr>
              <a:lnSpc>
                <a:spcPct val="90000"/>
              </a:lnSpc>
            </a:pPr>
            <a:r>
              <a:rPr lang="fr-BE" sz="2000" dirty="0"/>
              <a:t>La délégation de l'autorité</a:t>
            </a:r>
          </a:p>
          <a:p>
            <a:pPr lvl="1"/>
            <a:r>
              <a:rPr lang="fr-BE" dirty="0"/>
              <a:t>Composition, les membres ou les suppléants désignés par le MOD</a:t>
            </a:r>
          </a:p>
          <a:p>
            <a:pPr lvl="1"/>
            <a:r>
              <a:rPr lang="fr-BE" dirty="0"/>
              <a:t>Il est interdit que les suppléants se fassent remplacer à leur tour.</a:t>
            </a:r>
          </a:p>
          <a:p>
            <a:pPr lvl="1"/>
            <a:r>
              <a:rPr lang="fr-BE" dirty="0"/>
              <a:t>Les membres permanents représentent l’autorité, et pas seulement leur propre unité</a:t>
            </a:r>
          </a:p>
          <a:p>
            <a:pPr lvl="1"/>
            <a:r>
              <a:rPr lang="fr-BE" dirty="0"/>
              <a:t>Proposition de modification </a:t>
            </a:r>
            <a:r>
              <a:rPr lang="fr-BE" dirty="0">
                <a:sym typeface="Wingdings" pitchFamily="2" charset="2"/>
              </a:rPr>
              <a:t>HRA-R/RSP (dossier MOD)</a:t>
            </a:r>
            <a:endParaRPr lang="fr-BE" dirty="0"/>
          </a:p>
          <a:p>
            <a:pPr lvl="1"/>
            <a:r>
              <a:rPr lang="fr-BE" dirty="0"/>
              <a:t>Max de DEUX techniciens par point</a:t>
            </a:r>
          </a:p>
          <a:p>
            <a:pPr lvl="1"/>
            <a:r>
              <a:rPr lang="fr-BE" dirty="0"/>
              <a:t>Critères:</a:t>
            </a:r>
          </a:p>
          <a:p>
            <a:pPr lvl="2" eaLnBrk="1" hangingPunct="1">
              <a:lnSpc>
                <a:spcPct val="90000"/>
              </a:lnSpc>
              <a:buFont typeface="Courier New" panose="02070309020205020404" pitchFamily="49" charset="0"/>
              <a:buChar char="o"/>
            </a:pPr>
            <a:r>
              <a:rPr lang="fr-BE" sz="1600" dirty="0"/>
              <a:t>CCB Mil: &gt; 50 </a:t>
            </a:r>
            <a:r>
              <a:rPr lang="fr-BE" dirty="0"/>
              <a:t>Mil</a:t>
            </a:r>
            <a:endParaRPr lang="fr-BE" sz="1600" dirty="0"/>
          </a:p>
          <a:p>
            <a:pPr lvl="2" eaLnBrk="1" hangingPunct="1">
              <a:lnSpc>
                <a:spcPct val="90000"/>
              </a:lnSpc>
              <a:buFont typeface="Courier New" panose="02070309020205020404" pitchFamily="49" charset="0"/>
              <a:buChar char="o"/>
            </a:pPr>
            <a:r>
              <a:rPr lang="fr-BE" sz="1600" dirty="0"/>
              <a:t>CCB Civ: /</a:t>
            </a:r>
          </a:p>
          <a:p>
            <a:pPr lvl="1"/>
            <a:r>
              <a:rPr lang="fr-BE" dirty="0"/>
              <a:t>Le nombre de membres de la délégation de l'autorité du CCB Mil </a:t>
            </a:r>
            <a:r>
              <a:rPr lang="fr-BE" u="sng" dirty="0"/>
              <a:t>&lt;</a:t>
            </a:r>
            <a:r>
              <a:rPr lang="fr-BE" dirty="0"/>
              <a:t> le nombre Max de membres des délégations des syndicats Mil représentatifs.</a:t>
            </a:r>
          </a:p>
          <a:p>
            <a:pPr lvl="2" eaLnBrk="1" hangingPunct="1">
              <a:lnSpc>
                <a:spcPct val="90000"/>
              </a:lnSpc>
              <a:buFont typeface="Courier New" panose="02070309020205020404" pitchFamily="49" charset="0"/>
              <a:buChar char="o"/>
            </a:pPr>
            <a:r>
              <a:rPr lang="fr-BE" sz="1800" dirty="0"/>
              <a:t>CCB Mil: max 12 membres</a:t>
            </a:r>
          </a:p>
        </p:txBody>
      </p:sp>
    </p:spTree>
    <p:extLst>
      <p:ext uri="{BB962C8B-B14F-4D97-AF65-F5344CB8AC3E}">
        <p14:creationId xmlns:p14="http://schemas.microsoft.com/office/powerpoint/2010/main" val="13587978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3.c.	</a:t>
            </a:r>
            <a:r>
              <a:rPr lang="fr-BE" sz="4000" dirty="0"/>
              <a:t> Composition du CCB</a:t>
            </a:r>
          </a:p>
        </p:txBody>
      </p:sp>
      <p:sp>
        <p:nvSpPr>
          <p:cNvPr id="3" name="Text Placeholder 2"/>
          <p:cNvSpPr>
            <a:spLocks noGrp="1"/>
          </p:cNvSpPr>
          <p:nvPr>
            <p:ph type="body" sz="quarter" idx="27"/>
          </p:nvPr>
        </p:nvSpPr>
        <p:spPr/>
        <p:txBody>
          <a:bodyPr/>
          <a:lstStyle/>
          <a:p>
            <a:pPr>
              <a:lnSpc>
                <a:spcPct val="90000"/>
              </a:lnSpc>
            </a:pPr>
            <a:r>
              <a:rPr lang="fr-BE" sz="2000" dirty="0"/>
              <a:t>Les délégations des Synd représentatifs</a:t>
            </a:r>
          </a:p>
          <a:p>
            <a:pPr marL="342900" indent="-342900" eaLnBrk="1" hangingPunct="1">
              <a:lnSpc>
                <a:spcPct val="90000"/>
              </a:lnSpc>
              <a:buFont typeface="Arial" panose="020B0604020202020204" pitchFamily="34" charset="0"/>
              <a:buChar char="•"/>
            </a:pPr>
            <a:r>
              <a:rPr lang="fr-BE" sz="2000" dirty="0"/>
              <a:t>CCB Mil: 4 Synd</a:t>
            </a:r>
          </a:p>
          <a:p>
            <a:pPr marL="342900" indent="-342900" eaLnBrk="1" hangingPunct="1">
              <a:lnSpc>
                <a:spcPct val="90000"/>
              </a:lnSpc>
              <a:buFont typeface="Arial" panose="020B0604020202020204" pitchFamily="34" charset="0"/>
              <a:buChar char="•"/>
            </a:pPr>
            <a:r>
              <a:rPr lang="fr-BE" sz="2000" dirty="0"/>
              <a:t>CCB Civ: 3 Synd</a:t>
            </a:r>
          </a:p>
          <a:p>
            <a:pPr marL="342900" indent="-342900" eaLnBrk="1" hangingPunct="1">
              <a:lnSpc>
                <a:spcPct val="90000"/>
              </a:lnSpc>
              <a:buFont typeface="Arial" panose="020B0604020202020204" pitchFamily="34" charset="0"/>
              <a:buChar char="•"/>
            </a:pPr>
            <a:r>
              <a:rPr lang="fr-BE" sz="2000" dirty="0"/>
              <a:t>Max 3 délégués / Synd</a:t>
            </a:r>
          </a:p>
          <a:p>
            <a:pPr lvl="1" eaLnBrk="1" hangingPunct="1">
              <a:lnSpc>
                <a:spcPct val="90000"/>
              </a:lnSpc>
              <a:buFont typeface="Courier New" panose="02070309020205020404" pitchFamily="49" charset="0"/>
              <a:buChar char="o"/>
            </a:pPr>
            <a:r>
              <a:rPr lang="fr-BE" sz="1800" dirty="0"/>
              <a:t>Délégués Mil : Unité Gpt de Qu</a:t>
            </a:r>
          </a:p>
          <a:p>
            <a:pPr lvl="1" eaLnBrk="1" hangingPunct="1">
              <a:lnSpc>
                <a:spcPct val="90000"/>
              </a:lnSpc>
              <a:buFont typeface="Courier New" panose="02070309020205020404" pitchFamily="49" charset="0"/>
              <a:buChar char="o"/>
            </a:pPr>
            <a:r>
              <a:rPr lang="fr-BE" sz="1800" dirty="0"/>
              <a:t>Délégués Civ : des membres librement choisis</a:t>
            </a:r>
          </a:p>
          <a:p>
            <a:pPr marL="342900" indent="-342900" eaLnBrk="1" hangingPunct="1">
              <a:lnSpc>
                <a:spcPct val="90000"/>
              </a:lnSpc>
              <a:buFont typeface="Arial" panose="020B0604020202020204" pitchFamily="34" charset="0"/>
              <a:buChar char="•"/>
            </a:pPr>
            <a:r>
              <a:rPr lang="fr-BE" sz="2000" dirty="0"/>
              <a:t>Techniciens (max DEUX par Sync point de l'ordre du jour)</a:t>
            </a:r>
          </a:p>
          <a:p>
            <a:pPr lvl="1" eaLnBrk="1" hangingPunct="1">
              <a:lnSpc>
                <a:spcPct val="90000"/>
              </a:lnSpc>
              <a:buFont typeface="Courier New" panose="02070309020205020404" pitchFamily="49" charset="0"/>
              <a:buChar char="o"/>
            </a:pPr>
            <a:r>
              <a:rPr lang="fr-BE" sz="1800" dirty="0"/>
              <a:t>Unité Gpt de Qu: oui/non</a:t>
            </a:r>
          </a:p>
          <a:p>
            <a:pPr lvl="1" eaLnBrk="1" hangingPunct="1">
              <a:lnSpc>
                <a:spcPct val="90000"/>
              </a:lnSpc>
              <a:buFont typeface="Courier New" panose="02070309020205020404" pitchFamily="49" charset="0"/>
              <a:buChar char="o"/>
            </a:pPr>
            <a:r>
              <a:rPr lang="fr-BE" dirty="0"/>
              <a:t>C</a:t>
            </a:r>
            <a:r>
              <a:rPr lang="fr-BE" sz="1800" dirty="0"/>
              <a:t>CB Mil: Délégués permanent ou Mil en service actif</a:t>
            </a:r>
          </a:p>
          <a:p>
            <a:pPr lvl="1" eaLnBrk="1" hangingPunct="1">
              <a:lnSpc>
                <a:spcPct val="90000"/>
              </a:lnSpc>
              <a:buFont typeface="Courier New" panose="02070309020205020404" pitchFamily="49" charset="0"/>
              <a:buChar char="o"/>
            </a:pPr>
            <a:r>
              <a:rPr lang="fr-BE" dirty="0"/>
              <a:t>CCB</a:t>
            </a:r>
            <a:r>
              <a:rPr lang="fr-BE" sz="1800" dirty="0"/>
              <a:t> Civ: Délégués permanent ou membre de personnel Civ</a:t>
            </a:r>
          </a:p>
          <a:p>
            <a:endParaRPr lang="fr-BE" sz="2000" dirty="0"/>
          </a:p>
        </p:txBody>
      </p:sp>
    </p:spTree>
    <p:extLst>
      <p:ext uri="{BB962C8B-B14F-4D97-AF65-F5344CB8AC3E}">
        <p14:creationId xmlns:p14="http://schemas.microsoft.com/office/powerpoint/2010/main" val="35505505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3.c.	</a:t>
            </a:r>
            <a:r>
              <a:rPr lang="fr-BE" sz="4000" dirty="0"/>
              <a:t> Composition du CCB</a:t>
            </a:r>
          </a:p>
        </p:txBody>
      </p:sp>
      <p:sp>
        <p:nvSpPr>
          <p:cNvPr id="3" name="Text Placeholder 2"/>
          <p:cNvSpPr>
            <a:spLocks noGrp="1"/>
          </p:cNvSpPr>
          <p:nvPr>
            <p:ph type="body" sz="quarter" idx="27"/>
          </p:nvPr>
        </p:nvSpPr>
        <p:spPr/>
        <p:txBody>
          <a:bodyPr/>
          <a:lstStyle/>
          <a:p>
            <a:pPr eaLnBrk="1" hangingPunct="1">
              <a:lnSpc>
                <a:spcPct val="90000"/>
              </a:lnSpc>
            </a:pPr>
            <a:r>
              <a:rPr lang="fr-BE" sz="2000" dirty="0"/>
              <a:t>Le secrétariat</a:t>
            </a:r>
          </a:p>
          <a:p>
            <a:pPr lvl="1" eaLnBrk="1" hangingPunct="1">
              <a:lnSpc>
                <a:spcPct val="90000"/>
              </a:lnSpc>
            </a:pPr>
            <a:r>
              <a:rPr lang="fr-BE" sz="1800" dirty="0"/>
              <a:t>Organisé par le président. </a:t>
            </a:r>
          </a:p>
          <a:p>
            <a:pPr lvl="1" eaLnBrk="1" hangingPunct="1">
              <a:lnSpc>
                <a:spcPct val="90000"/>
              </a:lnSpc>
            </a:pPr>
            <a:r>
              <a:rPr lang="fr-BE" sz="1800" dirty="0"/>
              <a:t>Pas assignée au conseiller en prévention</a:t>
            </a:r>
          </a:p>
          <a:p>
            <a:pPr lvl="1" eaLnBrk="1" hangingPunct="1">
              <a:lnSpc>
                <a:spcPct val="90000"/>
              </a:lnSpc>
            </a:pPr>
            <a:r>
              <a:rPr lang="fr-BE" sz="1800" dirty="0"/>
              <a:t>Taches: voir fonctionnement du CCB</a:t>
            </a:r>
          </a:p>
          <a:p>
            <a:pPr>
              <a:lnSpc>
                <a:spcPct val="90000"/>
              </a:lnSpc>
            </a:pPr>
            <a:r>
              <a:rPr lang="fr-BE" sz="2000" dirty="0"/>
              <a:t>Conseiller en prévention et conseiller en prévention-médecin du travail: membre de droit</a:t>
            </a:r>
          </a:p>
          <a:p>
            <a:pPr lvl="1" eaLnBrk="1" hangingPunct="1">
              <a:lnSpc>
                <a:spcPct val="90000"/>
              </a:lnSpc>
            </a:pPr>
            <a:r>
              <a:rPr lang="fr-BE" sz="1800" dirty="0"/>
              <a:t>Désigné</a:t>
            </a:r>
          </a:p>
          <a:p>
            <a:pPr lvl="1" eaLnBrk="1" hangingPunct="1">
              <a:lnSpc>
                <a:spcPct val="90000"/>
              </a:lnSpc>
            </a:pPr>
            <a:r>
              <a:rPr lang="fr-BE" sz="1800" dirty="0"/>
              <a:t>MeP: Concertation préalable au CCB (CP) / HCC-CSC (CP-MdT)</a:t>
            </a:r>
          </a:p>
          <a:p>
            <a:pPr lvl="1" eaLnBrk="1" hangingPunct="1">
              <a:lnSpc>
                <a:spcPct val="90000"/>
              </a:lnSpc>
            </a:pPr>
            <a:r>
              <a:rPr lang="fr-BE" sz="1800" dirty="0"/>
              <a:t>Indépendant</a:t>
            </a:r>
          </a:p>
          <a:p>
            <a:pPr lvl="2" eaLnBrk="1" hangingPunct="1">
              <a:lnSpc>
                <a:spcPct val="90000"/>
              </a:lnSpc>
            </a:pPr>
            <a:r>
              <a:rPr lang="fr-BE" sz="1800" dirty="0"/>
              <a:t>est incompatible avec un agrément en tant que délégué syndical ;</a:t>
            </a:r>
          </a:p>
          <a:p>
            <a:pPr lvl="2" eaLnBrk="1" hangingPunct="1">
              <a:lnSpc>
                <a:spcPct val="90000"/>
              </a:lnSpc>
            </a:pPr>
            <a:r>
              <a:rPr lang="fr-BE" sz="1800" dirty="0"/>
              <a:t>n’est pas membre de la délégation de l'autorité, ni d'une délégation des Synd représentatifs.</a:t>
            </a:r>
            <a:endParaRPr lang="fr-BE" sz="2000" dirty="0"/>
          </a:p>
        </p:txBody>
      </p:sp>
    </p:spTree>
    <p:extLst>
      <p:ext uri="{BB962C8B-B14F-4D97-AF65-F5344CB8AC3E}">
        <p14:creationId xmlns:p14="http://schemas.microsoft.com/office/powerpoint/2010/main" val="18437452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fr-BE" dirty="0"/>
              <a:t>Formation CCB</a:t>
            </a:r>
          </a:p>
        </p:txBody>
      </p:sp>
      <p:sp>
        <p:nvSpPr>
          <p:cNvPr id="3" name="Text Placeholder 2"/>
          <p:cNvSpPr>
            <a:spLocks noGrp="1"/>
          </p:cNvSpPr>
          <p:nvPr>
            <p:ph type="body" sz="quarter" idx="14"/>
          </p:nvPr>
        </p:nvSpPr>
        <p:spPr>
          <a:xfrm>
            <a:off x="1959338" y="2315675"/>
            <a:ext cx="9488024" cy="369332"/>
          </a:xfrm>
        </p:spPr>
        <p:txBody>
          <a:bodyPr/>
          <a:lstStyle/>
          <a:p>
            <a:r>
              <a:rPr lang="fr-BE" dirty="0"/>
              <a:t>Introduction</a:t>
            </a:r>
          </a:p>
        </p:txBody>
      </p:sp>
      <p:sp>
        <p:nvSpPr>
          <p:cNvPr id="4" name="Text Placeholder 3"/>
          <p:cNvSpPr>
            <a:spLocks noGrp="1"/>
          </p:cNvSpPr>
          <p:nvPr>
            <p:ph type="body" sz="quarter" idx="15"/>
          </p:nvPr>
        </p:nvSpPr>
        <p:spPr>
          <a:xfrm>
            <a:off x="1959338" y="2944368"/>
            <a:ext cx="9488024" cy="369332"/>
          </a:xfrm>
        </p:spPr>
        <p:txBody>
          <a:bodyPr/>
          <a:lstStyle/>
          <a:p>
            <a:r>
              <a:rPr lang="nl-BE" dirty="0"/>
              <a:t>La </a:t>
            </a:r>
            <a:r>
              <a:rPr lang="fr-BE" dirty="0"/>
              <a:t>concertation</a:t>
            </a:r>
            <a:r>
              <a:rPr lang="nl-BE" dirty="0"/>
              <a:t> sociale</a:t>
            </a:r>
          </a:p>
        </p:txBody>
      </p:sp>
      <p:sp>
        <p:nvSpPr>
          <p:cNvPr id="5" name="Text Placeholder 4"/>
          <p:cNvSpPr>
            <a:spLocks noGrp="1"/>
          </p:cNvSpPr>
          <p:nvPr>
            <p:ph type="body" sz="quarter" idx="16"/>
          </p:nvPr>
        </p:nvSpPr>
        <p:spPr>
          <a:xfrm>
            <a:off x="1959338" y="3573061"/>
            <a:ext cx="9488024" cy="369332"/>
          </a:xfrm>
        </p:spPr>
        <p:txBody>
          <a:bodyPr/>
          <a:lstStyle/>
          <a:p>
            <a:r>
              <a:rPr lang="nl-BE" dirty="0"/>
              <a:t>Le CCB</a:t>
            </a:r>
          </a:p>
        </p:txBody>
      </p:sp>
      <p:sp>
        <p:nvSpPr>
          <p:cNvPr id="6" name="Text Placeholder 5"/>
          <p:cNvSpPr>
            <a:spLocks noGrp="1"/>
          </p:cNvSpPr>
          <p:nvPr>
            <p:ph type="body" sz="quarter" idx="17"/>
          </p:nvPr>
        </p:nvSpPr>
        <p:spPr>
          <a:xfrm>
            <a:off x="1959338" y="4223394"/>
            <a:ext cx="9488024" cy="369332"/>
          </a:xfrm>
        </p:spPr>
        <p:txBody>
          <a:bodyPr/>
          <a:lstStyle/>
          <a:p>
            <a:r>
              <a:rPr lang="nl-BE" dirty="0"/>
              <a:t>Sites Web &amp; SharePoint</a:t>
            </a:r>
            <a:endParaRPr lang="fr-BE" dirty="0"/>
          </a:p>
        </p:txBody>
      </p:sp>
      <p:sp>
        <p:nvSpPr>
          <p:cNvPr id="7" name="Text Placeholder 6"/>
          <p:cNvSpPr>
            <a:spLocks noGrp="1"/>
          </p:cNvSpPr>
          <p:nvPr>
            <p:ph type="body" sz="quarter" idx="18"/>
          </p:nvPr>
        </p:nvSpPr>
        <p:spPr/>
        <p:txBody>
          <a:bodyPr/>
          <a:lstStyle/>
          <a:p>
            <a:r>
              <a:rPr lang="fr-BE" dirty="0"/>
              <a:t>Sources</a:t>
            </a:r>
          </a:p>
        </p:txBody>
      </p:sp>
      <p:sp>
        <p:nvSpPr>
          <p:cNvPr id="8" name="Text Placeholder 7"/>
          <p:cNvSpPr>
            <a:spLocks noGrp="1"/>
          </p:cNvSpPr>
          <p:nvPr>
            <p:ph type="body" sz="quarter" idx="19"/>
          </p:nvPr>
        </p:nvSpPr>
        <p:spPr/>
        <p:txBody>
          <a:bodyPr/>
          <a:lstStyle/>
          <a:p>
            <a:r>
              <a:rPr lang="fr-BE" dirty="0"/>
              <a:t>1</a:t>
            </a:r>
          </a:p>
        </p:txBody>
      </p:sp>
      <p:sp>
        <p:nvSpPr>
          <p:cNvPr id="9" name="Text Placeholder 8"/>
          <p:cNvSpPr>
            <a:spLocks noGrp="1"/>
          </p:cNvSpPr>
          <p:nvPr>
            <p:ph type="body" sz="quarter" idx="20"/>
          </p:nvPr>
        </p:nvSpPr>
        <p:spPr/>
        <p:txBody>
          <a:bodyPr/>
          <a:lstStyle/>
          <a:p>
            <a:r>
              <a:rPr lang="fr-BE" dirty="0"/>
              <a:t>2</a:t>
            </a:r>
          </a:p>
        </p:txBody>
      </p:sp>
      <p:sp>
        <p:nvSpPr>
          <p:cNvPr id="10" name="Text Placeholder 9"/>
          <p:cNvSpPr>
            <a:spLocks noGrp="1"/>
          </p:cNvSpPr>
          <p:nvPr>
            <p:ph type="body" sz="quarter" idx="21"/>
          </p:nvPr>
        </p:nvSpPr>
        <p:spPr/>
        <p:txBody>
          <a:bodyPr/>
          <a:lstStyle/>
          <a:p>
            <a:r>
              <a:rPr lang="fr-BE" dirty="0"/>
              <a:t>3</a:t>
            </a:r>
          </a:p>
        </p:txBody>
      </p:sp>
      <p:sp>
        <p:nvSpPr>
          <p:cNvPr id="11" name="Text Placeholder 10"/>
          <p:cNvSpPr>
            <a:spLocks noGrp="1"/>
          </p:cNvSpPr>
          <p:nvPr>
            <p:ph type="body" sz="quarter" idx="22"/>
          </p:nvPr>
        </p:nvSpPr>
        <p:spPr/>
        <p:txBody>
          <a:bodyPr/>
          <a:lstStyle/>
          <a:p>
            <a:r>
              <a:rPr lang="fr-BE" dirty="0"/>
              <a:t>4</a:t>
            </a:r>
          </a:p>
        </p:txBody>
      </p:sp>
      <p:sp>
        <p:nvSpPr>
          <p:cNvPr id="12" name="Text Placeholder 11"/>
          <p:cNvSpPr>
            <a:spLocks noGrp="1"/>
          </p:cNvSpPr>
          <p:nvPr>
            <p:ph type="body" sz="quarter" idx="23"/>
          </p:nvPr>
        </p:nvSpPr>
        <p:spPr/>
        <p:txBody>
          <a:bodyPr/>
          <a:lstStyle/>
          <a:p>
            <a:r>
              <a:rPr lang="fr-BE" dirty="0"/>
              <a:t>5</a:t>
            </a:r>
          </a:p>
        </p:txBody>
      </p:sp>
      <p:sp>
        <p:nvSpPr>
          <p:cNvPr id="13" name="Text Placeholder 11">
            <a:extLst>
              <a:ext uri="{FF2B5EF4-FFF2-40B4-BE49-F238E27FC236}">
                <a16:creationId xmlns:a16="http://schemas.microsoft.com/office/drawing/2014/main" id="{C939CF2E-6154-4266-EB7A-131DB8F214F1}"/>
              </a:ext>
            </a:extLst>
          </p:cNvPr>
          <p:cNvSpPr txBox="1">
            <a:spLocks/>
          </p:cNvSpPr>
          <p:nvPr/>
        </p:nvSpPr>
        <p:spPr>
          <a:xfrm>
            <a:off x="1074558" y="5445181"/>
            <a:ext cx="533400" cy="498475"/>
          </a:xfrm>
          <a:prstGeom prst="rect">
            <a:avLst/>
          </a:prstGeom>
          <a:solidFill>
            <a:srgbClr val="008990"/>
          </a:solidFill>
          <a:effectLst>
            <a:softEdge rad="12700"/>
          </a:effectLst>
        </p:spPr>
        <p:txBody>
          <a:bodyPr vert="horz" lIns="91440" tIns="45720" rIns="91440" bIns="45720" rtlCol="0" anchor="ct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kern="1200" baseline="0">
                <a:solidFill>
                  <a:schemeClr val="bg1"/>
                </a:solidFill>
                <a:latin typeface="Palanquin Bold" panose="020B0004020203020204" pitchFamily="34" charset="0"/>
                <a:ea typeface="+mn-ea"/>
                <a:cs typeface="Palanquin Bold" panose="020B0004020203020204" pitchFamily="34" charset="0"/>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rgbClr val="184652"/>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rgbClr val="18465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BE" dirty="0"/>
              <a:t>6</a:t>
            </a:r>
          </a:p>
        </p:txBody>
      </p:sp>
      <p:sp>
        <p:nvSpPr>
          <p:cNvPr id="14" name="Text Placeholder 6">
            <a:extLst>
              <a:ext uri="{FF2B5EF4-FFF2-40B4-BE49-F238E27FC236}">
                <a16:creationId xmlns:a16="http://schemas.microsoft.com/office/drawing/2014/main" id="{41B760F3-8A46-D232-1A2D-038DFA09F56E}"/>
              </a:ext>
            </a:extLst>
          </p:cNvPr>
          <p:cNvSpPr txBox="1">
            <a:spLocks/>
          </p:cNvSpPr>
          <p:nvPr/>
        </p:nvSpPr>
        <p:spPr>
          <a:xfrm>
            <a:off x="1956470" y="5518051"/>
            <a:ext cx="9488024" cy="369332"/>
          </a:xfrm>
          <a:prstGeom prst="rect">
            <a:avLst/>
          </a:prstGeom>
        </p:spPr>
        <p:txBody>
          <a:bodyPr vert="horz" wrap="square" lIns="91440" tIns="45720" rIns="91440" bIns="45720" rtlCol="0">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kern="1200"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rgbClr val="184652"/>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rgbClr val="18465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BE" dirty="0"/>
              <a:t>Questions</a:t>
            </a:r>
          </a:p>
        </p:txBody>
      </p:sp>
    </p:spTree>
    <p:extLst>
      <p:ext uri="{BB962C8B-B14F-4D97-AF65-F5344CB8AC3E}">
        <p14:creationId xmlns:p14="http://schemas.microsoft.com/office/powerpoint/2010/main" val="31265564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3.d.	</a:t>
            </a:r>
            <a:r>
              <a:rPr lang="fr-BE" sz="4000" dirty="0"/>
              <a:t>Points de l'ordre du jour du CCB</a:t>
            </a:r>
          </a:p>
        </p:txBody>
      </p:sp>
      <p:sp>
        <p:nvSpPr>
          <p:cNvPr id="3" name="Text Placeholder 2"/>
          <p:cNvSpPr>
            <a:spLocks noGrp="1"/>
          </p:cNvSpPr>
          <p:nvPr>
            <p:ph type="body" sz="quarter" idx="27"/>
          </p:nvPr>
        </p:nvSpPr>
        <p:spPr/>
        <p:txBody>
          <a:bodyPr/>
          <a:lstStyle/>
          <a:p>
            <a:endParaRPr lang="fr-BE" sz="2000" dirty="0"/>
          </a:p>
          <a:p>
            <a:pPr marL="457200" indent="-457200">
              <a:spcBef>
                <a:spcPts val="300"/>
              </a:spcBef>
              <a:spcAft>
                <a:spcPts val="300"/>
              </a:spcAft>
              <a:buFont typeface="+mj-lt"/>
              <a:buAutoNum type="alphaLcPeriod"/>
            </a:pPr>
            <a:r>
              <a:rPr lang="fr-BE" sz="2000" dirty="0"/>
              <a:t> voir autre présentation</a:t>
            </a:r>
          </a:p>
        </p:txBody>
      </p:sp>
    </p:spTree>
    <p:extLst>
      <p:ext uri="{BB962C8B-B14F-4D97-AF65-F5344CB8AC3E}">
        <p14:creationId xmlns:p14="http://schemas.microsoft.com/office/powerpoint/2010/main" val="24362025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3.e.	Fonctionnement du CCB</a:t>
            </a:r>
            <a:endParaRPr lang="fr-BE" sz="4000" dirty="0"/>
          </a:p>
        </p:txBody>
      </p:sp>
      <p:sp>
        <p:nvSpPr>
          <p:cNvPr id="3" name="Text Placeholder 2"/>
          <p:cNvSpPr>
            <a:spLocks noGrp="1"/>
          </p:cNvSpPr>
          <p:nvPr>
            <p:ph type="body" sz="quarter" idx="27"/>
          </p:nvPr>
        </p:nvSpPr>
        <p:spPr/>
        <p:txBody>
          <a:bodyPr/>
          <a:lstStyle/>
          <a:p>
            <a:endParaRPr lang="nl-BE" sz="2000" dirty="0"/>
          </a:p>
          <a:p>
            <a:pPr marL="457200" indent="-457200">
              <a:spcBef>
                <a:spcPts val="300"/>
              </a:spcBef>
              <a:spcAft>
                <a:spcPts val="300"/>
              </a:spcAft>
              <a:buFont typeface="+mj-lt"/>
              <a:buAutoNum type="alphaLcPeriod"/>
            </a:pPr>
            <a:r>
              <a:rPr lang="fr-FR" sz="2000" dirty="0"/>
              <a:t>Etablissement de l’ordre du jour</a:t>
            </a:r>
            <a:endParaRPr lang="nl-BE" sz="2000" dirty="0"/>
          </a:p>
          <a:p>
            <a:pPr marL="457200" indent="-457200">
              <a:spcBef>
                <a:spcPts val="300"/>
              </a:spcBef>
              <a:spcAft>
                <a:spcPts val="300"/>
              </a:spcAft>
              <a:buFont typeface="+mj-lt"/>
              <a:buAutoNum type="alphaLcPeriod"/>
            </a:pPr>
            <a:r>
              <a:rPr lang="fr-FR" sz="2000" dirty="0"/>
              <a:t>Saisine et convocation</a:t>
            </a:r>
          </a:p>
          <a:p>
            <a:pPr marL="457200" indent="-457200">
              <a:spcBef>
                <a:spcPts val="300"/>
              </a:spcBef>
              <a:spcAft>
                <a:spcPts val="300"/>
              </a:spcAft>
              <a:buFont typeface="+mj-lt"/>
              <a:buAutoNum type="alphaLcPeriod"/>
            </a:pPr>
            <a:r>
              <a:rPr lang="fr-FR" sz="2000" dirty="0"/>
              <a:t>Documents</a:t>
            </a:r>
          </a:p>
          <a:p>
            <a:pPr marL="457200" indent="-457200">
              <a:spcBef>
                <a:spcPts val="300"/>
              </a:spcBef>
              <a:spcAft>
                <a:spcPts val="300"/>
              </a:spcAft>
              <a:buFont typeface="+mj-lt"/>
              <a:buAutoNum type="alphaLcPeriod"/>
            </a:pPr>
            <a:r>
              <a:rPr lang="fr-FR" sz="2000" dirty="0"/>
              <a:t>Correspondance</a:t>
            </a:r>
          </a:p>
          <a:p>
            <a:pPr marL="457200" indent="-457200">
              <a:spcBef>
                <a:spcPts val="300"/>
              </a:spcBef>
              <a:spcAft>
                <a:spcPts val="300"/>
              </a:spcAft>
              <a:buFont typeface="+mj-lt"/>
              <a:buAutoNum type="alphaLcPeriod"/>
            </a:pPr>
            <a:r>
              <a:rPr lang="fr-FR" sz="2000" dirty="0"/>
              <a:t>La séance</a:t>
            </a:r>
          </a:p>
          <a:p>
            <a:pPr marL="457200" indent="-457200">
              <a:spcBef>
                <a:spcPts val="300"/>
              </a:spcBef>
              <a:spcAft>
                <a:spcPts val="300"/>
              </a:spcAft>
              <a:buFont typeface="+mj-lt"/>
              <a:buAutoNum type="alphaLcPeriod"/>
            </a:pPr>
            <a:r>
              <a:rPr lang="fr-FR" sz="2000" dirty="0"/>
              <a:t>Procès-verbal</a:t>
            </a:r>
          </a:p>
          <a:p>
            <a:pPr marL="457200" indent="-457200">
              <a:spcBef>
                <a:spcPts val="300"/>
              </a:spcBef>
              <a:spcAft>
                <a:spcPts val="300"/>
              </a:spcAft>
              <a:buFont typeface="+mj-lt"/>
              <a:buAutoNum type="alphaLcPeriod"/>
            </a:pPr>
            <a:r>
              <a:rPr lang="fr-FR" sz="2000" dirty="0"/>
              <a:t>Délais</a:t>
            </a:r>
          </a:p>
          <a:p>
            <a:pPr marL="457200" indent="-457200">
              <a:spcBef>
                <a:spcPts val="300"/>
              </a:spcBef>
              <a:spcAft>
                <a:spcPts val="300"/>
              </a:spcAft>
              <a:buFont typeface="+mj-lt"/>
              <a:buAutoNum type="alphaLcPeriod"/>
            </a:pPr>
            <a:r>
              <a:rPr lang="fr-FR" sz="2000" dirty="0"/>
              <a:t>Règlement d'ordre intérieur (ROI)</a:t>
            </a:r>
          </a:p>
          <a:p>
            <a:pPr marL="457200" indent="-457200">
              <a:spcBef>
                <a:spcPts val="300"/>
              </a:spcBef>
              <a:spcAft>
                <a:spcPts val="300"/>
              </a:spcAft>
              <a:buFont typeface="+mj-lt"/>
              <a:buAutoNum type="alphaLcPeriod"/>
            </a:pPr>
            <a:r>
              <a:rPr lang="fr-FR" sz="2000" dirty="0"/>
              <a:t>Congé syndical dans le cadre du CCB</a:t>
            </a:r>
          </a:p>
        </p:txBody>
      </p:sp>
    </p:spTree>
    <p:extLst>
      <p:ext uri="{BB962C8B-B14F-4D97-AF65-F5344CB8AC3E}">
        <p14:creationId xmlns:p14="http://schemas.microsoft.com/office/powerpoint/2010/main" val="33908861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3.e.	Fonctionnement du CCB</a:t>
            </a:r>
            <a:endParaRPr lang="fr-BE" sz="4000" dirty="0"/>
          </a:p>
        </p:txBody>
      </p:sp>
      <p:sp>
        <p:nvSpPr>
          <p:cNvPr id="3" name="Text Placeholder 2"/>
          <p:cNvSpPr>
            <a:spLocks noGrp="1"/>
          </p:cNvSpPr>
          <p:nvPr>
            <p:ph type="body" sz="quarter" idx="27"/>
          </p:nvPr>
        </p:nvSpPr>
        <p:spPr/>
        <p:txBody>
          <a:bodyPr/>
          <a:lstStyle/>
          <a:p>
            <a:r>
              <a:rPr lang="fr-BE" sz="2000" b="1" u="sng" dirty="0"/>
              <a:t>Etablissement de l’ordre du jour</a:t>
            </a:r>
          </a:p>
          <a:p>
            <a:pPr marL="342900" indent="-342900">
              <a:buFont typeface="Arial" panose="020B0604020202020204" pitchFamily="34" charset="0"/>
              <a:buChar char="•"/>
            </a:pPr>
            <a:r>
              <a:rPr lang="fr-BE" sz="2000" dirty="0"/>
              <a:t>Tenir compte des:</a:t>
            </a:r>
          </a:p>
          <a:p>
            <a:pPr marL="1085850" lvl="1" indent="-342900">
              <a:buFont typeface="Courier New" panose="02070309020205020404" pitchFamily="49" charset="0"/>
              <a:buChar char="o"/>
            </a:pPr>
            <a:r>
              <a:rPr lang="fr-BE" sz="2000" dirty="0"/>
              <a:t>saisines du HCC-CSC Bien-être, du DG HR ou du DG H&amp;WB;</a:t>
            </a:r>
          </a:p>
          <a:p>
            <a:pPr marL="1085850" lvl="1" indent="-342900">
              <a:buFont typeface="Courier New" panose="02070309020205020404" pitchFamily="49" charset="0"/>
              <a:buChar char="o"/>
            </a:pPr>
            <a:r>
              <a:rPr lang="fr-BE" sz="2000" dirty="0"/>
              <a:t>demandes des unités qui font partie du Gpt de Qu pour lequel le CCB est compétent ;</a:t>
            </a:r>
          </a:p>
          <a:p>
            <a:pPr marL="1085850" lvl="1" indent="-342900">
              <a:buFont typeface="Courier New" panose="02070309020205020404" pitchFamily="49" charset="0"/>
              <a:buChar char="o"/>
            </a:pPr>
            <a:r>
              <a:rPr lang="fr-BE" sz="2000" dirty="0"/>
              <a:t>demandes des membres de la délégation de l'autorité</a:t>
            </a:r>
          </a:p>
          <a:p>
            <a:pPr marL="1085850" lvl="1" indent="-342900">
              <a:buFont typeface="Courier New" panose="02070309020205020404" pitchFamily="49" charset="0"/>
              <a:buChar char="o"/>
            </a:pPr>
            <a:r>
              <a:rPr lang="fr-BE" sz="2000" dirty="0"/>
              <a:t>demandes des membres des délégations des syndicats représentatifs ;</a:t>
            </a:r>
          </a:p>
          <a:p>
            <a:pPr marL="1085850" lvl="1" indent="-342900">
              <a:buFont typeface="Courier New" panose="02070309020205020404" pitchFamily="49" charset="0"/>
              <a:buChar char="o"/>
            </a:pPr>
            <a:r>
              <a:rPr lang="fr-BE" sz="2000" dirty="0"/>
              <a:t>points que le président veut soumettre ;</a:t>
            </a:r>
          </a:p>
          <a:p>
            <a:pPr marL="1085850" lvl="1" indent="-342900">
              <a:buFont typeface="Courier New" panose="02070309020205020404" pitchFamily="49" charset="0"/>
              <a:buChar char="o"/>
            </a:pPr>
            <a:r>
              <a:rPr lang="fr-BE" sz="2000" dirty="0"/>
              <a:t>points qui, par obligation légale, doivent être soumis au CCB, de manière périodique ou non.</a:t>
            </a:r>
          </a:p>
          <a:p>
            <a:pPr marL="342900" indent="-342900">
              <a:buFont typeface="Arial" panose="020B0604020202020204" pitchFamily="34" charset="0"/>
              <a:buChar char="•"/>
            </a:pPr>
            <a:r>
              <a:rPr lang="fr-BE" sz="2000" dirty="0"/>
              <a:t>Délais par point de l'ordre du jour (30 j/10 j)</a:t>
            </a:r>
          </a:p>
          <a:p>
            <a:pPr marL="342900" indent="-342900">
              <a:buFont typeface="Arial" panose="020B0604020202020204" pitchFamily="34" charset="0"/>
              <a:buChar char="•"/>
            </a:pPr>
            <a:r>
              <a:rPr lang="fr-BE" sz="2000" dirty="0"/>
              <a:t>Précisions pour le CCB Mil</a:t>
            </a:r>
          </a:p>
          <a:p>
            <a:pPr marL="342900" indent="-342900">
              <a:buFont typeface="Arial" panose="020B0604020202020204" pitchFamily="34" charset="0"/>
              <a:buChar char="•"/>
            </a:pPr>
            <a:r>
              <a:rPr lang="fr-BE" sz="2000" dirty="0"/>
              <a:t>Précisions pour le CCB Civ</a:t>
            </a:r>
          </a:p>
        </p:txBody>
      </p:sp>
    </p:spTree>
    <p:extLst>
      <p:ext uri="{BB962C8B-B14F-4D97-AF65-F5344CB8AC3E}">
        <p14:creationId xmlns:p14="http://schemas.microsoft.com/office/powerpoint/2010/main" val="5653168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3.e.	Fonctionnement du CCB</a:t>
            </a:r>
            <a:endParaRPr lang="fr-BE" sz="4000" dirty="0"/>
          </a:p>
        </p:txBody>
      </p:sp>
      <p:sp>
        <p:nvSpPr>
          <p:cNvPr id="3" name="Text Placeholder 2"/>
          <p:cNvSpPr>
            <a:spLocks noGrp="1"/>
          </p:cNvSpPr>
          <p:nvPr>
            <p:ph type="body" sz="quarter" idx="27"/>
          </p:nvPr>
        </p:nvSpPr>
        <p:spPr/>
        <p:txBody>
          <a:bodyPr/>
          <a:lstStyle/>
          <a:p>
            <a:pPr eaLnBrk="1" hangingPunct="1"/>
            <a:r>
              <a:rPr lang="fr-BE" sz="2000" b="1" u="sng" dirty="0"/>
              <a:t>Convocation – documents</a:t>
            </a:r>
          </a:p>
          <a:p>
            <a:pPr lvl="1" eaLnBrk="1" hangingPunct="1"/>
            <a:r>
              <a:rPr lang="fr-BE" dirty="0"/>
              <a:t>Note et/ou newsletter DOCCOM</a:t>
            </a:r>
          </a:p>
          <a:p>
            <a:pPr lvl="1" eaLnBrk="1" hangingPunct="1"/>
            <a:r>
              <a:rPr lang="fr-BE" dirty="0"/>
              <a:t>Ordre du jour</a:t>
            </a:r>
          </a:p>
          <a:p>
            <a:pPr lvl="1" eaLnBrk="1" hangingPunct="1"/>
            <a:r>
              <a:rPr lang="fr-BE" dirty="0"/>
              <a:t>Documents associés</a:t>
            </a:r>
          </a:p>
          <a:p>
            <a:pPr lvl="1" eaLnBrk="1" hangingPunct="1"/>
            <a:r>
              <a:rPr lang="fr-BE" dirty="0"/>
              <a:t>Respect des délais</a:t>
            </a:r>
          </a:p>
          <a:p>
            <a:pPr lvl="1" eaLnBrk="1" hangingPunct="1"/>
            <a:r>
              <a:rPr lang="fr-BE" dirty="0"/>
              <a:t>Confidentialité des tiers</a:t>
            </a:r>
          </a:p>
          <a:p>
            <a:pPr lvl="1" eaLnBrk="1" hangingPunct="1"/>
            <a:r>
              <a:rPr lang="fr-BE" dirty="0"/>
              <a:t>Accessible pour tous les membres du CCB</a:t>
            </a:r>
          </a:p>
          <a:p>
            <a:pPr eaLnBrk="1" hangingPunct="1"/>
            <a:r>
              <a:rPr lang="fr-BE" sz="2000" b="1" u="sng" dirty="0"/>
              <a:t>Communication</a:t>
            </a:r>
          </a:p>
          <a:p>
            <a:pPr lvl="1" eaLnBrk="1" hangingPunct="1"/>
            <a:r>
              <a:rPr lang="fr-BE" dirty="0"/>
              <a:t>DOCCOM</a:t>
            </a:r>
          </a:p>
          <a:p>
            <a:pPr lvl="1" eaLnBrk="1" hangingPunct="1"/>
            <a:r>
              <a:rPr lang="fr-BE" dirty="0"/>
              <a:t>remarque: si DOCCOM ne fonctionne pas </a:t>
            </a:r>
            <a:r>
              <a:rPr lang="fr-BE" dirty="0">
                <a:sym typeface="Wingdings" panose="05000000000000000000" pitchFamily="2" charset="2"/>
              </a:rPr>
              <a:t> </a:t>
            </a:r>
            <a:r>
              <a:rPr lang="fr-BE" dirty="0"/>
              <a:t>par e-mail avec accusé de réception</a:t>
            </a:r>
            <a:endParaRPr lang="fr-BE" sz="1800" dirty="0"/>
          </a:p>
        </p:txBody>
      </p:sp>
    </p:spTree>
    <p:extLst>
      <p:ext uri="{BB962C8B-B14F-4D97-AF65-F5344CB8AC3E}">
        <p14:creationId xmlns:p14="http://schemas.microsoft.com/office/powerpoint/2010/main" val="11677202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3.e.	Fonctionnement du CCB</a:t>
            </a:r>
            <a:endParaRPr lang="fr-BE" sz="4000" dirty="0"/>
          </a:p>
        </p:txBody>
      </p:sp>
      <p:sp>
        <p:nvSpPr>
          <p:cNvPr id="3" name="Text Placeholder 2"/>
          <p:cNvSpPr>
            <a:spLocks noGrp="1"/>
          </p:cNvSpPr>
          <p:nvPr>
            <p:ph type="body" sz="quarter" idx="27"/>
          </p:nvPr>
        </p:nvSpPr>
        <p:spPr/>
        <p:txBody>
          <a:bodyPr/>
          <a:lstStyle/>
          <a:p>
            <a:pPr eaLnBrk="1" hangingPunct="1">
              <a:lnSpc>
                <a:spcPct val="80000"/>
              </a:lnSpc>
            </a:pPr>
            <a:r>
              <a:rPr lang="nl-NL" b="1" u="sng" dirty="0"/>
              <a:t>La séance</a:t>
            </a:r>
          </a:p>
          <a:p>
            <a:pPr lvl="1" eaLnBrk="1" hangingPunct="1">
              <a:lnSpc>
                <a:spcPct val="80000"/>
              </a:lnSpc>
            </a:pPr>
            <a:r>
              <a:rPr lang="fr-FR" dirty="0"/>
              <a:t>Modifications de l'ordre du jour en séance : accord unanime</a:t>
            </a:r>
          </a:p>
          <a:p>
            <a:pPr lvl="1" eaLnBrk="1" hangingPunct="1">
              <a:lnSpc>
                <a:spcPct val="80000"/>
              </a:lnSpc>
            </a:pPr>
            <a:r>
              <a:rPr lang="fr-FR" dirty="0"/>
              <a:t>Absence d'UN ou plusieurs Synd Repr ou de tous les Synd Rep Civ</a:t>
            </a:r>
          </a:p>
          <a:p>
            <a:pPr lvl="2">
              <a:lnSpc>
                <a:spcPct val="80000"/>
              </a:lnSpc>
              <a:buFont typeface="Courier New" panose="02070309020205020404" pitchFamily="49" charset="0"/>
              <a:buChar char="o"/>
            </a:pPr>
            <a:r>
              <a:rPr lang="fr-FR" dirty="0"/>
              <a:t>Vérifier si les invitations ont été envoyées correctement</a:t>
            </a:r>
          </a:p>
          <a:p>
            <a:pPr lvl="2">
              <a:lnSpc>
                <a:spcPct val="80000"/>
              </a:lnSpc>
              <a:buFont typeface="Courier New" panose="02070309020205020404" pitchFamily="49" charset="0"/>
              <a:buChar char="o"/>
            </a:pPr>
            <a:r>
              <a:rPr lang="fr-FR" dirty="0"/>
              <a:t>Si oui, la séance du CCB est valide</a:t>
            </a:r>
          </a:p>
          <a:p>
            <a:pPr lvl="1">
              <a:lnSpc>
                <a:spcPct val="80000"/>
              </a:lnSpc>
            </a:pPr>
            <a:r>
              <a:rPr lang="fr-FR" dirty="0"/>
              <a:t>Liste des présences et des absences</a:t>
            </a:r>
          </a:p>
          <a:p>
            <a:pPr lvl="2">
              <a:lnSpc>
                <a:spcPct val="80000"/>
              </a:lnSpc>
              <a:buFont typeface="Courier New" panose="02070309020205020404" pitchFamily="49" charset="0"/>
              <a:buChar char="o"/>
            </a:pPr>
            <a:r>
              <a:rPr lang="fr-FR" dirty="0"/>
              <a:t>Membres de l’autorité</a:t>
            </a:r>
          </a:p>
          <a:p>
            <a:pPr lvl="2">
              <a:lnSpc>
                <a:spcPct val="80000"/>
              </a:lnSpc>
              <a:buFont typeface="Courier New" panose="02070309020205020404" pitchFamily="49" charset="0"/>
              <a:buChar char="o"/>
            </a:pPr>
            <a:r>
              <a:rPr lang="fr-FR" dirty="0"/>
              <a:t>Techniciens de l’autorité </a:t>
            </a:r>
          </a:p>
          <a:p>
            <a:pPr lvl="2">
              <a:lnSpc>
                <a:spcPct val="80000"/>
              </a:lnSpc>
              <a:buFont typeface="Courier New" panose="02070309020205020404" pitchFamily="49" charset="0"/>
              <a:buChar char="o"/>
            </a:pPr>
            <a:r>
              <a:rPr lang="fr-FR" dirty="0"/>
              <a:t>Membres des Synd</a:t>
            </a:r>
          </a:p>
          <a:p>
            <a:pPr lvl="2">
              <a:lnSpc>
                <a:spcPct val="80000"/>
              </a:lnSpc>
              <a:buFont typeface="Courier New" panose="02070309020205020404" pitchFamily="49" charset="0"/>
              <a:buChar char="o"/>
            </a:pPr>
            <a:r>
              <a:rPr lang="fr-FR" dirty="0"/>
              <a:t>Techniciens Synd</a:t>
            </a:r>
          </a:p>
          <a:p>
            <a:pPr lvl="2">
              <a:lnSpc>
                <a:spcPct val="80000"/>
              </a:lnSpc>
              <a:buFont typeface="Courier New" panose="02070309020205020404" pitchFamily="49" charset="0"/>
              <a:buChar char="o"/>
            </a:pPr>
            <a:r>
              <a:rPr lang="fr-FR" dirty="0"/>
              <a:t>Membres de droit (CP &amp; MdT)</a:t>
            </a:r>
          </a:p>
          <a:p>
            <a:pPr lvl="2">
              <a:lnSpc>
                <a:spcPct val="80000"/>
              </a:lnSpc>
              <a:buFont typeface="Courier New" panose="02070309020205020404" pitchFamily="49" charset="0"/>
              <a:buChar char="o"/>
            </a:pPr>
            <a:r>
              <a:rPr lang="fr-FR" dirty="0"/>
              <a:t>Absence de tous les Synd Repr Mil </a:t>
            </a:r>
            <a:r>
              <a:rPr lang="fr-FR" dirty="0">
                <a:sym typeface="Wingdings" panose="05000000000000000000" pitchFamily="2" charset="2"/>
              </a:rPr>
              <a:t></a:t>
            </a:r>
            <a:r>
              <a:rPr lang="fr-FR" dirty="0"/>
              <a:t> deuxième séance : au moins 7 jours plus tard</a:t>
            </a:r>
            <a:endParaRPr lang="nl-NL" dirty="0"/>
          </a:p>
          <a:p>
            <a:pPr eaLnBrk="1" hangingPunct="1"/>
            <a:endParaRPr lang="nl-NL" sz="1800" dirty="0"/>
          </a:p>
        </p:txBody>
      </p:sp>
    </p:spTree>
    <p:extLst>
      <p:ext uri="{BB962C8B-B14F-4D97-AF65-F5344CB8AC3E}">
        <p14:creationId xmlns:p14="http://schemas.microsoft.com/office/powerpoint/2010/main" val="37968882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3.e.	Fonctionnement du CCB</a:t>
            </a:r>
            <a:endParaRPr lang="fr-BE" sz="4000" dirty="0"/>
          </a:p>
        </p:txBody>
      </p:sp>
      <p:sp>
        <p:nvSpPr>
          <p:cNvPr id="3" name="Text Placeholder 2"/>
          <p:cNvSpPr>
            <a:spLocks noGrp="1"/>
          </p:cNvSpPr>
          <p:nvPr>
            <p:ph type="body" sz="quarter" idx="27"/>
          </p:nvPr>
        </p:nvSpPr>
        <p:spPr/>
        <p:txBody>
          <a:bodyPr/>
          <a:lstStyle/>
          <a:p>
            <a:pPr eaLnBrk="1" hangingPunct="1">
              <a:lnSpc>
                <a:spcPct val="80000"/>
              </a:lnSpc>
            </a:pPr>
            <a:r>
              <a:rPr lang="fr-BE" dirty="0"/>
              <a:t>Procès-verbal (</a:t>
            </a:r>
            <a:r>
              <a:rPr lang="fr-BE" sz="2000" dirty="0"/>
              <a:t>Procès-verbal =/= avis motivé)</a:t>
            </a:r>
          </a:p>
          <a:p>
            <a:pPr lvl="1" eaLnBrk="1" hangingPunct="1">
              <a:lnSpc>
                <a:spcPct val="80000"/>
              </a:lnSpc>
            </a:pPr>
            <a:r>
              <a:rPr lang="fr-BE" dirty="0"/>
              <a:t>Le PV mentionne:</a:t>
            </a:r>
          </a:p>
          <a:p>
            <a:pPr lvl="2" eaLnBrk="1" hangingPunct="1">
              <a:lnSpc>
                <a:spcPct val="80000"/>
              </a:lnSpc>
              <a:buFont typeface="Courier New" panose="02070309020205020404" pitchFamily="49" charset="0"/>
              <a:buChar char="o"/>
            </a:pPr>
            <a:r>
              <a:rPr lang="fr-BE" sz="1800" dirty="0"/>
              <a:t>l'ordre du jour,</a:t>
            </a:r>
          </a:p>
          <a:p>
            <a:pPr lvl="2" eaLnBrk="1" hangingPunct="1">
              <a:lnSpc>
                <a:spcPct val="80000"/>
              </a:lnSpc>
              <a:buFont typeface="Courier New" panose="02070309020205020404" pitchFamily="49" charset="0"/>
              <a:buChar char="o"/>
            </a:pPr>
            <a:r>
              <a:rPr lang="fr-BE" sz="1800" dirty="0"/>
              <a:t>Les noms des membres présents ou absents, </a:t>
            </a:r>
          </a:p>
          <a:p>
            <a:pPr lvl="2" eaLnBrk="1" hangingPunct="1">
              <a:lnSpc>
                <a:spcPct val="80000"/>
              </a:lnSpc>
              <a:buFont typeface="Courier New" panose="02070309020205020404" pitchFamily="49" charset="0"/>
              <a:buChar char="o"/>
            </a:pPr>
            <a:r>
              <a:rPr lang="fr-BE" sz="1800" dirty="0"/>
              <a:t>les noms des techniciens, </a:t>
            </a:r>
          </a:p>
          <a:p>
            <a:pPr lvl="2" eaLnBrk="1" hangingPunct="1">
              <a:lnSpc>
                <a:spcPct val="80000"/>
              </a:lnSpc>
              <a:buFont typeface="Courier New" panose="02070309020205020404" pitchFamily="49" charset="0"/>
              <a:buChar char="o"/>
            </a:pPr>
            <a:r>
              <a:rPr lang="fr-BE" sz="1800" dirty="0"/>
              <a:t>un résumé succinct &amp; clair, des discussions,</a:t>
            </a:r>
          </a:p>
          <a:p>
            <a:pPr lvl="2" eaLnBrk="1" hangingPunct="1">
              <a:lnSpc>
                <a:spcPct val="80000"/>
              </a:lnSpc>
              <a:buFont typeface="Courier New" panose="02070309020205020404" pitchFamily="49" charset="0"/>
              <a:buChar char="o"/>
            </a:pPr>
            <a:r>
              <a:rPr lang="fr-BE" sz="1800" dirty="0"/>
              <a:t>les points pour lesquels les discussions sont clôturées</a:t>
            </a:r>
          </a:p>
          <a:p>
            <a:pPr lvl="2" eaLnBrk="1" hangingPunct="1">
              <a:lnSpc>
                <a:spcPct val="80000"/>
              </a:lnSpc>
              <a:buFont typeface="Courier New" panose="02070309020205020404" pitchFamily="49" charset="0"/>
              <a:buChar char="o"/>
            </a:pPr>
            <a:r>
              <a:rPr lang="fr-BE" sz="1800" dirty="0"/>
              <a:t>la version provisoire de l'avis motivé par point.</a:t>
            </a:r>
          </a:p>
          <a:p>
            <a:pPr lvl="1" eaLnBrk="1" hangingPunct="1">
              <a:lnSpc>
                <a:spcPct val="80000"/>
              </a:lnSpc>
            </a:pPr>
            <a:r>
              <a:rPr lang="fr-BE" dirty="0"/>
              <a:t>Signature (président – secrétaire)</a:t>
            </a:r>
          </a:p>
          <a:p>
            <a:pPr lvl="1" eaLnBrk="1" hangingPunct="1">
              <a:lnSpc>
                <a:spcPct val="80000"/>
              </a:lnSpc>
            </a:pPr>
            <a:r>
              <a:rPr lang="fr-BE" dirty="0"/>
              <a:t>Envoyé au membres du CCB</a:t>
            </a:r>
          </a:p>
          <a:p>
            <a:pPr lvl="1" eaLnBrk="1" hangingPunct="1">
              <a:lnSpc>
                <a:spcPct val="80000"/>
              </a:lnSpc>
            </a:pPr>
            <a:r>
              <a:rPr lang="fr-BE" dirty="0"/>
              <a:t>Si pas de commentaire </a:t>
            </a:r>
            <a:r>
              <a:rPr lang="fr-BE" dirty="0">
                <a:sym typeface="Wingdings" pitchFamily="2" charset="2"/>
              </a:rPr>
              <a:t> l’avis motivé devient définitif</a:t>
            </a:r>
            <a:endParaRPr lang="fr-BE" dirty="0"/>
          </a:p>
          <a:p>
            <a:pPr lvl="1" eaLnBrk="1" hangingPunct="1">
              <a:lnSpc>
                <a:spcPct val="80000"/>
              </a:lnSpc>
            </a:pPr>
            <a:r>
              <a:rPr lang="fr-BE" dirty="0"/>
              <a:t>Si de commentaire </a:t>
            </a:r>
            <a:r>
              <a:rPr lang="fr-BE" dirty="0">
                <a:sym typeface="Wingdings" pitchFamily="2" charset="2"/>
              </a:rPr>
              <a:t> Présenter les commentaires/amendements lors de la prochaine séance du CCB et les faire approuver.</a:t>
            </a:r>
          </a:p>
          <a:p>
            <a:pPr lvl="1" eaLnBrk="1" hangingPunct="1">
              <a:lnSpc>
                <a:spcPct val="80000"/>
              </a:lnSpc>
            </a:pPr>
            <a:r>
              <a:rPr lang="fr-BE" dirty="0"/>
              <a:t>Copie à:</a:t>
            </a:r>
          </a:p>
          <a:p>
            <a:pPr lvl="2">
              <a:lnSpc>
                <a:spcPct val="80000"/>
              </a:lnSpc>
            </a:pPr>
            <a:r>
              <a:rPr lang="fr-BE" sz="1800" dirty="0"/>
              <a:t>Les membres du CCB		DG H&amp;WB</a:t>
            </a:r>
          </a:p>
          <a:p>
            <a:pPr lvl="2" eaLnBrk="1" hangingPunct="1">
              <a:lnSpc>
                <a:spcPct val="80000"/>
              </a:lnSpc>
            </a:pPr>
            <a:r>
              <a:rPr lang="fr-BE" sz="1800" dirty="0"/>
              <a:t>SLPPT				HRA-R/RSP</a:t>
            </a:r>
          </a:p>
          <a:p>
            <a:pPr lvl="2">
              <a:lnSpc>
                <a:spcPct val="80000"/>
              </a:lnSpc>
            </a:pPr>
            <a:r>
              <a:rPr lang="fr-BE" sz="1800" dirty="0"/>
              <a:t>Toutes les unités du Gpt de Qu	L’autorité qui à saisi le CCB</a:t>
            </a:r>
          </a:p>
          <a:p>
            <a:pPr lvl="2" eaLnBrk="1" hangingPunct="1">
              <a:lnSpc>
                <a:spcPct val="80000"/>
              </a:lnSpc>
            </a:pPr>
            <a:endParaRPr lang="fr-BE" sz="1800" dirty="0"/>
          </a:p>
        </p:txBody>
      </p:sp>
    </p:spTree>
    <p:extLst>
      <p:ext uri="{BB962C8B-B14F-4D97-AF65-F5344CB8AC3E}">
        <p14:creationId xmlns:p14="http://schemas.microsoft.com/office/powerpoint/2010/main" val="5244522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3.e.	Fonctionnement du CCB</a:t>
            </a:r>
            <a:endParaRPr lang="fr-BE" sz="4000" dirty="0"/>
          </a:p>
        </p:txBody>
      </p:sp>
      <p:sp>
        <p:nvSpPr>
          <p:cNvPr id="3" name="Text Placeholder 2"/>
          <p:cNvSpPr>
            <a:spLocks noGrp="1"/>
          </p:cNvSpPr>
          <p:nvPr>
            <p:ph type="body" sz="quarter" idx="27"/>
          </p:nvPr>
        </p:nvSpPr>
        <p:spPr>
          <a:xfrm>
            <a:off x="281009" y="1401127"/>
            <a:ext cx="11237400" cy="4089476"/>
          </a:xfrm>
        </p:spPr>
        <p:txBody>
          <a:bodyPr/>
          <a:lstStyle/>
          <a:p>
            <a:pPr eaLnBrk="1" hangingPunct="1">
              <a:lnSpc>
                <a:spcPct val="90000"/>
              </a:lnSpc>
              <a:spcBef>
                <a:spcPts val="300"/>
              </a:spcBef>
              <a:spcAft>
                <a:spcPts val="300"/>
              </a:spcAft>
            </a:pPr>
            <a:r>
              <a:rPr lang="fr-BE" sz="2000" dirty="0"/>
              <a:t>L’avis motivé</a:t>
            </a:r>
          </a:p>
          <a:p>
            <a:pPr lvl="1" eaLnBrk="1" hangingPunct="1">
              <a:lnSpc>
                <a:spcPct val="90000"/>
              </a:lnSpc>
              <a:spcBef>
                <a:spcPts val="300"/>
              </a:spcBef>
              <a:spcAft>
                <a:spcPts val="300"/>
              </a:spcAft>
            </a:pPr>
            <a:r>
              <a:rPr lang="fr-BE" dirty="0"/>
              <a:t>Connaître les points de vue de chaque délégation à la concertation et d'en prendre acte.</a:t>
            </a:r>
          </a:p>
          <a:p>
            <a:pPr lvl="1" eaLnBrk="1" hangingPunct="1">
              <a:lnSpc>
                <a:spcPct val="90000"/>
              </a:lnSpc>
              <a:spcBef>
                <a:spcPts val="300"/>
              </a:spcBef>
              <a:spcAft>
                <a:spcPts val="300"/>
              </a:spcAft>
            </a:pPr>
            <a:r>
              <a:rPr lang="fr-BE" dirty="0"/>
              <a:t>Pas de vote</a:t>
            </a:r>
          </a:p>
          <a:p>
            <a:pPr lvl="1" eaLnBrk="1" hangingPunct="1">
              <a:lnSpc>
                <a:spcPct val="90000"/>
              </a:lnSpc>
              <a:spcBef>
                <a:spcPts val="300"/>
              </a:spcBef>
              <a:spcAft>
                <a:spcPts val="300"/>
              </a:spcAft>
            </a:pPr>
            <a:r>
              <a:rPr lang="fr-BE" dirty="0"/>
              <a:t>Agrément du conseiller en prévention (-médecin du travail)</a:t>
            </a:r>
          </a:p>
          <a:p>
            <a:pPr lvl="1" eaLnBrk="1" hangingPunct="1">
              <a:lnSpc>
                <a:spcPct val="90000"/>
              </a:lnSpc>
              <a:spcBef>
                <a:spcPts val="300"/>
              </a:spcBef>
              <a:spcAft>
                <a:spcPts val="300"/>
              </a:spcAft>
            </a:pPr>
            <a:r>
              <a:rPr lang="fr-BE" sz="1800" dirty="0"/>
              <a:t>Accord: c'est-à-dire la majorité des avis émis = favorables</a:t>
            </a:r>
          </a:p>
          <a:p>
            <a:pPr lvl="1" eaLnBrk="1" hangingPunct="1">
              <a:lnSpc>
                <a:spcPct val="90000"/>
              </a:lnSpc>
              <a:spcBef>
                <a:spcPts val="300"/>
              </a:spcBef>
              <a:spcAft>
                <a:spcPts val="300"/>
              </a:spcAft>
            </a:pPr>
            <a:r>
              <a:rPr lang="fr-BE" dirty="0"/>
              <a:t>Agrément du conseiller en prévention aspect psychosociaux – personne de confiance</a:t>
            </a:r>
          </a:p>
          <a:p>
            <a:pPr lvl="2" eaLnBrk="1" hangingPunct="1">
              <a:lnSpc>
                <a:spcPct val="90000"/>
              </a:lnSpc>
              <a:spcBef>
                <a:spcPts val="300"/>
              </a:spcBef>
              <a:spcAft>
                <a:spcPts val="300"/>
              </a:spcAft>
            </a:pPr>
            <a:r>
              <a:rPr lang="fr-BE" sz="1800" b="1" u="sng" dirty="0"/>
              <a:t>Accord unanime</a:t>
            </a:r>
            <a:r>
              <a:rPr lang="fr-BE" sz="1800" dirty="0"/>
              <a:t>: c'est-à-dire </a:t>
            </a:r>
            <a:r>
              <a:rPr lang="fr-BE" sz="1800" b="1" u="sng" dirty="0"/>
              <a:t>avis unanime favorable </a:t>
            </a:r>
            <a:endParaRPr lang="fr-BE" sz="1800" dirty="0"/>
          </a:p>
          <a:p>
            <a:pPr eaLnBrk="1" hangingPunct="1">
              <a:lnSpc>
                <a:spcPct val="90000"/>
              </a:lnSpc>
              <a:spcBef>
                <a:spcPts val="300"/>
              </a:spcBef>
              <a:spcAft>
                <a:spcPts val="300"/>
              </a:spcAft>
            </a:pPr>
            <a:r>
              <a:rPr lang="fr-BE" sz="2000" dirty="0"/>
              <a:t>Décision finale de l’autorité: mentionne la date de clôture de la concertation.</a:t>
            </a:r>
          </a:p>
          <a:p>
            <a:pPr eaLnBrk="1" hangingPunct="1">
              <a:lnSpc>
                <a:spcPct val="90000"/>
              </a:lnSpc>
              <a:spcBef>
                <a:spcPts val="300"/>
              </a:spcBef>
              <a:spcAft>
                <a:spcPts val="300"/>
              </a:spcAft>
            </a:pPr>
            <a:r>
              <a:rPr lang="fr-BE" sz="2000" dirty="0"/>
              <a:t>Décision divergente: </a:t>
            </a:r>
          </a:p>
          <a:p>
            <a:pPr marL="342900" indent="-342900" eaLnBrk="1" hangingPunct="1">
              <a:lnSpc>
                <a:spcPct val="90000"/>
              </a:lnSpc>
              <a:spcBef>
                <a:spcPts val="300"/>
              </a:spcBef>
              <a:spcAft>
                <a:spcPts val="300"/>
              </a:spcAft>
              <a:buFont typeface="Arial" panose="020B0604020202020204" pitchFamily="34" charset="0"/>
              <a:buChar char="•"/>
            </a:pPr>
            <a:r>
              <a:rPr lang="fr-BE" sz="2000" dirty="0"/>
              <a:t>L’autorité notifie les motifs de sa décision divergente au Pdt du CCB</a:t>
            </a:r>
          </a:p>
          <a:p>
            <a:pPr marL="342900" indent="-342900" eaLnBrk="1" hangingPunct="1">
              <a:lnSpc>
                <a:spcPct val="90000"/>
              </a:lnSpc>
              <a:spcBef>
                <a:spcPts val="300"/>
              </a:spcBef>
              <a:spcAft>
                <a:spcPts val="300"/>
              </a:spcAft>
              <a:buFont typeface="Arial" panose="020B0604020202020204" pitchFamily="34" charset="0"/>
              <a:buChar char="•"/>
            </a:pPr>
            <a:r>
              <a:rPr lang="fr-BE" sz="2000" dirty="0"/>
              <a:t>Le Pdt porte les motifs à la connaissance du CCB dans les 30 j</a:t>
            </a:r>
          </a:p>
          <a:p>
            <a:pPr marL="342900" indent="-342900" eaLnBrk="1" hangingPunct="1">
              <a:lnSpc>
                <a:spcPct val="90000"/>
              </a:lnSpc>
              <a:spcBef>
                <a:spcPts val="300"/>
              </a:spcBef>
              <a:spcAft>
                <a:spcPts val="300"/>
              </a:spcAft>
              <a:buFont typeface="Arial" panose="020B0604020202020204" pitchFamily="34" charset="0"/>
              <a:buChar char="•"/>
            </a:pPr>
            <a:r>
              <a:rPr lang="fr-BE" sz="2000" dirty="0"/>
              <a:t>Mettre à l'ordre du jour de la prochaine réunion du CCB (ne donner que la motivation, ne pas rouvrir les discussions).</a:t>
            </a:r>
          </a:p>
          <a:p>
            <a:pPr lvl="2" eaLnBrk="1" hangingPunct="1">
              <a:lnSpc>
                <a:spcPct val="80000"/>
              </a:lnSpc>
            </a:pPr>
            <a:endParaRPr lang="fr-BE" sz="1800" dirty="0"/>
          </a:p>
        </p:txBody>
      </p:sp>
    </p:spTree>
    <p:extLst>
      <p:ext uri="{BB962C8B-B14F-4D97-AF65-F5344CB8AC3E}">
        <p14:creationId xmlns:p14="http://schemas.microsoft.com/office/powerpoint/2010/main" val="28243206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3.e.	Fonctionnement du CCB</a:t>
            </a:r>
            <a:endParaRPr lang="fr-BE" sz="4000" dirty="0"/>
          </a:p>
        </p:txBody>
      </p:sp>
      <p:sp>
        <p:nvSpPr>
          <p:cNvPr id="3" name="Text Placeholder 2"/>
          <p:cNvSpPr>
            <a:spLocks noGrp="1"/>
          </p:cNvSpPr>
          <p:nvPr>
            <p:ph type="body" sz="quarter" idx="27"/>
          </p:nvPr>
        </p:nvSpPr>
        <p:spPr>
          <a:xfrm>
            <a:off x="281009" y="1401127"/>
            <a:ext cx="11237400" cy="4089476"/>
          </a:xfrm>
        </p:spPr>
        <p:txBody>
          <a:bodyPr/>
          <a:lstStyle/>
          <a:p>
            <a:pPr eaLnBrk="1" hangingPunct="1">
              <a:lnSpc>
                <a:spcPct val="80000"/>
              </a:lnSpc>
            </a:pPr>
            <a:r>
              <a:rPr lang="fr-BE" sz="2000" dirty="0"/>
              <a:t>Avis motivé</a:t>
            </a:r>
          </a:p>
          <a:p>
            <a:pPr marL="57150" indent="-342900">
              <a:lnSpc>
                <a:spcPct val="80000"/>
              </a:lnSpc>
              <a:spcBef>
                <a:spcPts val="300"/>
              </a:spcBef>
              <a:spcAft>
                <a:spcPts val="300"/>
              </a:spcAft>
              <a:buFont typeface="+mj-lt"/>
              <a:buAutoNum type="arabicPeriod"/>
            </a:pPr>
            <a:r>
              <a:rPr lang="fr-BE" dirty="0"/>
              <a:t>Le point à l’ordre du jour est clôturé:</a:t>
            </a:r>
          </a:p>
          <a:p>
            <a:pPr marL="534988" lvl="1" indent="-174625" eaLnBrk="1" hangingPunct="1">
              <a:lnSpc>
                <a:spcPct val="80000"/>
              </a:lnSpc>
              <a:spcBef>
                <a:spcPts val="300"/>
              </a:spcBef>
              <a:spcAft>
                <a:spcPts val="300"/>
              </a:spcAft>
            </a:pPr>
            <a:r>
              <a:rPr lang="fr-BE" u="sng" dirty="0"/>
              <a:t>CCB</a:t>
            </a:r>
            <a:r>
              <a:rPr lang="fr-BE" sz="1800" u="sng" dirty="0"/>
              <a:t> Mil: Avis motivé</a:t>
            </a:r>
          </a:p>
          <a:p>
            <a:pPr marL="534988" lvl="1" indent="0" eaLnBrk="1" hangingPunct="1">
              <a:lnSpc>
                <a:spcPct val="80000"/>
              </a:lnSpc>
              <a:spcBef>
                <a:spcPts val="300"/>
              </a:spcBef>
              <a:spcAft>
                <a:spcPts val="300"/>
              </a:spcAft>
              <a:buNone/>
            </a:pPr>
            <a:r>
              <a:rPr lang="fr-BE" sz="1800" dirty="0"/>
              <a:t>Les délégations de l’autorité, de la CGPM, du SLFP, de la CSC Services publics et de la CGSP rendent un avis unanime favorable sur ce point à l’ordre du jour et en vue de le clôturer.</a:t>
            </a:r>
          </a:p>
          <a:p>
            <a:pPr marL="534988" lvl="1" indent="0" eaLnBrk="1" hangingPunct="1">
              <a:lnSpc>
                <a:spcPct val="80000"/>
              </a:lnSpc>
              <a:spcBef>
                <a:spcPts val="300"/>
              </a:spcBef>
              <a:spcAft>
                <a:spcPts val="300"/>
              </a:spcAft>
              <a:buNone/>
            </a:pPr>
            <a:r>
              <a:rPr lang="fr-BE" sz="1800" dirty="0"/>
              <a:t>Le point à l’ordre du jour est clôturé.</a:t>
            </a:r>
          </a:p>
          <a:p>
            <a:pPr marL="534988" lvl="1" indent="-174625" eaLnBrk="1" hangingPunct="1">
              <a:lnSpc>
                <a:spcPct val="80000"/>
              </a:lnSpc>
              <a:spcBef>
                <a:spcPts val="300"/>
              </a:spcBef>
              <a:spcAft>
                <a:spcPts val="300"/>
              </a:spcAft>
            </a:pPr>
            <a:r>
              <a:rPr lang="fr-BE" u="sng" dirty="0"/>
              <a:t>CCB</a:t>
            </a:r>
            <a:r>
              <a:rPr lang="fr-BE" sz="1800" u="sng" dirty="0"/>
              <a:t> Civ: Avis motivé</a:t>
            </a:r>
          </a:p>
          <a:p>
            <a:pPr marL="534988" lvl="1" indent="0" eaLnBrk="1" hangingPunct="1">
              <a:lnSpc>
                <a:spcPct val="80000"/>
              </a:lnSpc>
              <a:spcBef>
                <a:spcPts val="300"/>
              </a:spcBef>
              <a:spcAft>
                <a:spcPts val="300"/>
              </a:spcAft>
              <a:buNone/>
            </a:pPr>
            <a:r>
              <a:rPr lang="fr-BE" sz="1800" dirty="0"/>
              <a:t>Les délégations de l’autorité, du SLFP, de la CSC Services publics et de la CGSP rendent un avis unanime favorable sur ce point à l’ordre du jour et en vue de le clôturer.</a:t>
            </a:r>
          </a:p>
          <a:p>
            <a:pPr marL="534988" lvl="1" indent="0" eaLnBrk="1" hangingPunct="1">
              <a:lnSpc>
                <a:spcPct val="80000"/>
              </a:lnSpc>
              <a:spcBef>
                <a:spcPts val="300"/>
              </a:spcBef>
              <a:spcAft>
                <a:spcPts val="300"/>
              </a:spcAft>
              <a:buNone/>
            </a:pPr>
            <a:r>
              <a:rPr lang="fr-BE" sz="1800" dirty="0"/>
              <a:t>Le point à l’ordre du jour est clôturé.</a:t>
            </a:r>
          </a:p>
          <a:p>
            <a:pPr marL="360363" lvl="1" indent="-360363" eaLnBrk="1" hangingPunct="1">
              <a:lnSpc>
                <a:spcPct val="80000"/>
              </a:lnSpc>
              <a:spcBef>
                <a:spcPts val="300"/>
              </a:spcBef>
              <a:spcAft>
                <a:spcPts val="300"/>
              </a:spcAft>
              <a:buAutoNum type="arabicPeriod" startAt="2"/>
            </a:pPr>
            <a:r>
              <a:rPr lang="fr-BE" dirty="0"/>
              <a:t>Le point à l’ordre du jour reste ouvert</a:t>
            </a:r>
            <a:r>
              <a:rPr lang="fr-BE" sz="1800" dirty="0"/>
              <a:t>:</a:t>
            </a:r>
          </a:p>
          <a:p>
            <a:pPr marL="534988" lvl="1" indent="-174625" eaLnBrk="1" hangingPunct="1">
              <a:lnSpc>
                <a:spcPct val="80000"/>
              </a:lnSpc>
              <a:spcBef>
                <a:spcPts val="300"/>
              </a:spcBef>
              <a:spcAft>
                <a:spcPts val="300"/>
              </a:spcAft>
            </a:pPr>
            <a:r>
              <a:rPr lang="fr-BE" sz="1800" u="sng" dirty="0"/>
              <a:t>CCB Mil: Avis motivé</a:t>
            </a:r>
          </a:p>
          <a:p>
            <a:pPr marL="534988" lvl="1" indent="0" eaLnBrk="1" hangingPunct="1">
              <a:lnSpc>
                <a:spcPct val="80000"/>
              </a:lnSpc>
              <a:spcBef>
                <a:spcPts val="300"/>
              </a:spcBef>
              <a:spcAft>
                <a:spcPts val="300"/>
              </a:spcAft>
              <a:buNone/>
            </a:pPr>
            <a:r>
              <a:rPr lang="fr-BE" sz="1800" dirty="0"/>
              <a:t>Les </a:t>
            </a:r>
            <a:r>
              <a:rPr lang="fr-BE" dirty="0"/>
              <a:t>délégations</a:t>
            </a:r>
            <a:r>
              <a:rPr lang="fr-BE" sz="1800" dirty="0"/>
              <a:t> de l’autorité, de la CGPM, du SLFP, de la CSC Services publics et de la CGSP rendent un avis unanime favorable en vue de ne pas clôturer ce point à l’ordre du jour.</a:t>
            </a:r>
          </a:p>
          <a:p>
            <a:pPr marL="534988" lvl="1" indent="0" eaLnBrk="1" hangingPunct="1">
              <a:lnSpc>
                <a:spcPct val="80000"/>
              </a:lnSpc>
              <a:spcBef>
                <a:spcPts val="300"/>
              </a:spcBef>
              <a:spcAft>
                <a:spcPts val="300"/>
              </a:spcAft>
              <a:buNone/>
            </a:pPr>
            <a:r>
              <a:rPr lang="fr-BE" sz="1800" dirty="0"/>
              <a:t>Le point à l’ordre du jour n’est pas clôturé.</a:t>
            </a:r>
          </a:p>
          <a:p>
            <a:pPr marL="534988" lvl="1" indent="-174625" eaLnBrk="1" hangingPunct="1">
              <a:lnSpc>
                <a:spcPct val="80000"/>
              </a:lnSpc>
              <a:spcBef>
                <a:spcPts val="300"/>
              </a:spcBef>
              <a:spcAft>
                <a:spcPts val="300"/>
              </a:spcAft>
            </a:pPr>
            <a:r>
              <a:rPr lang="fr-BE" sz="1800" u="sng" dirty="0"/>
              <a:t>CCB Civ: Avis motivé</a:t>
            </a:r>
          </a:p>
          <a:p>
            <a:pPr marL="534988" lvl="1" indent="0" eaLnBrk="1" hangingPunct="1">
              <a:lnSpc>
                <a:spcPct val="80000"/>
              </a:lnSpc>
              <a:spcBef>
                <a:spcPts val="300"/>
              </a:spcBef>
              <a:spcAft>
                <a:spcPts val="300"/>
              </a:spcAft>
              <a:buNone/>
            </a:pPr>
            <a:r>
              <a:rPr lang="fr-BE" sz="1800" dirty="0"/>
              <a:t>Les </a:t>
            </a:r>
            <a:r>
              <a:rPr lang="fr-BE" dirty="0"/>
              <a:t>délégations</a:t>
            </a:r>
            <a:r>
              <a:rPr lang="fr-BE" sz="1800" dirty="0"/>
              <a:t> de l’autorité, du SLFP, de la CSC Services publics et de la CGSP rendent un avis unanime favorable en vue de ne pas clôturer ce point à l’ordre du jour.</a:t>
            </a:r>
          </a:p>
          <a:p>
            <a:pPr marL="534988" lvl="1" indent="0" eaLnBrk="1" hangingPunct="1">
              <a:lnSpc>
                <a:spcPct val="80000"/>
              </a:lnSpc>
              <a:spcBef>
                <a:spcPts val="300"/>
              </a:spcBef>
              <a:spcAft>
                <a:spcPts val="300"/>
              </a:spcAft>
              <a:buNone/>
            </a:pPr>
            <a:r>
              <a:rPr lang="fr-BE" sz="1800" dirty="0"/>
              <a:t>Le point à l’ordre du jour n’est pas clôturé.</a:t>
            </a:r>
          </a:p>
          <a:p>
            <a:pPr lvl="2" eaLnBrk="1" hangingPunct="1">
              <a:lnSpc>
                <a:spcPct val="80000"/>
              </a:lnSpc>
            </a:pPr>
            <a:endParaRPr lang="fr-BE" sz="1800" dirty="0"/>
          </a:p>
        </p:txBody>
      </p:sp>
    </p:spTree>
    <p:extLst>
      <p:ext uri="{BB962C8B-B14F-4D97-AF65-F5344CB8AC3E}">
        <p14:creationId xmlns:p14="http://schemas.microsoft.com/office/powerpoint/2010/main" val="25365715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3.e.	Fonctionnement du CCB</a:t>
            </a:r>
            <a:endParaRPr lang="fr-BE" sz="4000" dirty="0"/>
          </a:p>
        </p:txBody>
      </p:sp>
      <p:sp>
        <p:nvSpPr>
          <p:cNvPr id="3" name="Text Placeholder 2"/>
          <p:cNvSpPr>
            <a:spLocks noGrp="1"/>
          </p:cNvSpPr>
          <p:nvPr>
            <p:ph type="body" sz="quarter" idx="27"/>
          </p:nvPr>
        </p:nvSpPr>
        <p:spPr>
          <a:xfrm>
            <a:off x="281009" y="1401127"/>
            <a:ext cx="11237400" cy="4089476"/>
          </a:xfrm>
        </p:spPr>
        <p:txBody>
          <a:bodyPr/>
          <a:lstStyle/>
          <a:p>
            <a:pPr eaLnBrk="1" hangingPunct="1">
              <a:lnSpc>
                <a:spcPct val="80000"/>
              </a:lnSpc>
            </a:pPr>
            <a:r>
              <a:rPr lang="fr-BE" sz="2000" dirty="0"/>
              <a:t>Avis motivé</a:t>
            </a:r>
          </a:p>
          <a:p>
            <a:pPr marL="360363" indent="-360363">
              <a:lnSpc>
                <a:spcPct val="80000"/>
              </a:lnSpc>
              <a:spcBef>
                <a:spcPts val="300"/>
              </a:spcBef>
              <a:spcAft>
                <a:spcPts val="300"/>
              </a:spcAft>
            </a:pPr>
            <a:r>
              <a:rPr lang="fr-BE" dirty="0"/>
              <a:t>3.	Pas unanime:</a:t>
            </a:r>
          </a:p>
          <a:p>
            <a:pPr marL="534988" lvl="1" indent="-174625">
              <a:lnSpc>
                <a:spcPct val="80000"/>
              </a:lnSpc>
              <a:spcBef>
                <a:spcPts val="300"/>
              </a:spcBef>
              <a:spcAft>
                <a:spcPts val="300"/>
              </a:spcAft>
            </a:pPr>
            <a:r>
              <a:rPr lang="fr-BE" sz="1800" dirty="0"/>
              <a:t>Les délégations de l’autorité, XXX, YYY et ZZZ rendent un avis </a:t>
            </a:r>
            <a:r>
              <a:rPr lang="fr-BE" sz="1800" strike="sngStrike" dirty="0">
                <a:highlight>
                  <a:srgbClr val="FFFF00"/>
                </a:highlight>
              </a:rPr>
              <a:t>unanime</a:t>
            </a:r>
            <a:r>
              <a:rPr lang="fr-BE" sz="1800" dirty="0"/>
              <a:t> favorable sur ce point à l’ordre du jour et en vue de le clôturer.</a:t>
            </a:r>
          </a:p>
          <a:p>
            <a:pPr marL="534988" lvl="1" indent="-174625">
              <a:lnSpc>
                <a:spcPct val="80000"/>
              </a:lnSpc>
              <a:spcBef>
                <a:spcPts val="300"/>
              </a:spcBef>
              <a:spcAft>
                <a:spcPts val="300"/>
              </a:spcAft>
            </a:pPr>
            <a:r>
              <a:rPr lang="fr-BE" sz="1800" dirty="0"/>
              <a:t>La délégation de WWW rend un avis </a:t>
            </a:r>
            <a:r>
              <a:rPr lang="fr-BE" sz="1800" strike="sngStrike" dirty="0">
                <a:highlight>
                  <a:srgbClr val="FFFF00"/>
                </a:highlight>
              </a:rPr>
              <a:t>unanime</a:t>
            </a:r>
            <a:r>
              <a:rPr lang="fr-BE" sz="1800" dirty="0"/>
              <a:t> défavorable sur ce point à l’ordre du jour et en vue de le clôturer.</a:t>
            </a:r>
          </a:p>
          <a:p>
            <a:pPr marL="534988" lvl="1" indent="0" eaLnBrk="1" hangingPunct="1">
              <a:lnSpc>
                <a:spcPct val="80000"/>
              </a:lnSpc>
              <a:spcBef>
                <a:spcPts val="300"/>
              </a:spcBef>
              <a:spcAft>
                <a:spcPts val="300"/>
              </a:spcAft>
              <a:buNone/>
            </a:pPr>
            <a:r>
              <a:rPr lang="fr-BE" sz="1800" dirty="0"/>
              <a:t>Le point à l’ordre du jour (n’</a:t>
            </a:r>
            <a:r>
              <a:rPr lang="fr-BE" dirty="0"/>
              <a:t>)</a:t>
            </a:r>
            <a:r>
              <a:rPr lang="fr-BE" sz="1800" dirty="0"/>
              <a:t>est (pas) clôturé.</a:t>
            </a:r>
          </a:p>
          <a:p>
            <a:pPr marL="534988" lvl="1" indent="-174625">
              <a:lnSpc>
                <a:spcPct val="80000"/>
              </a:lnSpc>
              <a:spcBef>
                <a:spcPts val="300"/>
              </a:spcBef>
              <a:spcAft>
                <a:spcPts val="300"/>
              </a:spcAft>
            </a:pPr>
            <a:endParaRPr lang="fr-BE" sz="1800" dirty="0"/>
          </a:p>
          <a:p>
            <a:pPr marL="534988" lvl="1" indent="-174625">
              <a:lnSpc>
                <a:spcPct val="80000"/>
              </a:lnSpc>
              <a:spcBef>
                <a:spcPts val="300"/>
              </a:spcBef>
              <a:spcAft>
                <a:spcPts val="300"/>
              </a:spcAft>
            </a:pPr>
            <a:r>
              <a:rPr lang="fr-BE" sz="1800" dirty="0"/>
              <a:t>Les délégations </a:t>
            </a:r>
            <a:r>
              <a:rPr lang="fr-BE" sz="1800" strike="sngStrike" dirty="0">
                <a:highlight>
                  <a:srgbClr val="FFFF00"/>
                </a:highlight>
              </a:rPr>
              <a:t>de l’autorité</a:t>
            </a:r>
            <a:r>
              <a:rPr lang="fr-BE" sz="1800" dirty="0"/>
              <a:t>, de la CGPM, du SLFP, de la CSC Services publics et de la CGSP rendent un avis unanime </a:t>
            </a:r>
            <a:r>
              <a:rPr lang="fr-BE" sz="1800" dirty="0">
                <a:highlight>
                  <a:srgbClr val="FFFF00"/>
                </a:highlight>
              </a:rPr>
              <a:t>défavorabl</a:t>
            </a:r>
            <a:r>
              <a:rPr lang="fr-BE" sz="1800" dirty="0"/>
              <a:t>e sur ce point à l’ordre du jour et en vue de le clôturer.</a:t>
            </a:r>
          </a:p>
          <a:p>
            <a:pPr marL="534988" lvl="1" indent="-174625">
              <a:lnSpc>
                <a:spcPct val="80000"/>
              </a:lnSpc>
              <a:spcBef>
                <a:spcPts val="300"/>
              </a:spcBef>
              <a:spcAft>
                <a:spcPts val="300"/>
              </a:spcAft>
              <a:buNone/>
            </a:pPr>
            <a:br>
              <a:rPr lang="fr-BE" dirty="0"/>
            </a:br>
            <a:r>
              <a:rPr lang="fr-BE" sz="1800" dirty="0"/>
              <a:t>Le point à l’ordre du jour (n’</a:t>
            </a:r>
            <a:r>
              <a:rPr lang="fr-BE" dirty="0"/>
              <a:t>)</a:t>
            </a:r>
            <a:r>
              <a:rPr lang="fr-BE" sz="1800" dirty="0"/>
              <a:t>est (pas) clôturé.</a:t>
            </a:r>
          </a:p>
        </p:txBody>
      </p:sp>
    </p:spTree>
    <p:extLst>
      <p:ext uri="{BB962C8B-B14F-4D97-AF65-F5344CB8AC3E}">
        <p14:creationId xmlns:p14="http://schemas.microsoft.com/office/powerpoint/2010/main" val="18983741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3.e.	Fonctionnement du CCB</a:t>
            </a:r>
            <a:endParaRPr lang="nl-BE" sz="4000" dirty="0"/>
          </a:p>
        </p:txBody>
      </p:sp>
      <p:sp>
        <p:nvSpPr>
          <p:cNvPr id="3" name="Text Placeholder 2"/>
          <p:cNvSpPr>
            <a:spLocks noGrp="1"/>
          </p:cNvSpPr>
          <p:nvPr>
            <p:ph type="body" sz="quarter" idx="27"/>
          </p:nvPr>
        </p:nvSpPr>
        <p:spPr>
          <a:xfrm>
            <a:off x="281009" y="1401127"/>
            <a:ext cx="11237400" cy="4089476"/>
          </a:xfrm>
        </p:spPr>
        <p:txBody>
          <a:bodyPr/>
          <a:lstStyle/>
          <a:p>
            <a:pPr eaLnBrk="1" hangingPunct="1">
              <a:lnSpc>
                <a:spcPct val="80000"/>
              </a:lnSpc>
            </a:pPr>
            <a:r>
              <a:rPr lang="fr-BE" sz="2000" dirty="0"/>
              <a:t>Avis motivé</a:t>
            </a:r>
          </a:p>
          <a:p>
            <a:pPr marL="534988" indent="-342900">
              <a:lnSpc>
                <a:spcPct val="80000"/>
              </a:lnSpc>
              <a:spcBef>
                <a:spcPts val="300"/>
              </a:spcBef>
              <a:spcAft>
                <a:spcPts val="300"/>
              </a:spcAft>
              <a:buFont typeface="+mj-lt"/>
              <a:buAutoNum type="arabicPeriod" startAt="4"/>
            </a:pPr>
            <a:r>
              <a:rPr lang="fr-BE" dirty="0"/>
              <a:t>Agrément en qualité de conseiller en prévention (Niv. 1, 2, aspects psychosociaux), personne de confiance</a:t>
            </a:r>
          </a:p>
          <a:p>
            <a:pPr marL="534988" lvl="1" indent="0" eaLnBrk="1" hangingPunct="1">
              <a:lnSpc>
                <a:spcPct val="80000"/>
              </a:lnSpc>
              <a:spcBef>
                <a:spcPts val="300"/>
              </a:spcBef>
              <a:spcAft>
                <a:spcPts val="300"/>
              </a:spcAft>
              <a:buNone/>
            </a:pPr>
            <a:r>
              <a:rPr lang="fr-BE" sz="1800" dirty="0"/>
              <a:t>Grade Nom</a:t>
            </a:r>
          </a:p>
          <a:p>
            <a:pPr marL="534988" lvl="1" indent="0" eaLnBrk="1" hangingPunct="1">
              <a:lnSpc>
                <a:spcPct val="80000"/>
              </a:lnSpc>
              <a:spcBef>
                <a:spcPts val="300"/>
              </a:spcBef>
              <a:spcAft>
                <a:spcPts val="300"/>
              </a:spcAft>
              <a:buNone/>
            </a:pPr>
            <a:r>
              <a:rPr lang="fr-BE" sz="1800" dirty="0"/>
              <a:t>Les délégations de l’autorité, de la CGPM, du SLFP, de la CSC Services publics et de la CGSP rendent un avis unanime favorable en vue d’agréer le </a:t>
            </a:r>
            <a:r>
              <a:rPr lang="fr-BE" sz="1800" dirty="0">
                <a:highlight>
                  <a:srgbClr val="FFFF00"/>
                </a:highlight>
              </a:rPr>
              <a:t>Grade Nom</a:t>
            </a:r>
            <a:r>
              <a:rPr lang="fr-BE" sz="1800" dirty="0"/>
              <a:t> en qualité de conseiller en prévention </a:t>
            </a:r>
            <a:r>
              <a:rPr lang="fr-BE" dirty="0"/>
              <a:t>(Niv. 1, 2, aspects psychosociaux), personne de confiance</a:t>
            </a:r>
            <a:r>
              <a:rPr lang="fr-BE" sz="1800" dirty="0"/>
              <a:t> auprès du SLPPT xx.</a:t>
            </a:r>
          </a:p>
          <a:p>
            <a:pPr marL="534988" lvl="1" indent="0" eaLnBrk="1" hangingPunct="1">
              <a:lnSpc>
                <a:spcPct val="80000"/>
              </a:lnSpc>
              <a:spcBef>
                <a:spcPts val="300"/>
              </a:spcBef>
              <a:spcAft>
                <a:spcPts val="300"/>
              </a:spcAft>
              <a:buNone/>
            </a:pPr>
            <a:r>
              <a:rPr lang="fr-BE" sz="1800" dirty="0">
                <a:sym typeface="Wingdings" panose="05000000000000000000" pitchFamily="2" charset="2"/>
              </a:rPr>
              <a:t></a:t>
            </a:r>
            <a:r>
              <a:rPr lang="fr-BE" sz="1800" dirty="0"/>
              <a:t>	Accord (unanime) </a:t>
            </a:r>
            <a:r>
              <a:rPr lang="fr-BE" sz="1800" dirty="0">
                <a:effectLst/>
                <a:latin typeface="Arial" panose="020B0604020202020204" pitchFamily="34" charset="0"/>
                <a:ea typeface="Times New Roman" panose="02020603050405020304" pitchFamily="18" charset="0"/>
                <a:cs typeface="Times New Roman" panose="02020603050405020304" pitchFamily="18" charset="0"/>
              </a:rPr>
              <a:t>en vue d’agréer </a:t>
            </a:r>
            <a:r>
              <a:rPr lang="fr-BE" sz="1800" dirty="0"/>
              <a:t>l'intéressée en qualité de conseiller en prévention</a:t>
            </a:r>
            <a:r>
              <a:rPr lang="fr-BE" dirty="0"/>
              <a:t> (Niv. 1, 2, aspects psychosociaux), personne de confiance)</a:t>
            </a:r>
            <a:r>
              <a:rPr lang="fr-BE" sz="1800" dirty="0"/>
              <a:t> auprès du SLPPT xx</a:t>
            </a:r>
          </a:p>
          <a:p>
            <a:pPr marL="534988" lvl="1" indent="0" eaLnBrk="1" hangingPunct="1">
              <a:lnSpc>
                <a:spcPct val="80000"/>
              </a:lnSpc>
              <a:spcBef>
                <a:spcPts val="300"/>
              </a:spcBef>
              <a:spcAft>
                <a:spcPts val="300"/>
              </a:spcAft>
              <a:buNone/>
            </a:pPr>
            <a:endParaRPr lang="fr-BE" sz="1800" dirty="0"/>
          </a:p>
          <a:p>
            <a:pPr marL="534988" indent="-342900">
              <a:lnSpc>
                <a:spcPct val="80000"/>
              </a:lnSpc>
              <a:spcBef>
                <a:spcPts val="300"/>
              </a:spcBef>
              <a:spcAft>
                <a:spcPts val="300"/>
              </a:spcAft>
              <a:buFont typeface="+mj-lt"/>
              <a:buAutoNum type="arabicPeriod" startAt="4"/>
            </a:pPr>
            <a:r>
              <a:rPr lang="fr-BE" sz="1800" dirty="0">
                <a:effectLst/>
                <a:latin typeface="Arial" panose="020B0604020202020204" pitchFamily="34" charset="0"/>
                <a:ea typeface="Times New Roman" panose="02020603050405020304" pitchFamily="18" charset="0"/>
                <a:cs typeface="Times New Roman" panose="02020603050405020304" pitchFamily="18" charset="0"/>
              </a:rPr>
              <a:t>Ecartement (*à sa demande) de la fonction de </a:t>
            </a:r>
            <a:r>
              <a:rPr lang="fr-BE" dirty="0"/>
              <a:t>conseiller en prévention (Niv. 1, 2, aspects psychosociaux), personne de confiance</a:t>
            </a:r>
          </a:p>
          <a:p>
            <a:pPr marL="534988" lvl="1" indent="0" eaLnBrk="1" hangingPunct="1">
              <a:lnSpc>
                <a:spcPct val="80000"/>
              </a:lnSpc>
              <a:spcBef>
                <a:spcPts val="300"/>
              </a:spcBef>
              <a:spcAft>
                <a:spcPts val="300"/>
              </a:spcAft>
              <a:buNone/>
            </a:pPr>
            <a:r>
              <a:rPr lang="fr-BE" sz="1800" dirty="0"/>
              <a:t>Grade Nom</a:t>
            </a:r>
          </a:p>
          <a:p>
            <a:pPr marL="534988" lvl="1" indent="0" eaLnBrk="1" hangingPunct="1">
              <a:lnSpc>
                <a:spcPct val="80000"/>
              </a:lnSpc>
              <a:spcBef>
                <a:spcPts val="300"/>
              </a:spcBef>
              <a:spcAft>
                <a:spcPts val="300"/>
              </a:spcAft>
              <a:buNone/>
            </a:pPr>
            <a:r>
              <a:rPr lang="fr-BE" sz="1800" dirty="0"/>
              <a:t>Les délégations de l’autorité, de la CGPM, du SLFP, de la CSC Services publics et de la CGSP rendent un avis unanime favorable en </a:t>
            </a:r>
            <a:r>
              <a:rPr lang="fr-BE" sz="1800" dirty="0">
                <a:effectLst/>
                <a:latin typeface="Arial" panose="020B0604020202020204" pitchFamily="34" charset="0"/>
                <a:ea typeface="Times New Roman" panose="02020603050405020304" pitchFamily="18" charset="0"/>
                <a:cs typeface="Times New Roman" panose="02020603050405020304" pitchFamily="18" charset="0"/>
              </a:rPr>
              <a:t>vue d’écarter le </a:t>
            </a:r>
            <a:r>
              <a:rPr lang="fr-BE" sz="1800" dirty="0">
                <a:highlight>
                  <a:srgbClr val="FFFF00"/>
                </a:highlight>
              </a:rPr>
              <a:t>Grade Nom</a:t>
            </a:r>
            <a:r>
              <a:rPr lang="fr-BE" sz="1800" dirty="0">
                <a:effectLst/>
                <a:latin typeface="Arial" panose="020B0604020202020204" pitchFamily="34" charset="0"/>
                <a:ea typeface="Times New Roman" panose="02020603050405020304" pitchFamily="18" charset="0"/>
                <a:cs typeface="Times New Roman" panose="02020603050405020304" pitchFamily="18" charset="0"/>
              </a:rPr>
              <a:t> (à sa demande) de la fonction de </a:t>
            </a:r>
            <a:r>
              <a:rPr lang="fr-BE" sz="1800" dirty="0"/>
              <a:t>de conseiller en prévention </a:t>
            </a:r>
            <a:r>
              <a:rPr lang="fr-BE" dirty="0"/>
              <a:t>(Niv. 1, 2, aspects psychosociaux), personne de confiance</a:t>
            </a:r>
            <a:r>
              <a:rPr lang="fr-BE" sz="1800" dirty="0"/>
              <a:t> auprès du SLPPT xx.</a:t>
            </a:r>
          </a:p>
          <a:p>
            <a:pPr marL="534988" lvl="1" indent="0" eaLnBrk="1" hangingPunct="1">
              <a:lnSpc>
                <a:spcPct val="80000"/>
              </a:lnSpc>
              <a:spcBef>
                <a:spcPts val="300"/>
              </a:spcBef>
              <a:spcAft>
                <a:spcPts val="300"/>
              </a:spcAft>
              <a:buNone/>
            </a:pPr>
            <a:r>
              <a:rPr lang="fr-BE" sz="1800" dirty="0">
                <a:sym typeface="Wingdings" panose="05000000000000000000" pitchFamily="2" charset="2"/>
              </a:rPr>
              <a:t></a:t>
            </a:r>
            <a:r>
              <a:rPr lang="fr-BE" sz="1800" dirty="0"/>
              <a:t>	Accord (unanime) </a:t>
            </a:r>
            <a:r>
              <a:rPr lang="fr-BE" sz="1800" dirty="0">
                <a:effectLst/>
                <a:latin typeface="Arial" panose="020B0604020202020204" pitchFamily="34" charset="0"/>
                <a:ea typeface="Times New Roman" panose="02020603050405020304" pitchFamily="18" charset="0"/>
                <a:cs typeface="Times New Roman" panose="02020603050405020304" pitchFamily="18" charset="0"/>
              </a:rPr>
              <a:t>en vue d’écarter </a:t>
            </a:r>
            <a:r>
              <a:rPr lang="fr-BE" sz="1800" dirty="0"/>
              <a:t>l'intéressée en qualité de conseiller en prévention</a:t>
            </a:r>
            <a:r>
              <a:rPr lang="fr-BE" dirty="0"/>
              <a:t> (Niv. 1, 2, aspects psychosociaux), personne de confiance)</a:t>
            </a:r>
            <a:r>
              <a:rPr lang="fr-BE" sz="1800" dirty="0"/>
              <a:t> auprès du SLPPT xx</a:t>
            </a:r>
          </a:p>
          <a:p>
            <a:pPr marL="534988" lvl="1" indent="0" eaLnBrk="1" hangingPunct="1">
              <a:lnSpc>
                <a:spcPct val="80000"/>
              </a:lnSpc>
              <a:spcBef>
                <a:spcPts val="300"/>
              </a:spcBef>
              <a:spcAft>
                <a:spcPts val="300"/>
              </a:spcAft>
              <a:buNone/>
            </a:pPr>
            <a:endParaRPr lang="fr-BE" sz="1800" dirty="0"/>
          </a:p>
          <a:p>
            <a:pPr marL="534988" lvl="1" indent="0" eaLnBrk="1" hangingPunct="1">
              <a:lnSpc>
                <a:spcPct val="80000"/>
              </a:lnSpc>
              <a:spcBef>
                <a:spcPts val="300"/>
              </a:spcBef>
              <a:spcAft>
                <a:spcPts val="300"/>
              </a:spcAft>
              <a:buNone/>
            </a:pPr>
            <a:r>
              <a:rPr lang="fr-BE" sz="1800" dirty="0"/>
              <a:t>Le point à l’ordre du jour est clôturé.</a:t>
            </a:r>
          </a:p>
          <a:p>
            <a:pPr marL="534988" lvl="1" indent="-174625" eaLnBrk="1" hangingPunct="1">
              <a:lnSpc>
                <a:spcPct val="80000"/>
              </a:lnSpc>
              <a:spcBef>
                <a:spcPts val="300"/>
              </a:spcBef>
              <a:spcAft>
                <a:spcPts val="300"/>
              </a:spcAft>
            </a:pPr>
            <a:r>
              <a:rPr lang="fr-BE" sz="1800" u="sng" dirty="0"/>
              <a:t>CCB Civ</a:t>
            </a:r>
            <a:r>
              <a:rPr lang="fr-BE" u="sng" dirty="0"/>
              <a:t> </a:t>
            </a:r>
            <a:r>
              <a:rPr lang="fr-BE" u="sng" dirty="0">
                <a:sym typeface="Wingdings" panose="05000000000000000000" pitchFamily="2" charset="2"/>
              </a:rPr>
              <a:t></a:t>
            </a:r>
            <a:r>
              <a:rPr lang="fr-BE" u="sng" dirty="0"/>
              <a:t> </a:t>
            </a:r>
            <a:r>
              <a:rPr lang="fr-BE" dirty="0"/>
              <a:t>sans délégation de la CGPM</a:t>
            </a:r>
            <a:endParaRPr lang="fr-BE" sz="1800" dirty="0"/>
          </a:p>
        </p:txBody>
      </p:sp>
    </p:spTree>
    <p:extLst>
      <p:ext uri="{BB962C8B-B14F-4D97-AF65-F5344CB8AC3E}">
        <p14:creationId xmlns:p14="http://schemas.microsoft.com/office/powerpoint/2010/main" val="26547980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1.	Introduction: SSec HRA-R/RSP</a:t>
            </a:r>
          </a:p>
        </p:txBody>
      </p:sp>
      <p:sp>
        <p:nvSpPr>
          <p:cNvPr id="3" name="Text Placeholder 2"/>
          <p:cNvSpPr>
            <a:spLocks noGrp="1"/>
          </p:cNvSpPr>
          <p:nvPr>
            <p:ph type="body" sz="quarter" idx="27"/>
          </p:nvPr>
        </p:nvSpPr>
        <p:spPr/>
        <p:txBody>
          <a:bodyPr/>
          <a:lstStyle/>
          <a:p>
            <a:endParaRPr lang="nl-BE" dirty="0"/>
          </a:p>
          <a:p>
            <a:endParaRPr lang="nl-BE" dirty="0"/>
          </a:p>
          <a:p>
            <a:endParaRPr lang="nl-BE" dirty="0"/>
          </a:p>
          <a:p>
            <a:endParaRPr lang="nl-BE" dirty="0"/>
          </a:p>
          <a:p>
            <a:endParaRPr lang="nl-BE" dirty="0"/>
          </a:p>
          <a:p>
            <a:pPr>
              <a:spcBef>
                <a:spcPts val="600"/>
              </a:spcBef>
              <a:spcAft>
                <a:spcPts val="600"/>
              </a:spcAft>
            </a:pPr>
            <a:r>
              <a:rPr lang="nl-BE" sz="2000" b="1" u="sng" dirty="0"/>
              <a:t>HRA-R/RSP</a:t>
            </a:r>
          </a:p>
          <a:p>
            <a:pPr marL="285750" indent="-285750">
              <a:spcBef>
                <a:spcPts val="300"/>
              </a:spcBef>
              <a:spcAft>
                <a:spcPts val="300"/>
              </a:spcAft>
              <a:buFont typeface="Arial" panose="020B0604020202020204" pitchFamily="34" charset="0"/>
              <a:buChar char="•"/>
            </a:pPr>
            <a:r>
              <a:rPr lang="fr-FR" sz="2000" dirty="0"/>
              <a:t>Responsabilité</a:t>
            </a:r>
            <a:br>
              <a:rPr lang="fr-FR" sz="2000" dirty="0"/>
            </a:br>
            <a:r>
              <a:rPr lang="fr-FR" sz="2000" dirty="0"/>
              <a:t>Suivi de l’application du statut syndical (Mil+Civ)</a:t>
            </a:r>
          </a:p>
          <a:p>
            <a:pPr marL="285750" indent="-285750">
              <a:spcBef>
                <a:spcPts val="300"/>
              </a:spcBef>
              <a:spcAft>
                <a:spcPts val="300"/>
              </a:spcAft>
              <a:buFont typeface="Arial" panose="020B0604020202020204" pitchFamily="34" charset="0"/>
              <a:buChar char="•"/>
            </a:pPr>
            <a:r>
              <a:rPr lang="fr-FR" sz="2000" dirty="0"/>
              <a:t>Tâches</a:t>
            </a:r>
          </a:p>
          <a:p>
            <a:pPr marL="1085850" lvl="1" indent="-342900">
              <a:spcBef>
                <a:spcPts val="300"/>
              </a:spcBef>
              <a:spcAft>
                <a:spcPts val="300"/>
              </a:spcAft>
              <a:buFont typeface="Courier New" panose="02070309020205020404" pitchFamily="49" charset="0"/>
              <a:buChar char="o"/>
            </a:pPr>
            <a:r>
              <a:rPr lang="fr-FR" sz="2000" dirty="0"/>
              <a:t>Intervention en cas de problèmes (syndicats/unités)</a:t>
            </a:r>
          </a:p>
          <a:p>
            <a:pPr marL="1085850" lvl="1" indent="-342900">
              <a:spcBef>
                <a:spcPts val="300"/>
              </a:spcBef>
              <a:spcAft>
                <a:spcPts val="300"/>
              </a:spcAft>
              <a:buFont typeface="Courier New" panose="02070309020205020404" pitchFamily="49" charset="0"/>
              <a:buChar char="o"/>
            </a:pPr>
            <a:r>
              <a:rPr lang="fr-FR" sz="2000" dirty="0"/>
              <a:t>Secrétariat des comités de négociation et de concertation </a:t>
            </a:r>
          </a:p>
          <a:p>
            <a:pPr marL="1085850" lvl="1" indent="-342900">
              <a:spcBef>
                <a:spcPts val="300"/>
              </a:spcBef>
              <a:spcAft>
                <a:spcPts val="300"/>
              </a:spcAft>
              <a:buFont typeface="Courier New" panose="02070309020205020404" pitchFamily="49" charset="0"/>
              <a:buChar char="o"/>
            </a:pPr>
            <a:r>
              <a:rPr lang="fr-FR" sz="2000" dirty="0"/>
              <a:t>POC pour les syndicats</a:t>
            </a:r>
          </a:p>
          <a:p>
            <a:pPr marL="1085850" lvl="1" indent="-342900">
              <a:spcBef>
                <a:spcPts val="300"/>
              </a:spcBef>
              <a:spcAft>
                <a:spcPts val="300"/>
              </a:spcAft>
              <a:buFont typeface="Courier New" panose="02070309020205020404" pitchFamily="49" charset="0"/>
              <a:buChar char="o"/>
            </a:pPr>
            <a:r>
              <a:rPr lang="fr-FR" sz="2000" dirty="0"/>
              <a:t>Contact vis-à-vis des CCB</a:t>
            </a:r>
          </a:p>
          <a:p>
            <a:pPr marL="1085850" lvl="1" indent="-342900">
              <a:spcBef>
                <a:spcPts val="300"/>
              </a:spcBef>
              <a:spcAft>
                <a:spcPts val="300"/>
              </a:spcAft>
              <a:buFont typeface="Courier New" panose="02070309020205020404" pitchFamily="49" charset="0"/>
              <a:buChar char="o"/>
            </a:pPr>
            <a:r>
              <a:rPr lang="fr-FR" sz="2000" dirty="0"/>
              <a:t>Informer les autorités</a:t>
            </a:r>
          </a:p>
        </p:txBody>
      </p:sp>
      <p:pic>
        <p:nvPicPr>
          <p:cNvPr id="4" name="Picture 2">
            <a:extLst>
              <a:ext uri="{FF2B5EF4-FFF2-40B4-BE49-F238E27FC236}">
                <a16:creationId xmlns:a16="http://schemas.microsoft.com/office/drawing/2014/main" id="{290FDDD0-8912-F6C2-0642-D0E458CCB6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6950" y="1712913"/>
            <a:ext cx="855663" cy="130333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Lst>
        </p:spPr>
      </p:pic>
      <p:pic>
        <p:nvPicPr>
          <p:cNvPr id="6" name="Picture 1">
            <a:extLst>
              <a:ext uri="{FF2B5EF4-FFF2-40B4-BE49-F238E27FC236}">
                <a16:creationId xmlns:a16="http://schemas.microsoft.com/office/drawing/2014/main" id="{52ECBD73-4945-13A3-F33E-9BF6E1F39FA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95738" y="1703388"/>
            <a:ext cx="1139825" cy="136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EE559EE7-7741-CE50-051A-DC76DB4B4C79}"/>
              </a:ext>
            </a:extLst>
          </p:cNvPr>
          <p:cNvPicPr>
            <a:picLocks noChangeAspect="1"/>
          </p:cNvPicPr>
          <p:nvPr/>
        </p:nvPicPr>
        <p:blipFill>
          <a:blip r:embed="rId5"/>
          <a:stretch>
            <a:fillRect/>
          </a:stretch>
        </p:blipFill>
        <p:spPr>
          <a:xfrm>
            <a:off x="1994410" y="1703388"/>
            <a:ext cx="1139825" cy="1301910"/>
          </a:xfrm>
          <a:prstGeom prst="rect">
            <a:avLst/>
          </a:prstGeom>
        </p:spPr>
      </p:pic>
    </p:spTree>
    <p:extLst>
      <p:ext uri="{BB962C8B-B14F-4D97-AF65-F5344CB8AC3E}">
        <p14:creationId xmlns:p14="http://schemas.microsoft.com/office/powerpoint/2010/main" val="15747276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3.e.	Fonctionnement du CCB</a:t>
            </a:r>
            <a:endParaRPr lang="fr-BE" sz="4000" dirty="0"/>
          </a:p>
        </p:txBody>
      </p:sp>
      <p:sp>
        <p:nvSpPr>
          <p:cNvPr id="3" name="Text Placeholder 2"/>
          <p:cNvSpPr>
            <a:spLocks noGrp="1"/>
          </p:cNvSpPr>
          <p:nvPr>
            <p:ph type="body" sz="quarter" idx="27"/>
          </p:nvPr>
        </p:nvSpPr>
        <p:spPr/>
        <p:txBody>
          <a:bodyPr/>
          <a:lstStyle/>
          <a:p>
            <a:pPr eaLnBrk="1" hangingPunct="1">
              <a:lnSpc>
                <a:spcPct val="90000"/>
              </a:lnSpc>
            </a:pPr>
            <a:r>
              <a:rPr lang="fr-BE" sz="2000" dirty="0"/>
              <a:t>Les délais</a:t>
            </a:r>
          </a:p>
          <a:p>
            <a:pPr lvl="1" eaLnBrk="1" hangingPunct="1">
              <a:lnSpc>
                <a:spcPct val="90000"/>
              </a:lnSpc>
            </a:pPr>
            <a:r>
              <a:rPr lang="fr-BE" dirty="0"/>
              <a:t>Le respect des délais</a:t>
            </a:r>
          </a:p>
          <a:p>
            <a:pPr lvl="1" eaLnBrk="1" hangingPunct="1">
              <a:lnSpc>
                <a:spcPct val="90000"/>
              </a:lnSpc>
            </a:pPr>
            <a:r>
              <a:rPr lang="fr-BE" dirty="0"/>
              <a:t>Attention: jours ouvrables  &gt; &lt; jours calendrier</a:t>
            </a:r>
          </a:p>
          <a:p>
            <a:pPr lvl="1" eaLnBrk="1" hangingPunct="1">
              <a:lnSpc>
                <a:spcPct val="90000"/>
              </a:lnSpc>
            </a:pPr>
            <a:r>
              <a:rPr lang="fr-BE" dirty="0"/>
              <a:t>Convocation normale / urgente: 10 / 3 jours </a:t>
            </a:r>
            <a:r>
              <a:rPr lang="fr-BE" b="1" u="sng" dirty="0"/>
              <a:t>ouvrables</a:t>
            </a:r>
            <a:endParaRPr lang="fr-BE" dirty="0"/>
          </a:p>
          <a:p>
            <a:pPr lvl="1" eaLnBrk="1" hangingPunct="1">
              <a:lnSpc>
                <a:spcPct val="90000"/>
              </a:lnSpc>
            </a:pPr>
            <a:r>
              <a:rPr lang="fr-BE" dirty="0"/>
              <a:t>Fin de la concertation : discussion normale / urgente : 30 / 10 jours </a:t>
            </a:r>
            <a:r>
              <a:rPr lang="fr-BE" baseline="30000" dirty="0"/>
              <a:t>(1)</a:t>
            </a:r>
          </a:p>
          <a:p>
            <a:pPr lvl="1" eaLnBrk="1" hangingPunct="1">
              <a:lnSpc>
                <a:spcPct val="90000"/>
              </a:lnSpc>
            </a:pPr>
            <a:r>
              <a:rPr lang="fr-BE" dirty="0"/>
              <a:t>Envoi du procès-verbal avec le projet d’avis motivé : 15 jours</a:t>
            </a:r>
          </a:p>
          <a:p>
            <a:pPr lvl="1" eaLnBrk="1" hangingPunct="1">
              <a:lnSpc>
                <a:spcPct val="90000"/>
              </a:lnSpc>
            </a:pPr>
            <a:r>
              <a:rPr lang="fr-BE" dirty="0"/>
              <a:t>Commentaires + devenir définitif de l’avis motivé : 15 jours ouvrables * </a:t>
            </a:r>
            <a:r>
              <a:rPr lang="fr-BE" dirty="0">
                <a:sym typeface="Wingdings" panose="05000000000000000000" pitchFamily="2" charset="2"/>
              </a:rPr>
              <a:t></a:t>
            </a:r>
            <a:r>
              <a:rPr lang="fr-BE" dirty="0"/>
              <a:t> "approbation" prochaine séance</a:t>
            </a:r>
          </a:p>
          <a:p>
            <a:pPr lvl="1" eaLnBrk="1" hangingPunct="1">
              <a:lnSpc>
                <a:spcPct val="90000"/>
              </a:lnSpc>
            </a:pPr>
            <a:r>
              <a:rPr lang="fr-BE" dirty="0"/>
              <a:t>Envoyer l’avis motivé définitif en cas de modifications</a:t>
            </a:r>
          </a:p>
          <a:p>
            <a:pPr lvl="1" eaLnBrk="1" hangingPunct="1">
              <a:lnSpc>
                <a:spcPct val="90000"/>
              </a:lnSpc>
            </a:pPr>
            <a:r>
              <a:rPr lang="fr-BE" dirty="0"/>
              <a:t>Communiquer la décision divergente de l’autorité après la décision : 30 jours</a:t>
            </a:r>
          </a:p>
          <a:p>
            <a:pPr lvl="1" eaLnBrk="1" hangingPunct="1">
              <a:lnSpc>
                <a:spcPct val="90000"/>
              </a:lnSpc>
            </a:pPr>
            <a:r>
              <a:rPr lang="fr-BE" dirty="0"/>
              <a:t>Pas de Synd Mil présent, 2ème réunion : 7 jours minimum</a:t>
            </a:r>
          </a:p>
          <a:p>
            <a:pPr marL="457200" lvl="1" indent="0" eaLnBrk="1" hangingPunct="1">
              <a:lnSpc>
                <a:spcPct val="90000"/>
              </a:lnSpc>
              <a:buNone/>
            </a:pPr>
            <a:endParaRPr lang="fr-BE" dirty="0"/>
          </a:p>
          <a:p>
            <a:pPr marL="457200" lvl="1" indent="0" eaLnBrk="1" hangingPunct="1">
              <a:lnSpc>
                <a:spcPct val="90000"/>
              </a:lnSpc>
              <a:buNone/>
            </a:pPr>
            <a:endParaRPr lang="fr-BE" dirty="0"/>
          </a:p>
          <a:p>
            <a:pPr marL="0" lvl="1" indent="0" eaLnBrk="1" hangingPunct="1">
              <a:lnSpc>
                <a:spcPct val="90000"/>
              </a:lnSpc>
              <a:buNone/>
            </a:pPr>
            <a:r>
              <a:rPr lang="fr-BE" dirty="0"/>
              <a:t>(1): si le point de l'ordre du jour n'est pas clôturé dans les délais, avis favorable requis pour ne pas le clôturer</a:t>
            </a:r>
          </a:p>
          <a:p>
            <a:pPr eaLnBrk="1" hangingPunct="1">
              <a:lnSpc>
                <a:spcPct val="90000"/>
              </a:lnSpc>
              <a:buFontTx/>
              <a:buNone/>
            </a:pPr>
            <a:endParaRPr lang="fr-BE" sz="2000" dirty="0"/>
          </a:p>
          <a:p>
            <a:pPr lvl="2" eaLnBrk="1" hangingPunct="1">
              <a:lnSpc>
                <a:spcPct val="80000"/>
              </a:lnSpc>
            </a:pPr>
            <a:endParaRPr lang="fr-BE" sz="1800" dirty="0"/>
          </a:p>
        </p:txBody>
      </p:sp>
    </p:spTree>
    <p:extLst>
      <p:ext uri="{BB962C8B-B14F-4D97-AF65-F5344CB8AC3E}">
        <p14:creationId xmlns:p14="http://schemas.microsoft.com/office/powerpoint/2010/main" val="11447867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3.e.	Fonctionnement du CCB</a:t>
            </a:r>
            <a:endParaRPr lang="fr-BE" sz="4000" dirty="0"/>
          </a:p>
        </p:txBody>
      </p:sp>
      <p:sp>
        <p:nvSpPr>
          <p:cNvPr id="3" name="Text Placeholder 2"/>
          <p:cNvSpPr>
            <a:spLocks noGrp="1"/>
          </p:cNvSpPr>
          <p:nvPr>
            <p:ph type="body" sz="quarter" idx="27"/>
          </p:nvPr>
        </p:nvSpPr>
        <p:spPr/>
        <p:txBody>
          <a:bodyPr/>
          <a:lstStyle/>
          <a:p>
            <a:pPr eaLnBrk="1" hangingPunct="1"/>
            <a:r>
              <a:rPr lang="fr-BE" sz="1800" dirty="0"/>
              <a:t>Précisions pour le </a:t>
            </a:r>
            <a:r>
              <a:rPr lang="fr-BE" dirty="0"/>
              <a:t>CCB Mil</a:t>
            </a:r>
          </a:p>
          <a:p>
            <a:pPr lvl="1" eaLnBrk="1" hangingPunct="1"/>
            <a:r>
              <a:rPr lang="fr-BE" sz="1600" dirty="0"/>
              <a:t>Convocation urgente</a:t>
            </a:r>
          </a:p>
          <a:p>
            <a:pPr lvl="1" eaLnBrk="1" hangingPunct="1"/>
            <a:r>
              <a:rPr lang="fr-BE" sz="1600" dirty="0"/>
              <a:t>Demandé par:</a:t>
            </a:r>
          </a:p>
          <a:p>
            <a:pPr lvl="2"/>
            <a:r>
              <a:rPr lang="fr-BE" sz="1400" dirty="0"/>
              <a:t>le président,</a:t>
            </a:r>
          </a:p>
          <a:p>
            <a:pPr lvl="2" eaLnBrk="1" hangingPunct="1"/>
            <a:r>
              <a:rPr lang="fr-BE" sz="1400" dirty="0"/>
              <a:t>membre de la délégation de l'autorité </a:t>
            </a:r>
          </a:p>
          <a:p>
            <a:pPr lvl="2" eaLnBrk="1" hangingPunct="1"/>
            <a:r>
              <a:rPr lang="fr-BE" sz="1400" dirty="0"/>
              <a:t>membre d'une délégation d’un Synd Repr</a:t>
            </a:r>
          </a:p>
          <a:p>
            <a:pPr lvl="1" eaLnBrk="1" hangingPunct="1"/>
            <a:r>
              <a:rPr lang="fr-BE" sz="1600" dirty="0"/>
              <a:t>Concertation mi-parcours</a:t>
            </a:r>
          </a:p>
          <a:p>
            <a:pPr lvl="1" eaLnBrk="1" hangingPunct="1"/>
            <a:r>
              <a:rPr lang="fr-BE" sz="1600" dirty="0"/>
              <a:t>Sauf si le président ne le considère pas comme urgent</a:t>
            </a:r>
          </a:p>
          <a:p>
            <a:pPr marL="1347788" lvl="1" indent="-627063" eaLnBrk="1" hangingPunct="1">
              <a:buNone/>
            </a:pPr>
            <a:r>
              <a:rPr lang="fr-BE" sz="1600" dirty="0">
                <a:sym typeface="Wingdings" panose="05000000000000000000" pitchFamily="2" charset="2"/>
              </a:rPr>
              <a:t> </a:t>
            </a:r>
            <a:r>
              <a:rPr lang="fr-BE" sz="1600" dirty="0"/>
              <a:t>motiver sa décision auprès du demandeur.</a:t>
            </a:r>
          </a:p>
          <a:p>
            <a:pPr lvl="1" eaLnBrk="1" hangingPunct="1"/>
            <a:endParaRPr lang="fr-BE" sz="1600" dirty="0"/>
          </a:p>
          <a:p>
            <a:pPr eaLnBrk="1" hangingPunct="1"/>
            <a:r>
              <a:rPr lang="fr-BE" sz="1800" dirty="0"/>
              <a:t>Précisions pour le </a:t>
            </a:r>
            <a:r>
              <a:rPr lang="fr-BE" dirty="0"/>
              <a:t>CCB Civ</a:t>
            </a:r>
          </a:p>
          <a:p>
            <a:pPr lvl="1" eaLnBrk="1" hangingPunct="1"/>
            <a:r>
              <a:rPr lang="fr-BE" sz="1600" dirty="0"/>
              <a:t>Demandé par un membre d'une délégation d’un Synd Repr</a:t>
            </a:r>
          </a:p>
          <a:p>
            <a:pPr lvl="1" eaLnBrk="1" hangingPunct="1"/>
            <a:r>
              <a:rPr lang="fr-BE" sz="1600" dirty="0"/>
              <a:t>Par écrit</a:t>
            </a:r>
          </a:p>
          <a:p>
            <a:pPr lvl="1" eaLnBrk="1" hangingPunct="1"/>
            <a:r>
              <a:rPr lang="fr-BE" sz="1600" dirty="0"/>
              <a:t>Il est tenu de réunir le comité au plus tard SOIXANTE jours calendrier après la réception de la demande. Le président peut pour des motifs impérieux refuser d’inscrire un point à l’ordre du jour. Dans ce cas, il doit faire connaître les motifs de son refus au comité et au syndicat intéressé, dans les QUINZE jours calendrier de l’envoi de la demande.</a:t>
            </a:r>
          </a:p>
          <a:p>
            <a:pPr eaLnBrk="1" hangingPunct="1">
              <a:lnSpc>
                <a:spcPct val="90000"/>
              </a:lnSpc>
              <a:buFontTx/>
              <a:buNone/>
            </a:pPr>
            <a:endParaRPr lang="fr-BE" sz="2000" dirty="0"/>
          </a:p>
          <a:p>
            <a:pPr lvl="2" eaLnBrk="1" hangingPunct="1">
              <a:lnSpc>
                <a:spcPct val="80000"/>
              </a:lnSpc>
            </a:pPr>
            <a:endParaRPr lang="fr-BE" sz="1800" dirty="0"/>
          </a:p>
        </p:txBody>
      </p:sp>
    </p:spTree>
    <p:extLst>
      <p:ext uri="{BB962C8B-B14F-4D97-AF65-F5344CB8AC3E}">
        <p14:creationId xmlns:p14="http://schemas.microsoft.com/office/powerpoint/2010/main" val="20543700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3.e.	Fonctionnement du CCB</a:t>
            </a:r>
            <a:endParaRPr lang="fr-BE" sz="4000" dirty="0"/>
          </a:p>
        </p:txBody>
      </p:sp>
      <p:sp>
        <p:nvSpPr>
          <p:cNvPr id="3" name="Text Placeholder 2"/>
          <p:cNvSpPr>
            <a:spLocks noGrp="1"/>
          </p:cNvSpPr>
          <p:nvPr>
            <p:ph type="body" sz="quarter" idx="27"/>
          </p:nvPr>
        </p:nvSpPr>
        <p:spPr/>
        <p:txBody>
          <a:bodyPr/>
          <a:lstStyle/>
          <a:p>
            <a:pPr eaLnBrk="1" hangingPunct="1">
              <a:lnSpc>
                <a:spcPct val="90000"/>
              </a:lnSpc>
            </a:pPr>
            <a:r>
              <a:rPr lang="fr-BE" sz="2000" dirty="0"/>
              <a:t>ROI</a:t>
            </a:r>
          </a:p>
          <a:p>
            <a:pPr lvl="1" eaLnBrk="1" hangingPunct="1">
              <a:lnSpc>
                <a:spcPct val="90000"/>
              </a:lnSpc>
            </a:pPr>
            <a:r>
              <a:rPr lang="fr-BE" dirty="0"/>
              <a:t>Parcourir le ROI</a:t>
            </a:r>
          </a:p>
          <a:p>
            <a:pPr lvl="1" eaLnBrk="1" hangingPunct="1">
              <a:lnSpc>
                <a:spcPct val="90000"/>
              </a:lnSpc>
            </a:pPr>
            <a:r>
              <a:rPr lang="fr-BE" dirty="0"/>
              <a:t>Modifications locales </a:t>
            </a:r>
            <a:r>
              <a:rPr lang="fr-BE" dirty="0">
                <a:sym typeface="Wingdings" panose="05000000000000000000" pitchFamily="2" charset="2"/>
              </a:rPr>
              <a:t> uniquement dans les Ann (noms des membres)</a:t>
            </a:r>
            <a:endParaRPr lang="fr-BE" dirty="0"/>
          </a:p>
          <a:p>
            <a:pPr lvl="1" eaLnBrk="1" hangingPunct="1">
              <a:lnSpc>
                <a:spcPct val="90000"/>
              </a:lnSpc>
            </a:pPr>
            <a:r>
              <a:rPr lang="fr-BE" dirty="0"/>
              <a:t>Autres modifications: uniquement via le HCC-CSC Bien-être</a:t>
            </a:r>
          </a:p>
          <a:p>
            <a:pPr lvl="1" eaLnBrk="1" hangingPunct="1">
              <a:lnSpc>
                <a:spcPct val="90000"/>
              </a:lnSpc>
            </a:pPr>
            <a:endParaRPr lang="fr-BE" dirty="0"/>
          </a:p>
          <a:p>
            <a:pPr eaLnBrk="1" hangingPunct="1">
              <a:lnSpc>
                <a:spcPct val="90000"/>
              </a:lnSpc>
            </a:pPr>
            <a:r>
              <a:rPr lang="fr-BE" sz="2000" dirty="0"/>
              <a:t>Congé syndical</a:t>
            </a:r>
          </a:p>
        </p:txBody>
      </p:sp>
    </p:spTree>
    <p:extLst>
      <p:ext uri="{BB962C8B-B14F-4D97-AF65-F5344CB8AC3E}">
        <p14:creationId xmlns:p14="http://schemas.microsoft.com/office/powerpoint/2010/main" val="25365426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3.f.	Renvoie vers le HCC-CSC Bien-être</a:t>
            </a:r>
            <a:endParaRPr lang="nl-BE" sz="4000" dirty="0"/>
          </a:p>
        </p:txBody>
      </p:sp>
      <p:sp>
        <p:nvSpPr>
          <p:cNvPr id="3" name="Text Placeholder 2"/>
          <p:cNvSpPr>
            <a:spLocks noGrp="1"/>
          </p:cNvSpPr>
          <p:nvPr>
            <p:ph type="body" sz="quarter" idx="27"/>
          </p:nvPr>
        </p:nvSpPr>
        <p:spPr/>
        <p:txBody>
          <a:bodyPr/>
          <a:lstStyle/>
          <a:p>
            <a:r>
              <a:rPr lang="fr-BE" sz="2000" dirty="0"/>
              <a:t>Des questions communes relatives au bien-être =</a:t>
            </a:r>
          </a:p>
          <a:p>
            <a:r>
              <a:rPr lang="fr-BE" sz="2000" dirty="0"/>
              <a:t>- Et elles doivent être communes à plusieurs CCB ;</a:t>
            </a:r>
          </a:p>
          <a:p>
            <a:r>
              <a:rPr lang="fr-BE" sz="2000" dirty="0"/>
              <a:t>- Et elles ne peuvent être réglées au niveau local (unité ou CCB);</a:t>
            </a:r>
          </a:p>
          <a:p>
            <a:r>
              <a:rPr lang="fr-BE" sz="2000" dirty="0"/>
              <a:t>- Et elles nécessitent une décision au niveau de l’état-major de la Défense.</a:t>
            </a:r>
          </a:p>
          <a:p>
            <a:endParaRPr lang="fr-BE" sz="2000" dirty="0"/>
          </a:p>
          <a:p>
            <a:pPr eaLnBrk="1" hangingPunct="1"/>
            <a:r>
              <a:rPr lang="fr-BE" sz="2000" dirty="0"/>
              <a:t>HCC-CSC =/= ”organe d’appel”</a:t>
            </a:r>
          </a:p>
          <a:p>
            <a:pPr eaLnBrk="1" hangingPunct="1"/>
            <a:r>
              <a:rPr lang="fr-BE" sz="2000" dirty="0"/>
              <a:t>”Abus” saisines HCC-CSC</a:t>
            </a:r>
          </a:p>
        </p:txBody>
      </p:sp>
    </p:spTree>
    <p:extLst>
      <p:ext uri="{BB962C8B-B14F-4D97-AF65-F5344CB8AC3E}">
        <p14:creationId xmlns:p14="http://schemas.microsoft.com/office/powerpoint/2010/main" val="20913108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3.g.	</a:t>
            </a:r>
            <a:r>
              <a:rPr lang="fr-BE" sz="4000" dirty="0"/>
              <a:t>Goulets d’étranglement</a:t>
            </a:r>
          </a:p>
        </p:txBody>
      </p:sp>
      <p:sp>
        <p:nvSpPr>
          <p:cNvPr id="3" name="Text Placeholder 2"/>
          <p:cNvSpPr>
            <a:spLocks noGrp="1"/>
          </p:cNvSpPr>
          <p:nvPr>
            <p:ph type="body" sz="quarter" idx="27"/>
          </p:nvPr>
        </p:nvSpPr>
        <p:spPr/>
        <p:txBody>
          <a:bodyPr/>
          <a:lstStyle/>
          <a:p>
            <a:endParaRPr lang="fr-BE" sz="2000" dirty="0"/>
          </a:p>
          <a:p>
            <a:pPr marL="457200" indent="-457200">
              <a:spcBef>
                <a:spcPts val="300"/>
              </a:spcBef>
              <a:spcAft>
                <a:spcPts val="300"/>
              </a:spcAft>
              <a:buFont typeface="+mj-lt"/>
              <a:buAutoNum type="alphaLcPeriod"/>
            </a:pPr>
            <a:r>
              <a:rPr lang="fr-BE" sz="2000" dirty="0"/>
              <a:t>Le respect des délais</a:t>
            </a:r>
          </a:p>
          <a:p>
            <a:pPr marL="457200" indent="-457200">
              <a:spcBef>
                <a:spcPts val="300"/>
              </a:spcBef>
              <a:spcAft>
                <a:spcPts val="300"/>
              </a:spcAft>
              <a:buFont typeface="+mj-lt"/>
              <a:buAutoNum type="alphaLcPeriod"/>
            </a:pPr>
            <a:r>
              <a:rPr lang="fr-BE" sz="2000" dirty="0"/>
              <a:t>La documentation</a:t>
            </a:r>
          </a:p>
          <a:p>
            <a:pPr marL="457200" indent="-457200">
              <a:spcBef>
                <a:spcPts val="300"/>
              </a:spcBef>
              <a:spcAft>
                <a:spcPts val="300"/>
              </a:spcAft>
              <a:buFont typeface="+mj-lt"/>
              <a:buAutoNum type="alphaLcPeriod"/>
            </a:pPr>
            <a:r>
              <a:rPr lang="fr-BE" sz="2000" dirty="0"/>
              <a:t>Le contenu des rapports (avis motivé) </a:t>
            </a:r>
          </a:p>
          <a:p>
            <a:pPr marL="457200" indent="-457200">
              <a:spcBef>
                <a:spcPts val="300"/>
              </a:spcBef>
              <a:spcAft>
                <a:spcPts val="300"/>
              </a:spcAft>
              <a:buFont typeface="+mj-lt"/>
              <a:buAutoNum type="alphaLcPeriod"/>
            </a:pPr>
            <a:r>
              <a:rPr lang="fr-BE" sz="2000" dirty="0"/>
              <a:t>Ne pas utiliser DOCCOM (listes de destinataires, accessibilité Doc …)</a:t>
            </a:r>
            <a:endParaRPr lang="fr-BE" sz="2000" dirty="0">
              <a:sym typeface="Wingdings" panose="05000000000000000000" pitchFamily="2" charset="2"/>
            </a:endParaRPr>
          </a:p>
          <a:p>
            <a:pPr marL="457200" indent="-457200">
              <a:spcBef>
                <a:spcPts val="300"/>
              </a:spcBef>
              <a:spcAft>
                <a:spcPts val="300"/>
              </a:spcAft>
              <a:buFont typeface="+mj-lt"/>
              <a:buAutoNum type="alphaLcPeriod"/>
            </a:pPr>
            <a:r>
              <a:rPr lang="fr-BE" sz="2000" dirty="0"/>
              <a:t>L’organisation de l’Info (</a:t>
            </a:r>
            <a:r>
              <a:rPr lang="fr-BE" sz="2000" b="1" dirty="0"/>
              <a:t>par séance du CCB </a:t>
            </a:r>
            <a:r>
              <a:rPr lang="fr-BE" sz="2000" dirty="0"/>
              <a:t>&gt; &lt; par sujet)</a:t>
            </a:r>
          </a:p>
          <a:p>
            <a:pPr marL="457200" indent="-457200">
              <a:spcBef>
                <a:spcPts val="300"/>
              </a:spcBef>
              <a:spcAft>
                <a:spcPts val="300"/>
              </a:spcAft>
              <a:buFont typeface="+mj-lt"/>
              <a:buAutoNum type="alphaLcPeriod"/>
            </a:pPr>
            <a:r>
              <a:rPr lang="fr-BE" sz="2000" dirty="0"/>
              <a:t>Désordonné</a:t>
            </a:r>
          </a:p>
          <a:p>
            <a:pPr marL="457200" indent="-457200">
              <a:spcBef>
                <a:spcPts val="300"/>
              </a:spcBef>
              <a:spcAft>
                <a:spcPts val="300"/>
              </a:spcAft>
              <a:buFont typeface="+mj-lt"/>
              <a:buAutoNum type="alphaLcPeriod"/>
            </a:pPr>
            <a:r>
              <a:rPr lang="fr-BE" sz="2000" dirty="0"/>
              <a:t>…</a:t>
            </a:r>
          </a:p>
          <a:p>
            <a:pPr marL="457200" indent="-457200">
              <a:spcBef>
                <a:spcPts val="300"/>
              </a:spcBef>
              <a:spcAft>
                <a:spcPts val="300"/>
              </a:spcAft>
              <a:buFont typeface="+mj-lt"/>
              <a:buAutoNum type="alphaLcPeriod"/>
            </a:pPr>
            <a:endParaRPr lang="fr-BE" sz="2000" dirty="0"/>
          </a:p>
          <a:p>
            <a:pPr marL="457200" indent="-457200">
              <a:spcBef>
                <a:spcPts val="300"/>
              </a:spcBef>
              <a:spcAft>
                <a:spcPts val="300"/>
              </a:spcAft>
              <a:buFont typeface="+mj-lt"/>
              <a:buAutoNum type="alphaLcPeriod"/>
            </a:pPr>
            <a:endParaRPr lang="fr-BE" sz="2000" dirty="0"/>
          </a:p>
          <a:p>
            <a:endParaRPr lang="fr-BE" sz="2000" dirty="0"/>
          </a:p>
          <a:p>
            <a:endParaRPr lang="fr-BE" sz="2000" dirty="0"/>
          </a:p>
        </p:txBody>
      </p:sp>
    </p:spTree>
    <p:extLst>
      <p:ext uri="{BB962C8B-B14F-4D97-AF65-F5344CB8AC3E}">
        <p14:creationId xmlns:p14="http://schemas.microsoft.com/office/powerpoint/2010/main" val="20080686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4.	Sites web- SharePoint</a:t>
            </a:r>
            <a:endParaRPr lang="nl-BE" sz="4000" dirty="0"/>
          </a:p>
        </p:txBody>
      </p:sp>
      <p:sp>
        <p:nvSpPr>
          <p:cNvPr id="3" name="Text Placeholder 2"/>
          <p:cNvSpPr>
            <a:spLocks noGrp="1"/>
          </p:cNvSpPr>
          <p:nvPr>
            <p:ph type="body" sz="quarter" idx="27"/>
          </p:nvPr>
        </p:nvSpPr>
        <p:spPr/>
        <p:txBody>
          <a:bodyPr/>
          <a:lstStyle/>
          <a:p>
            <a:r>
              <a:rPr lang="fr-BE" sz="2000" dirty="0">
                <a:hlinkClick r:id="rId3"/>
              </a:rPr>
              <a:t>https://doccom.mil.be</a:t>
            </a:r>
            <a:endParaRPr lang="fr-BE" sz="2000" dirty="0"/>
          </a:p>
          <a:p>
            <a:r>
              <a:rPr lang="fr-BE" sz="2000" dirty="0">
                <a:hlinkClick r:id="rId4"/>
              </a:rPr>
              <a:t>https://boc-ccb.mil.be</a:t>
            </a:r>
            <a:endParaRPr lang="fr-BE" sz="2000" dirty="0"/>
          </a:p>
          <a:p>
            <a:r>
              <a:rPr lang="fr-BE" sz="2000" dirty="0">
                <a:hlinkClick r:id="rId5"/>
              </a:rPr>
              <a:t>HWB_Prev (mil.intra)</a:t>
            </a:r>
            <a:endParaRPr lang="fr-BE" sz="2000" dirty="0"/>
          </a:p>
          <a:p>
            <a:r>
              <a:rPr lang="fr-BE" sz="2000" dirty="0">
                <a:hlinkClick r:id="rId6"/>
              </a:rPr>
              <a:t>Oracle Analytics Interactive Dashboards - 08.Administratief beheer - Gestion administrative (mil.intra)</a:t>
            </a:r>
            <a:endParaRPr lang="fr-BE" sz="2000" dirty="0"/>
          </a:p>
          <a:p>
            <a:r>
              <a:rPr lang="fr-BE" sz="2000" dirty="0">
                <a:hlinkClick r:id="rId7"/>
              </a:rPr>
              <a:t>CODEX (version coordonnée par SPF ETCS)</a:t>
            </a:r>
            <a:endParaRPr lang="fr-BE" sz="2000" dirty="0"/>
          </a:p>
          <a:p>
            <a:endParaRPr lang="fr-BE" sz="2000" dirty="0"/>
          </a:p>
          <a:p>
            <a:r>
              <a:rPr lang="fr-BE" sz="2000" dirty="0"/>
              <a:t>Interaction/relation doccom – intranetsite sharepoint</a:t>
            </a:r>
          </a:p>
          <a:p>
            <a:endParaRPr lang="fr-BE" sz="2000" dirty="0"/>
          </a:p>
        </p:txBody>
      </p:sp>
    </p:spTree>
    <p:extLst>
      <p:ext uri="{BB962C8B-B14F-4D97-AF65-F5344CB8AC3E}">
        <p14:creationId xmlns:p14="http://schemas.microsoft.com/office/powerpoint/2010/main" val="28152790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5.	Sources concernant le statut syndical</a:t>
            </a:r>
            <a:endParaRPr lang="fr-BE" sz="4000" dirty="0"/>
          </a:p>
        </p:txBody>
      </p:sp>
      <p:sp>
        <p:nvSpPr>
          <p:cNvPr id="3" name="Text Placeholder 2"/>
          <p:cNvSpPr>
            <a:spLocks noGrp="1"/>
          </p:cNvSpPr>
          <p:nvPr>
            <p:ph type="body" sz="quarter" idx="27"/>
          </p:nvPr>
        </p:nvSpPr>
        <p:spPr/>
        <p:txBody>
          <a:bodyPr/>
          <a:lstStyle/>
          <a:p>
            <a:r>
              <a:rPr lang="fr-BE" sz="2000" dirty="0"/>
              <a:t>Le statut syndical de la fonction publique</a:t>
            </a:r>
          </a:p>
          <a:p>
            <a:pPr marL="342900" indent="-342900">
              <a:buFont typeface="Arial" panose="020B0604020202020204" pitchFamily="34" charset="0"/>
              <a:buChar char="•"/>
            </a:pPr>
            <a:r>
              <a:rPr lang="fr-BE" dirty="0"/>
              <a:t>Loi du 19 décembre 1974: le statut syndical de la fonction publique</a:t>
            </a:r>
          </a:p>
          <a:p>
            <a:pPr marL="342900" indent="-342900">
              <a:buFont typeface="Arial" panose="020B0604020202020204" pitchFamily="34" charset="0"/>
              <a:buChar char="•"/>
            </a:pPr>
            <a:r>
              <a:rPr lang="fr-BE" dirty="0"/>
              <a:t>Arrêté royal du 28 septembre 1984</a:t>
            </a:r>
          </a:p>
          <a:p>
            <a:pPr marL="342900" indent="-342900">
              <a:buFont typeface="Arial" panose="020B0604020202020204" pitchFamily="34" charset="0"/>
              <a:buChar char="•"/>
            </a:pPr>
            <a:r>
              <a:rPr lang="fr-BE" dirty="0"/>
              <a:t>Arrêté royal du 29 août 1985</a:t>
            </a:r>
          </a:p>
          <a:p>
            <a:pPr marL="342900" indent="-342900">
              <a:buFont typeface="Arial" panose="020B0604020202020204" pitchFamily="34" charset="0"/>
              <a:buChar char="•"/>
            </a:pPr>
            <a:r>
              <a:rPr lang="fr-BE" dirty="0"/>
              <a:t>DGHR-REG-SYNVAK-002, Les quartiers ressortissant à la compétence d'un comité de concertation de base du personnel civil de la Défense</a:t>
            </a:r>
          </a:p>
          <a:p>
            <a:pPr marL="342900" indent="-342900">
              <a:buFont typeface="Arial" panose="020B0604020202020204" pitchFamily="34" charset="0"/>
              <a:buChar char="•"/>
            </a:pPr>
            <a:r>
              <a:rPr lang="fr-BE" dirty="0"/>
              <a:t>DGHR-GID-SYNVAK-002, Relations entre les autorités publiques et les organisations syndicales du personnel civil de la Défense</a:t>
            </a:r>
          </a:p>
          <a:p>
            <a:r>
              <a:rPr lang="fr-BE" sz="2000" dirty="0"/>
              <a:t>Le statut syndical militaire</a:t>
            </a:r>
          </a:p>
          <a:p>
            <a:pPr marL="342900" indent="-342900">
              <a:buFont typeface="Arial" panose="020B0604020202020204" pitchFamily="34" charset="0"/>
              <a:buChar char="•"/>
            </a:pPr>
            <a:r>
              <a:rPr lang="fr-BE" dirty="0"/>
              <a:t>Loi du 11 juillet 1978 (A16-Z40)</a:t>
            </a:r>
          </a:p>
          <a:p>
            <a:pPr marL="342900" indent="-342900">
              <a:buFont typeface="Arial" panose="020B0604020202020204" pitchFamily="34" charset="0"/>
              <a:buChar char="•"/>
            </a:pPr>
            <a:r>
              <a:rPr lang="fr-BE" dirty="0"/>
              <a:t>Loi temporaire du 23 avril 2010: (A16-Z41)</a:t>
            </a:r>
          </a:p>
          <a:p>
            <a:pPr marL="342900" indent="-342900">
              <a:buFont typeface="Arial" panose="020B0604020202020204" pitchFamily="34" charset="0"/>
              <a:buChar char="•"/>
            </a:pPr>
            <a:r>
              <a:rPr lang="fr-BE" dirty="0"/>
              <a:t>Arrêté royal du 29 juin 2008 et l’Ann (A16-Z51)</a:t>
            </a:r>
          </a:p>
          <a:p>
            <a:pPr marL="342900" indent="-342900">
              <a:buFont typeface="Arial" panose="020B0604020202020204" pitchFamily="34" charset="0"/>
              <a:buChar char="•"/>
            </a:pPr>
            <a:r>
              <a:rPr lang="fr-BE" dirty="0"/>
              <a:t>DGHR-REG-SYNVAK-001, Relations entre les autorités militaires et les syndicats du personnel militaire</a:t>
            </a:r>
          </a:p>
          <a:p>
            <a:pPr marL="342900" indent="-342900">
              <a:buFont typeface="Arial" panose="020B0604020202020204" pitchFamily="34" charset="0"/>
              <a:buChar char="•"/>
            </a:pPr>
            <a:r>
              <a:rPr lang="fr-BE" dirty="0"/>
              <a:t>DGHR-GID-SYNVAK-001, Guide pour les secrétaires des comités de concertation de base</a:t>
            </a:r>
          </a:p>
          <a:p>
            <a:pPr marL="342900" indent="-342900">
              <a:buFont typeface="Arial" panose="020B0604020202020204" pitchFamily="34" charset="0"/>
              <a:buChar char="•"/>
            </a:pPr>
            <a:r>
              <a:rPr lang="fr-BE" dirty="0"/>
              <a:t>DGHR-SPS-SYNVAK-001, Les comités de concertation de base (CCB) au sein de la Défense</a:t>
            </a:r>
          </a:p>
          <a:p>
            <a:pPr marL="342900" indent="-342900">
              <a:buFont typeface="Arial" panose="020B0604020202020204" pitchFamily="34" charset="0"/>
              <a:buChar char="•"/>
            </a:pPr>
            <a:r>
              <a:rPr lang="fr-BE" dirty="0"/>
              <a:t>DGHR-SPS- SYNVAK-002, Saisine du Haut comité de concertation militaire Bien-être (HCC Mil Bien-être)</a:t>
            </a:r>
          </a:p>
          <a:p>
            <a:pPr marL="342900" indent="-342900">
              <a:buFont typeface="Arial" panose="020B0604020202020204" pitchFamily="34" charset="0"/>
              <a:buChar char="•"/>
            </a:pPr>
            <a:endParaRPr lang="fr-BE" dirty="0"/>
          </a:p>
        </p:txBody>
      </p:sp>
    </p:spTree>
    <p:extLst>
      <p:ext uri="{BB962C8B-B14F-4D97-AF65-F5344CB8AC3E}">
        <p14:creationId xmlns:p14="http://schemas.microsoft.com/office/powerpoint/2010/main" val="23106387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p:txBody>
          <a:bodyPr/>
          <a:lstStyle/>
          <a:p>
            <a:r>
              <a:rPr lang="fr-BE" dirty="0"/>
              <a:t>Questions</a:t>
            </a:r>
          </a:p>
        </p:txBody>
      </p:sp>
    </p:spTree>
    <p:extLst>
      <p:ext uri="{BB962C8B-B14F-4D97-AF65-F5344CB8AC3E}">
        <p14:creationId xmlns:p14="http://schemas.microsoft.com/office/powerpoint/2010/main" val="32434979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2.	La concertation sociale</a:t>
            </a:r>
          </a:p>
        </p:txBody>
      </p:sp>
      <p:sp>
        <p:nvSpPr>
          <p:cNvPr id="3" name="Text Placeholder 2"/>
          <p:cNvSpPr>
            <a:spLocks noGrp="1"/>
          </p:cNvSpPr>
          <p:nvPr>
            <p:ph type="body" sz="quarter" idx="27"/>
          </p:nvPr>
        </p:nvSpPr>
        <p:spPr/>
        <p:txBody>
          <a:bodyPr/>
          <a:lstStyle/>
          <a:p>
            <a:pPr marL="457200" indent="-457200">
              <a:buFont typeface="+mj-lt"/>
              <a:buAutoNum type="alphaLcPeriod"/>
            </a:pPr>
            <a:r>
              <a:rPr lang="fr-BE" sz="2000" dirty="0"/>
              <a:t>Le statut syndical</a:t>
            </a:r>
          </a:p>
          <a:p>
            <a:pPr marL="457200" indent="-457200">
              <a:buFont typeface="+mj-lt"/>
              <a:buAutoNum type="alphaLcPeriod"/>
            </a:pPr>
            <a:endParaRPr lang="fr-BE" sz="2000" dirty="0"/>
          </a:p>
          <a:p>
            <a:pPr marL="457200" indent="-457200">
              <a:buFont typeface="+mj-lt"/>
              <a:buAutoNum type="alphaLcPeriod"/>
            </a:pPr>
            <a:r>
              <a:rPr lang="fr-BE" sz="2000" dirty="0"/>
              <a:t>Structure de la concertation sociale</a:t>
            </a:r>
          </a:p>
          <a:p>
            <a:pPr marL="457200" indent="-457200">
              <a:buFont typeface="+mj-lt"/>
              <a:buAutoNum type="alphaLcPeriod"/>
            </a:pPr>
            <a:endParaRPr lang="fr-BE" sz="2000" dirty="0"/>
          </a:p>
          <a:p>
            <a:pPr marL="457200" indent="-457200">
              <a:buFont typeface="+mj-lt"/>
              <a:buAutoNum type="alphaLcPeriod"/>
            </a:pPr>
            <a:r>
              <a:rPr lang="fr-BE" sz="2000" dirty="0"/>
              <a:t>Les partenaires sociaux</a:t>
            </a:r>
            <a:endParaRPr lang="fr-BE" dirty="0"/>
          </a:p>
        </p:txBody>
      </p:sp>
    </p:spTree>
    <p:extLst>
      <p:ext uri="{BB962C8B-B14F-4D97-AF65-F5344CB8AC3E}">
        <p14:creationId xmlns:p14="http://schemas.microsoft.com/office/powerpoint/2010/main" val="19637346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2.a.	Le statut syndical</a:t>
            </a:r>
          </a:p>
        </p:txBody>
      </p:sp>
      <p:sp>
        <p:nvSpPr>
          <p:cNvPr id="3" name="Text Placeholder 2"/>
          <p:cNvSpPr>
            <a:spLocks noGrp="1"/>
          </p:cNvSpPr>
          <p:nvPr>
            <p:ph type="body" sz="quarter" idx="27"/>
          </p:nvPr>
        </p:nvSpPr>
        <p:spPr/>
        <p:txBody>
          <a:bodyPr/>
          <a:lstStyle/>
          <a:p>
            <a:pPr marL="0" algn="ctr" rtl="0" eaLnBrk="1" fontAlgn="t" latinLnBrk="0" hangingPunct="1">
              <a:spcBef>
                <a:spcPts val="0"/>
              </a:spcBef>
              <a:spcAft>
                <a:spcPts val="0"/>
              </a:spcAft>
            </a:pPr>
            <a:r>
              <a:rPr lang="fr-BE" sz="1800" b="1" i="0" u="none" strike="noStrike" kern="1200" dirty="0">
                <a:solidFill>
                  <a:srgbClr val="FFFFFF"/>
                </a:solidFill>
                <a:effectLst/>
                <a:latin typeface="Calibri" panose="020F0502020204030204" pitchFamily="34" charset="0"/>
              </a:rPr>
              <a:t>Burger</a:t>
            </a:r>
            <a:endParaRPr lang="nl-BE" sz="1800" b="0" i="0" u="none" strike="noStrike" dirty="0">
              <a:effectLst/>
              <a:latin typeface="Arial" panose="020B0604020202020204" pitchFamily="34" charset="0"/>
            </a:endParaRPr>
          </a:p>
          <a:p>
            <a:pPr marL="0" algn="ctr" rtl="0" eaLnBrk="1" fontAlgn="t" latinLnBrk="0" hangingPunct="1">
              <a:spcBef>
                <a:spcPts val="0"/>
              </a:spcBef>
              <a:spcAft>
                <a:spcPts val="0"/>
              </a:spcAft>
            </a:pPr>
            <a:r>
              <a:rPr lang="fr-BE" sz="1800" b="1" i="0" u="none" strike="noStrike" kern="1200" dirty="0">
                <a:solidFill>
                  <a:srgbClr val="FFFFFF"/>
                </a:solidFill>
                <a:effectLst/>
                <a:latin typeface="Calibri" panose="020F0502020204030204" pitchFamily="34" charset="0"/>
              </a:rPr>
              <a:t>Militaire</a:t>
            </a:r>
            <a:endParaRPr lang="nl-BE" sz="1800" b="0" i="0" u="none" strike="noStrike" dirty="0">
              <a:effectLst/>
              <a:latin typeface="Arial" panose="020B0604020202020204" pitchFamily="34" charset="0"/>
            </a:endParaRPr>
          </a:p>
          <a:p>
            <a:endParaRPr lang="nl-BE" dirty="0"/>
          </a:p>
        </p:txBody>
      </p:sp>
      <p:graphicFrame>
        <p:nvGraphicFramePr>
          <p:cNvPr id="4" name="Table 4">
            <a:extLst>
              <a:ext uri="{FF2B5EF4-FFF2-40B4-BE49-F238E27FC236}">
                <a16:creationId xmlns:a16="http://schemas.microsoft.com/office/drawing/2014/main" id="{CC738D3B-BECC-E6D6-99C5-E3547183EE9E}"/>
              </a:ext>
            </a:extLst>
          </p:cNvPr>
          <p:cNvGraphicFramePr>
            <a:graphicFrameLocks noGrp="1"/>
          </p:cNvGraphicFramePr>
          <p:nvPr>
            <p:extLst>
              <p:ext uri="{D42A27DB-BD31-4B8C-83A1-F6EECF244321}">
                <p14:modId xmlns:p14="http://schemas.microsoft.com/office/powerpoint/2010/main" val="3567009000"/>
              </p:ext>
            </p:extLst>
          </p:nvPr>
        </p:nvGraphicFramePr>
        <p:xfrm>
          <a:off x="942109" y="2012757"/>
          <a:ext cx="10049163" cy="2021860"/>
        </p:xfrm>
        <a:graphic>
          <a:graphicData uri="http://schemas.openxmlformats.org/drawingml/2006/table">
            <a:tbl>
              <a:tblPr firstRow="1" bandRow="1">
                <a:tableStyleId>{5C22544A-7EE6-4342-B048-85BDC9FD1C3A}</a:tableStyleId>
              </a:tblPr>
              <a:tblGrid>
                <a:gridCol w="5043055">
                  <a:extLst>
                    <a:ext uri="{9D8B030D-6E8A-4147-A177-3AD203B41FA5}">
                      <a16:colId xmlns:a16="http://schemas.microsoft.com/office/drawing/2014/main" val="2499583659"/>
                    </a:ext>
                  </a:extLst>
                </a:gridCol>
                <a:gridCol w="5006108">
                  <a:extLst>
                    <a:ext uri="{9D8B030D-6E8A-4147-A177-3AD203B41FA5}">
                      <a16:colId xmlns:a16="http://schemas.microsoft.com/office/drawing/2014/main" val="149463339"/>
                    </a:ext>
                  </a:extLst>
                </a:gridCol>
              </a:tblGrid>
              <a:tr h="370840">
                <a:tc>
                  <a:txBody>
                    <a:bodyPr/>
                    <a:lstStyle/>
                    <a:p>
                      <a:pPr algn="ctr"/>
                      <a:r>
                        <a:rPr lang="fr-BE" sz="1800" noProof="0" dirty="0"/>
                        <a:t>Statut syndical de la fonction publique</a:t>
                      </a:r>
                    </a:p>
                  </a:txBody>
                  <a:tcPr marL="91442" marR="91442" marT="45725" marB="45725"/>
                </a:tc>
                <a:tc>
                  <a:txBody>
                    <a:bodyPr/>
                    <a:lstStyle/>
                    <a:p>
                      <a:pPr algn="ctr"/>
                      <a:r>
                        <a:rPr lang="fr-BE" sz="1800" noProof="0" dirty="0"/>
                        <a:t>Statut syndical militaire</a:t>
                      </a:r>
                    </a:p>
                  </a:txBody>
                  <a:tcPr marL="91442" marR="91442" marT="45725" marB="45725"/>
                </a:tc>
                <a:extLst>
                  <a:ext uri="{0D108BD9-81ED-4DB2-BD59-A6C34878D82A}">
                    <a16:rowId xmlns:a16="http://schemas.microsoft.com/office/drawing/2014/main" val="227295781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800" noProof="0" dirty="0"/>
                        <a:t>Loi du 19 décembre 1974: Statut syndical de la fonction Publique</a:t>
                      </a:r>
                    </a:p>
                  </a:txBody>
                  <a:tcPr marL="91442" marR="91442" marT="45725" marB="45725"/>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BE" sz="1800" noProof="0" dirty="0"/>
                        <a:t>Loi du 11 juillet 1978 (A16-Z40)</a:t>
                      </a:r>
                    </a:p>
                  </a:txBody>
                  <a:tcPr marL="91442" marR="91442" marT="45725" marB="45725"/>
                </a:tc>
                <a:extLst>
                  <a:ext uri="{0D108BD9-81ED-4DB2-BD59-A6C34878D82A}">
                    <a16:rowId xmlns:a16="http://schemas.microsoft.com/office/drawing/2014/main" val="2419285377"/>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BE" sz="1800" noProof="0" dirty="0"/>
                        <a:t>AR du 28 Sep 84</a:t>
                      </a:r>
                    </a:p>
                    <a:p>
                      <a:pPr marL="0" marR="0" indent="0" algn="l" defTabSz="914400" rtl="0" eaLnBrk="1" fontAlgn="auto" latinLnBrk="0" hangingPunct="1">
                        <a:lnSpc>
                          <a:spcPct val="100000"/>
                        </a:lnSpc>
                        <a:spcBef>
                          <a:spcPts val="0"/>
                        </a:spcBef>
                        <a:spcAft>
                          <a:spcPts val="0"/>
                        </a:spcAft>
                        <a:buClrTx/>
                        <a:buSzTx/>
                        <a:buFontTx/>
                        <a:buNone/>
                        <a:tabLst/>
                        <a:defRPr/>
                      </a:pPr>
                      <a:r>
                        <a:rPr lang="fr-BE" sz="1800" noProof="0" dirty="0"/>
                        <a:t>AR du29 Aou 85</a:t>
                      </a:r>
                      <a:endParaRPr lang="fr-BE" sz="1400" noProof="0" dirty="0"/>
                    </a:p>
                  </a:txBody>
                  <a:tcPr marL="91442" marR="91442" marT="45725" marB="45725"/>
                </a:tc>
                <a:tc>
                  <a:txBody>
                    <a:bodyPr/>
                    <a:lstStyle/>
                    <a:p>
                      <a:pPr>
                        <a:defRPr/>
                      </a:pPr>
                      <a:r>
                        <a:rPr lang="fr-BE" sz="1800" noProof="0" dirty="0"/>
                        <a:t>Loi temporaire du 23 avril 2010: (A16-Z41)</a:t>
                      </a:r>
                    </a:p>
                  </a:txBody>
                  <a:tcPr marL="91442" marR="91442" marT="45725" marB="45725"/>
                </a:tc>
                <a:extLst>
                  <a:ext uri="{0D108BD9-81ED-4DB2-BD59-A6C34878D82A}">
                    <a16:rowId xmlns:a16="http://schemas.microsoft.com/office/drawing/2014/main" val="2268212584"/>
                  </a:ext>
                </a:extLst>
              </a:tr>
              <a:tr h="370840">
                <a:tc>
                  <a:txBody>
                    <a:bodyPr/>
                    <a:lstStyle/>
                    <a:p>
                      <a:r>
                        <a:rPr lang="fr-BE" sz="1800" noProof="0" dirty="0"/>
                        <a:t>DGHR-GID-SYNVAK-002</a:t>
                      </a:r>
                    </a:p>
                  </a:txBody>
                  <a:tcPr marL="91442" marR="91442" marT="45725" marB="45725"/>
                </a:tc>
                <a:tc>
                  <a:txBody>
                    <a:bodyPr/>
                    <a:lstStyle/>
                    <a:p>
                      <a:r>
                        <a:rPr lang="fr-BE" sz="1800" noProof="0" dirty="0"/>
                        <a:t>DGHR-REG-SYNVAK-001</a:t>
                      </a:r>
                    </a:p>
                  </a:txBody>
                  <a:tcPr marL="91442" marR="91442" marT="45725" marB="45725"/>
                </a:tc>
                <a:extLst>
                  <a:ext uri="{0D108BD9-81ED-4DB2-BD59-A6C34878D82A}">
                    <a16:rowId xmlns:a16="http://schemas.microsoft.com/office/drawing/2014/main" val="1969686565"/>
                  </a:ext>
                </a:extLst>
              </a:tr>
            </a:tbl>
          </a:graphicData>
        </a:graphic>
      </p:graphicFrame>
    </p:spTree>
    <p:extLst>
      <p:ext uri="{BB962C8B-B14F-4D97-AF65-F5344CB8AC3E}">
        <p14:creationId xmlns:p14="http://schemas.microsoft.com/office/powerpoint/2010/main" val="7120086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2.b.	La s</a:t>
            </a:r>
            <a:r>
              <a:rPr lang="fr-BE" sz="4000" dirty="0"/>
              <a:t>tructure de la concertation sociale</a:t>
            </a:r>
          </a:p>
        </p:txBody>
      </p:sp>
      <p:sp>
        <p:nvSpPr>
          <p:cNvPr id="3" name="Text Placeholder 2"/>
          <p:cNvSpPr>
            <a:spLocks noGrp="1"/>
          </p:cNvSpPr>
          <p:nvPr>
            <p:ph type="body" sz="quarter" idx="27"/>
          </p:nvPr>
        </p:nvSpPr>
        <p:spPr/>
        <p:txBody>
          <a:bodyPr/>
          <a:lstStyle/>
          <a:p>
            <a:endParaRPr lang="nl-BE" dirty="0"/>
          </a:p>
        </p:txBody>
      </p:sp>
      <p:graphicFrame>
        <p:nvGraphicFramePr>
          <p:cNvPr id="4" name="Table 4">
            <a:extLst>
              <a:ext uri="{FF2B5EF4-FFF2-40B4-BE49-F238E27FC236}">
                <a16:creationId xmlns:a16="http://schemas.microsoft.com/office/drawing/2014/main" id="{289E8D66-BCC0-C851-ED60-E2EF90EAE759}"/>
              </a:ext>
            </a:extLst>
          </p:cNvPr>
          <p:cNvGraphicFramePr>
            <a:graphicFrameLocks noGrp="1"/>
          </p:cNvGraphicFramePr>
          <p:nvPr>
            <p:extLst>
              <p:ext uri="{D42A27DB-BD31-4B8C-83A1-F6EECF244321}">
                <p14:modId xmlns:p14="http://schemas.microsoft.com/office/powerpoint/2010/main" val="1874055032"/>
              </p:ext>
            </p:extLst>
          </p:nvPr>
        </p:nvGraphicFramePr>
        <p:xfrm>
          <a:off x="281009" y="1779812"/>
          <a:ext cx="11237400" cy="2966720"/>
        </p:xfrm>
        <a:graphic>
          <a:graphicData uri="http://schemas.openxmlformats.org/drawingml/2006/table">
            <a:tbl>
              <a:tblPr firstRow="1" bandRow="1">
                <a:tableStyleId>{5C22544A-7EE6-4342-B048-85BDC9FD1C3A}</a:tableStyleId>
              </a:tblPr>
              <a:tblGrid>
                <a:gridCol w="2314409">
                  <a:extLst>
                    <a:ext uri="{9D8B030D-6E8A-4147-A177-3AD203B41FA5}">
                      <a16:colId xmlns:a16="http://schemas.microsoft.com/office/drawing/2014/main" val="3171737934"/>
                    </a:ext>
                  </a:extLst>
                </a:gridCol>
                <a:gridCol w="4558021">
                  <a:extLst>
                    <a:ext uri="{9D8B030D-6E8A-4147-A177-3AD203B41FA5}">
                      <a16:colId xmlns:a16="http://schemas.microsoft.com/office/drawing/2014/main" val="3200745155"/>
                    </a:ext>
                  </a:extLst>
                </a:gridCol>
                <a:gridCol w="4364970">
                  <a:extLst>
                    <a:ext uri="{9D8B030D-6E8A-4147-A177-3AD203B41FA5}">
                      <a16:colId xmlns:a16="http://schemas.microsoft.com/office/drawing/2014/main" val="3331897944"/>
                    </a:ext>
                  </a:extLst>
                </a:gridCol>
              </a:tblGrid>
              <a:tr h="370840">
                <a:tc>
                  <a:txBody>
                    <a:bodyPr/>
                    <a:lstStyle/>
                    <a:p>
                      <a:pPr algn="ctr"/>
                      <a:r>
                        <a:rPr lang="fr-BE" sz="1800" dirty="0"/>
                        <a:t>Matière*</a:t>
                      </a:r>
                    </a:p>
                  </a:txBody>
                  <a:tcPr marL="91449" marR="91449" marT="45726" marB="45726"/>
                </a:tc>
                <a:tc>
                  <a:txBody>
                    <a:bodyPr/>
                    <a:lstStyle/>
                    <a:p>
                      <a:pPr algn="ctr"/>
                      <a:r>
                        <a:rPr lang="fr-BE" sz="1800" dirty="0"/>
                        <a:t>Mil</a:t>
                      </a:r>
                    </a:p>
                  </a:txBody>
                  <a:tcPr marL="91449" marR="91449" marT="45726" marB="45726"/>
                </a:tc>
                <a:tc>
                  <a:txBody>
                    <a:bodyPr/>
                    <a:lstStyle/>
                    <a:p>
                      <a:pPr algn="ctr"/>
                      <a:r>
                        <a:rPr lang="fr-BE" sz="1800" dirty="0"/>
                        <a:t>Civ</a:t>
                      </a:r>
                    </a:p>
                  </a:txBody>
                  <a:tcPr marL="91449" marR="91449" marT="45726" marB="45726"/>
                </a:tc>
                <a:extLst>
                  <a:ext uri="{0D108BD9-81ED-4DB2-BD59-A6C34878D82A}">
                    <a16:rowId xmlns:a16="http://schemas.microsoft.com/office/drawing/2014/main" val="1180291488"/>
                  </a:ext>
                </a:extLst>
              </a:tr>
              <a:tr h="370840">
                <a:tc>
                  <a:txBody>
                    <a:bodyPr/>
                    <a:lstStyle/>
                    <a:p>
                      <a:pPr algn="ctr"/>
                      <a:endParaRPr lang="fr-BE" sz="1800" noProof="0" dirty="0"/>
                    </a:p>
                  </a:txBody>
                  <a:tcPr marL="91449" marR="91449" marT="45726" marB="45726"/>
                </a:tc>
                <a:tc>
                  <a:txBody>
                    <a:bodyPr/>
                    <a:lstStyle/>
                    <a:p>
                      <a:pPr algn="ctr"/>
                      <a:endParaRPr lang="fr-BE" sz="1800" noProof="0" dirty="0"/>
                    </a:p>
                  </a:txBody>
                  <a:tcPr marL="91449" marR="91449" marT="45726" marB="45726"/>
                </a:tc>
                <a:tc>
                  <a:txBody>
                    <a:bodyPr/>
                    <a:lstStyle/>
                    <a:p>
                      <a:pPr algn="ctr"/>
                      <a:r>
                        <a:rPr lang="fr-BE" sz="1800" noProof="0" dirty="0"/>
                        <a:t>Comité A </a:t>
                      </a:r>
                      <a:r>
                        <a:rPr lang="fr-BE" sz="1800" baseline="30000" noProof="0" dirty="0"/>
                        <a:t>(1)</a:t>
                      </a:r>
                    </a:p>
                  </a:txBody>
                  <a:tcPr marL="91449" marR="91449" marT="45726" marB="45726"/>
                </a:tc>
                <a:extLst>
                  <a:ext uri="{0D108BD9-81ED-4DB2-BD59-A6C34878D82A}">
                    <a16:rowId xmlns:a16="http://schemas.microsoft.com/office/drawing/2014/main" val="1820476386"/>
                  </a:ext>
                </a:extLst>
              </a:tr>
              <a:tr h="370840">
                <a:tc>
                  <a:txBody>
                    <a:bodyPr/>
                    <a:lstStyle/>
                    <a:p>
                      <a:pPr algn="ctr"/>
                      <a:endParaRPr lang="fr-BE" sz="1800" noProof="0" dirty="0"/>
                    </a:p>
                  </a:txBody>
                  <a:tcPr marL="91449" marR="91449" marT="45726" marB="45726"/>
                </a:tc>
                <a:tc>
                  <a:txBody>
                    <a:bodyPr/>
                    <a:lstStyle/>
                    <a:p>
                      <a:pPr algn="ctr"/>
                      <a:endParaRPr lang="fr-BE" sz="1800" noProof="0" dirty="0"/>
                    </a:p>
                  </a:txBody>
                  <a:tcPr marL="91449" marR="91449" marT="45726" marB="45726"/>
                </a:tc>
                <a:tc>
                  <a:txBody>
                    <a:bodyPr/>
                    <a:lstStyle/>
                    <a:p>
                      <a:pPr algn="ctr"/>
                      <a:r>
                        <a:rPr lang="fr-BE" sz="1800" noProof="0" dirty="0"/>
                        <a:t>Comité B </a:t>
                      </a:r>
                      <a:r>
                        <a:rPr lang="fr-BE" sz="1800" baseline="30000" noProof="0" dirty="0"/>
                        <a:t>(1)</a:t>
                      </a:r>
                      <a:endParaRPr lang="fr-BE" sz="1800" noProof="0" dirty="0"/>
                    </a:p>
                  </a:txBody>
                  <a:tcPr marL="91449" marR="91449" marT="45726" marB="45726"/>
                </a:tc>
                <a:extLst>
                  <a:ext uri="{0D108BD9-81ED-4DB2-BD59-A6C34878D82A}">
                    <a16:rowId xmlns:a16="http://schemas.microsoft.com/office/drawing/2014/main" val="1500571364"/>
                  </a:ext>
                </a:extLst>
              </a:tr>
              <a:tr h="370840">
                <a:tc>
                  <a:txBody>
                    <a:bodyPr/>
                    <a:lstStyle/>
                    <a:p>
                      <a:pPr algn="ctr"/>
                      <a:r>
                        <a:rPr lang="fr-BE" sz="1800" noProof="0" dirty="0"/>
                        <a:t>Loi, AR &amp; AM*</a:t>
                      </a:r>
                    </a:p>
                  </a:txBody>
                  <a:tcPr marL="91449" marR="91449" marT="45726" marB="45726"/>
                </a:tc>
                <a:tc>
                  <a:txBody>
                    <a:bodyPr/>
                    <a:lstStyle/>
                    <a:p>
                      <a:pPr algn="ctr"/>
                      <a:r>
                        <a:rPr lang="fr-BE" sz="1800" dirty="0"/>
                        <a:t>Comité de négociation (CONEGO)</a:t>
                      </a:r>
                    </a:p>
                  </a:txBody>
                  <a:tcPr marL="91449" marR="91449" marT="45723" marB="45723"/>
                </a:tc>
                <a:tc>
                  <a:txBody>
                    <a:bodyPr/>
                    <a:lstStyle/>
                    <a:p>
                      <a:pPr algn="ctr"/>
                      <a:r>
                        <a:rPr lang="fr-BE" sz="1800" dirty="0"/>
                        <a:t>Comité de</a:t>
                      </a:r>
                      <a:r>
                        <a:rPr lang="fr-BE" sz="1800" baseline="0" dirty="0"/>
                        <a:t> Secteur XIV</a:t>
                      </a:r>
                      <a:endParaRPr lang="fr-BE" sz="1800" dirty="0"/>
                    </a:p>
                  </a:txBody>
                  <a:tcPr marL="91449" marR="91449" marT="45723" marB="45723"/>
                </a:tc>
                <a:extLst>
                  <a:ext uri="{0D108BD9-81ED-4DB2-BD59-A6C34878D82A}">
                    <a16:rowId xmlns:a16="http://schemas.microsoft.com/office/drawing/2014/main" val="730704850"/>
                  </a:ext>
                </a:extLst>
              </a:tr>
              <a:tr h="370840">
                <a:tc>
                  <a:txBody>
                    <a:bodyPr/>
                    <a:lstStyle/>
                    <a:p>
                      <a:pPr algn="ctr"/>
                      <a:r>
                        <a:rPr lang="fr-BE" sz="1800" noProof="0" dirty="0"/>
                        <a:t>Reg*</a:t>
                      </a:r>
                    </a:p>
                  </a:txBody>
                  <a:tcPr marL="91449" marR="91449" marT="45726" marB="45726"/>
                </a:tc>
                <a:tc>
                  <a:txBody>
                    <a:bodyPr/>
                    <a:lstStyle/>
                    <a:p>
                      <a:pPr algn="ctr"/>
                      <a:r>
                        <a:rPr lang="fr-BE" sz="1800" dirty="0"/>
                        <a:t>Haut comité de concertation (HCC)</a:t>
                      </a:r>
                    </a:p>
                  </a:txBody>
                  <a:tcPr marL="91449" marR="91449" marT="45723" marB="45723"/>
                </a:tc>
                <a:tc>
                  <a:txBody>
                    <a:bodyPr/>
                    <a:lstStyle/>
                    <a:p>
                      <a:pPr algn="ctr"/>
                      <a:r>
                        <a:rPr lang="fr-BE" sz="1800" dirty="0"/>
                        <a:t>CSC Secteur</a:t>
                      </a:r>
                      <a:r>
                        <a:rPr lang="fr-BE" sz="1800" baseline="0" dirty="0"/>
                        <a:t> XIV (MOD)</a:t>
                      </a:r>
                      <a:endParaRPr lang="fr-BE" sz="1800" dirty="0"/>
                    </a:p>
                  </a:txBody>
                  <a:tcPr marL="91449" marR="91449" marT="45723" marB="45723"/>
                </a:tc>
                <a:extLst>
                  <a:ext uri="{0D108BD9-81ED-4DB2-BD59-A6C34878D82A}">
                    <a16:rowId xmlns:a16="http://schemas.microsoft.com/office/drawing/2014/main" val="3032883009"/>
                  </a:ext>
                </a:extLst>
              </a:tr>
              <a:tr h="370840">
                <a:tc>
                  <a:txBody>
                    <a:bodyPr/>
                    <a:lstStyle/>
                    <a:p>
                      <a:pPr algn="ctr"/>
                      <a:r>
                        <a:rPr lang="fr-BE" sz="1800" noProof="0" dirty="0"/>
                        <a:t>Bien-être*</a:t>
                      </a:r>
                    </a:p>
                  </a:txBody>
                  <a:tcPr marL="91449" marR="91449" marT="45726" marB="45726"/>
                </a:tc>
                <a:tc>
                  <a:txBody>
                    <a:bodyPr/>
                    <a:lstStyle/>
                    <a:p>
                      <a:pPr algn="ctr"/>
                      <a:r>
                        <a:rPr lang="fr-BE" sz="1800" dirty="0"/>
                        <a:t>HCC bien-être</a:t>
                      </a:r>
                    </a:p>
                  </a:txBody>
                  <a:tcPr marL="91449" marR="91449" marT="45723" marB="4572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BE" sz="1800" dirty="0"/>
                        <a:t>CSC Secteur</a:t>
                      </a:r>
                      <a:r>
                        <a:rPr lang="fr-BE" sz="1800" baseline="0" dirty="0"/>
                        <a:t> XIV (MOD)</a:t>
                      </a:r>
                      <a:endParaRPr lang="fr-BE" sz="1800" dirty="0"/>
                    </a:p>
                  </a:txBody>
                  <a:tcPr marL="91449" marR="91449" marT="45723" marB="45723"/>
                </a:tc>
                <a:extLst>
                  <a:ext uri="{0D108BD9-81ED-4DB2-BD59-A6C34878D82A}">
                    <a16:rowId xmlns:a16="http://schemas.microsoft.com/office/drawing/2014/main" val="1594830531"/>
                  </a:ext>
                </a:extLst>
              </a:tr>
              <a:tr h="370840">
                <a:tc>
                  <a:txBody>
                    <a:bodyPr/>
                    <a:lstStyle/>
                    <a:p>
                      <a:pPr algn="ctr"/>
                      <a:r>
                        <a:rPr lang="fr-BE" sz="1800" noProof="0" dirty="0"/>
                        <a:t>Bien-être*</a:t>
                      </a:r>
                    </a:p>
                  </a:txBody>
                  <a:tcPr marL="91449" marR="91449" marT="45726" marB="45726"/>
                </a:tc>
                <a:tc>
                  <a:txBody>
                    <a:bodyPr/>
                    <a:lstStyle/>
                    <a:p>
                      <a:pPr algn="ctr"/>
                      <a:r>
                        <a:rPr lang="fr-BE" sz="1800" dirty="0"/>
                        <a:t>Comité</a:t>
                      </a:r>
                      <a:r>
                        <a:rPr lang="fr-BE" sz="1800" baseline="0" dirty="0"/>
                        <a:t> de concertation de base (CCB)</a:t>
                      </a:r>
                      <a:endParaRPr lang="fr-BE" sz="1800" noProof="0" dirty="0"/>
                    </a:p>
                  </a:txBody>
                  <a:tcPr marL="91449" marR="91449" marT="45726" marB="45726"/>
                </a:tc>
                <a:tc>
                  <a:txBody>
                    <a:bodyPr/>
                    <a:lstStyle/>
                    <a:p>
                      <a:pPr algn="ctr"/>
                      <a:r>
                        <a:rPr lang="fr-BE" sz="1800" noProof="0" dirty="0"/>
                        <a:t>CCB</a:t>
                      </a:r>
                    </a:p>
                  </a:txBody>
                  <a:tcPr marL="91449" marR="91449" marT="45726" marB="45726"/>
                </a:tc>
                <a:extLst>
                  <a:ext uri="{0D108BD9-81ED-4DB2-BD59-A6C34878D82A}">
                    <a16:rowId xmlns:a16="http://schemas.microsoft.com/office/drawing/2014/main" val="3485937597"/>
                  </a:ext>
                </a:extLst>
              </a:tr>
              <a:tr h="370840">
                <a:tc gridSpan="3">
                  <a:txBody>
                    <a:bodyPr/>
                    <a:lstStyle/>
                    <a:p>
                      <a:pPr algn="l"/>
                      <a:r>
                        <a:rPr lang="fr-BE" sz="1800" baseline="30000" noProof="0" dirty="0"/>
                        <a:t>(1)</a:t>
                      </a:r>
                      <a:r>
                        <a:rPr lang="fr-BE" dirty="0"/>
                        <a:t> Externe Défense</a:t>
                      </a:r>
                    </a:p>
                  </a:txBody>
                  <a:tcPr/>
                </a:tc>
                <a:tc hMerge="1">
                  <a:txBody>
                    <a:bodyPr/>
                    <a:lstStyle/>
                    <a:p>
                      <a:pPr algn="ctr"/>
                      <a:endParaRPr lang="en-US" dirty="0"/>
                    </a:p>
                  </a:txBody>
                  <a:tcPr/>
                </a:tc>
                <a:tc hMerge="1">
                  <a:txBody>
                    <a:bodyPr/>
                    <a:lstStyle/>
                    <a:p>
                      <a:pPr algn="ctr"/>
                      <a:endParaRPr lang="en-US" dirty="0"/>
                    </a:p>
                  </a:txBody>
                  <a:tcPr/>
                </a:tc>
                <a:extLst>
                  <a:ext uri="{0D108BD9-81ED-4DB2-BD59-A6C34878D82A}">
                    <a16:rowId xmlns:a16="http://schemas.microsoft.com/office/drawing/2014/main" val="3852131322"/>
                  </a:ext>
                </a:extLst>
              </a:tr>
            </a:tbl>
          </a:graphicData>
        </a:graphic>
      </p:graphicFrame>
    </p:spTree>
    <p:extLst>
      <p:ext uri="{BB962C8B-B14F-4D97-AF65-F5344CB8AC3E}">
        <p14:creationId xmlns:p14="http://schemas.microsoft.com/office/powerpoint/2010/main" val="26130219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2.b.	</a:t>
            </a:r>
            <a:r>
              <a:rPr lang="fr-BE" sz="4000" dirty="0"/>
              <a:t> </a:t>
            </a:r>
            <a:r>
              <a:rPr lang="fr-BE" dirty="0"/>
              <a:t>La s</a:t>
            </a:r>
            <a:r>
              <a:rPr lang="fr-BE" sz="4000" dirty="0"/>
              <a:t>tructure de la concertation sociale - Civ</a:t>
            </a:r>
          </a:p>
        </p:txBody>
      </p:sp>
      <p:sp>
        <p:nvSpPr>
          <p:cNvPr id="3" name="Text Placeholder 2"/>
          <p:cNvSpPr>
            <a:spLocks noGrp="1"/>
          </p:cNvSpPr>
          <p:nvPr>
            <p:ph type="body" sz="quarter" idx="27"/>
          </p:nvPr>
        </p:nvSpPr>
        <p:spPr/>
        <p:txBody>
          <a:bodyPr/>
          <a:lstStyle/>
          <a:p>
            <a:pPr marL="285750" indent="-285750" eaLnBrk="1" hangingPunct="1">
              <a:spcBef>
                <a:spcPts val="300"/>
              </a:spcBef>
              <a:spcAft>
                <a:spcPts val="300"/>
              </a:spcAft>
              <a:buFont typeface="Arial" panose="020B0604020202020204" pitchFamily="34" charset="0"/>
              <a:buChar char="•"/>
            </a:pPr>
            <a:r>
              <a:rPr lang="fr-BE" sz="2000" dirty="0"/>
              <a:t>Comité A:</a:t>
            </a:r>
          </a:p>
          <a:p>
            <a:pPr lvl="1" eaLnBrk="1" hangingPunct="1">
              <a:buFont typeface="Courier New" panose="02070309020205020404" pitchFamily="49" charset="0"/>
              <a:buChar char="o"/>
            </a:pPr>
            <a:r>
              <a:rPr lang="fr-BE" sz="2000" dirty="0"/>
              <a:t>Tous les services publiques</a:t>
            </a:r>
          </a:p>
          <a:p>
            <a:pPr lvl="1" eaLnBrk="1" hangingPunct="1">
              <a:buFont typeface="Courier New" panose="02070309020205020404" pitchFamily="49" charset="0"/>
              <a:buChar char="o"/>
            </a:pPr>
            <a:r>
              <a:rPr lang="fr-BE" sz="2000" dirty="0"/>
              <a:t>Pdt = 1</a:t>
            </a:r>
            <a:r>
              <a:rPr lang="fr-BE" sz="2000" baseline="30000" dirty="0"/>
              <a:t>ier</a:t>
            </a:r>
            <a:r>
              <a:rPr lang="fr-BE" sz="2000" dirty="0"/>
              <a:t> Ministre</a:t>
            </a:r>
          </a:p>
          <a:p>
            <a:pPr marL="285750" indent="-285750" eaLnBrk="1" hangingPunct="1">
              <a:spcBef>
                <a:spcPts val="300"/>
              </a:spcBef>
              <a:spcAft>
                <a:spcPts val="300"/>
              </a:spcAft>
              <a:buFont typeface="Arial" panose="020B0604020202020204" pitchFamily="34" charset="0"/>
              <a:buChar char="•"/>
            </a:pPr>
            <a:r>
              <a:rPr lang="fr-BE" sz="2000" dirty="0"/>
              <a:t>Comité B</a:t>
            </a:r>
          </a:p>
          <a:p>
            <a:pPr lvl="1" eaLnBrk="1" hangingPunct="1">
              <a:buFont typeface="Courier New" panose="02070309020205020404" pitchFamily="49" charset="0"/>
              <a:buChar char="o"/>
            </a:pPr>
            <a:r>
              <a:rPr lang="fr-BE" sz="2000" dirty="0"/>
              <a:t>Les services publics fédéraux, communautaires et régionaux</a:t>
            </a:r>
          </a:p>
          <a:p>
            <a:pPr lvl="1" eaLnBrk="1" hangingPunct="1">
              <a:buFont typeface="Courier New" panose="02070309020205020404" pitchFamily="49" charset="0"/>
              <a:buChar char="o"/>
            </a:pPr>
            <a:r>
              <a:rPr lang="fr-BE" sz="2000" dirty="0"/>
              <a:t>Pdt = Ministre de la fonction publique</a:t>
            </a:r>
          </a:p>
          <a:p>
            <a:pPr marL="285750" indent="-285750" eaLnBrk="1" hangingPunct="1">
              <a:spcBef>
                <a:spcPts val="300"/>
              </a:spcBef>
              <a:spcAft>
                <a:spcPts val="300"/>
              </a:spcAft>
              <a:buFont typeface="Arial" panose="020B0604020202020204" pitchFamily="34" charset="0"/>
              <a:buChar char="•"/>
            </a:pPr>
            <a:r>
              <a:rPr lang="fr-BE" sz="2000" dirty="0"/>
              <a:t>20 Comités de secteur (I-XX)</a:t>
            </a:r>
          </a:p>
          <a:p>
            <a:pPr marL="285750" indent="-285750" eaLnBrk="1" hangingPunct="1">
              <a:spcBef>
                <a:spcPts val="300"/>
              </a:spcBef>
              <a:spcAft>
                <a:spcPts val="300"/>
              </a:spcAft>
              <a:buFont typeface="Arial" panose="020B0604020202020204" pitchFamily="34" charset="0"/>
              <a:buChar char="•"/>
            </a:pPr>
            <a:r>
              <a:rPr lang="fr-BE" sz="2000" dirty="0"/>
              <a:t>Comité de secteur XIV: </a:t>
            </a:r>
          </a:p>
          <a:p>
            <a:pPr marL="1085850" lvl="1" indent="-342900">
              <a:spcBef>
                <a:spcPts val="300"/>
              </a:spcBef>
              <a:spcAft>
                <a:spcPts val="300"/>
              </a:spcAft>
              <a:buFont typeface="Courier New" panose="02070309020205020404" pitchFamily="49" charset="0"/>
              <a:buChar char="o"/>
            </a:pPr>
            <a:r>
              <a:rPr lang="fr-BE" sz="2000" dirty="0"/>
              <a:t>Défense &amp; …</a:t>
            </a:r>
          </a:p>
          <a:p>
            <a:pPr marL="1085850" lvl="1" indent="-342900">
              <a:spcBef>
                <a:spcPts val="300"/>
              </a:spcBef>
              <a:spcAft>
                <a:spcPts val="300"/>
              </a:spcAft>
              <a:buFont typeface="Courier New" panose="02070309020205020404" pitchFamily="49" charset="0"/>
              <a:buChar char="o"/>
            </a:pPr>
            <a:r>
              <a:rPr lang="fr-BE" sz="2000" dirty="0"/>
              <a:t>Pdt = MOD (</a:t>
            </a:r>
            <a:r>
              <a:rPr lang="fr-BE" sz="2000" i="1" dirty="0"/>
              <a:t>Cab MOD</a:t>
            </a:r>
            <a:r>
              <a:rPr lang="fr-BE" sz="2000" dirty="0"/>
              <a:t>)</a:t>
            </a:r>
          </a:p>
          <a:p>
            <a:pPr marL="285750" indent="-285750" eaLnBrk="1" hangingPunct="1">
              <a:spcBef>
                <a:spcPts val="300"/>
              </a:spcBef>
              <a:spcAft>
                <a:spcPts val="300"/>
              </a:spcAft>
              <a:buFont typeface="Arial" panose="020B0604020202020204" pitchFamily="34" charset="0"/>
              <a:buChar char="•"/>
            </a:pPr>
            <a:r>
              <a:rPr lang="fr-BE" sz="2000" dirty="0"/>
              <a:t>Par Comités de secteur : CSC &amp; CCB</a:t>
            </a:r>
          </a:p>
          <a:p>
            <a:pPr marL="1085850" lvl="1" indent="-342900">
              <a:spcBef>
                <a:spcPts val="300"/>
              </a:spcBef>
              <a:spcAft>
                <a:spcPts val="300"/>
              </a:spcAft>
              <a:buFont typeface="Courier New" panose="02070309020205020404" pitchFamily="49" charset="0"/>
              <a:buChar char="o"/>
            </a:pPr>
            <a:r>
              <a:rPr lang="fr-BE" sz="2000" dirty="0"/>
              <a:t>CSC: Pdt = MOD (</a:t>
            </a:r>
            <a:r>
              <a:rPr lang="fr-BE" sz="2000" i="1" dirty="0"/>
              <a:t>Cab MOD</a:t>
            </a:r>
            <a:r>
              <a:rPr lang="fr-BE" sz="2000" dirty="0"/>
              <a:t>)</a:t>
            </a:r>
          </a:p>
          <a:p>
            <a:pPr marL="1085850" lvl="1" indent="-342900">
              <a:spcBef>
                <a:spcPts val="300"/>
              </a:spcBef>
              <a:spcAft>
                <a:spcPts val="300"/>
              </a:spcAft>
              <a:buFont typeface="Courier New" panose="02070309020205020404" pitchFamily="49" charset="0"/>
              <a:buChar char="o"/>
            </a:pPr>
            <a:r>
              <a:rPr lang="fr-BE" sz="2000" dirty="0"/>
              <a:t>23 CCB: Pdt= Désigné par MOD</a:t>
            </a:r>
          </a:p>
          <a:p>
            <a:endParaRPr lang="fr-BE" sz="2000" dirty="0"/>
          </a:p>
        </p:txBody>
      </p:sp>
    </p:spTree>
    <p:extLst>
      <p:ext uri="{BB962C8B-B14F-4D97-AF65-F5344CB8AC3E}">
        <p14:creationId xmlns:p14="http://schemas.microsoft.com/office/powerpoint/2010/main" val="14934115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2.b.	</a:t>
            </a:r>
            <a:r>
              <a:rPr lang="fr-BE" sz="4000" dirty="0"/>
              <a:t> </a:t>
            </a:r>
            <a:r>
              <a:rPr lang="fr-BE" dirty="0"/>
              <a:t>La s</a:t>
            </a:r>
            <a:r>
              <a:rPr lang="fr-BE" sz="4000" dirty="0"/>
              <a:t>tructure de la concertation sociale - Mil</a:t>
            </a:r>
          </a:p>
        </p:txBody>
      </p:sp>
      <p:sp>
        <p:nvSpPr>
          <p:cNvPr id="3" name="Text Placeholder 2"/>
          <p:cNvSpPr>
            <a:spLocks noGrp="1"/>
          </p:cNvSpPr>
          <p:nvPr>
            <p:ph type="body" sz="quarter" idx="27"/>
          </p:nvPr>
        </p:nvSpPr>
        <p:spPr/>
        <p:txBody>
          <a:bodyPr/>
          <a:lstStyle/>
          <a:p>
            <a:pPr marL="285750" indent="-285750">
              <a:spcBef>
                <a:spcPts val="300"/>
              </a:spcBef>
              <a:spcAft>
                <a:spcPts val="300"/>
              </a:spcAft>
              <a:buFont typeface="Arial" panose="020B0604020202020204" pitchFamily="34" charset="0"/>
              <a:buChar char="•"/>
            </a:pPr>
            <a:r>
              <a:rPr lang="fr-BE" sz="2000" noProof="0" dirty="0"/>
              <a:t>Comité de négociation  (CONEGO)</a:t>
            </a:r>
          </a:p>
          <a:p>
            <a:pPr marL="1028700" lvl="1">
              <a:spcBef>
                <a:spcPts val="300"/>
              </a:spcBef>
              <a:spcAft>
                <a:spcPts val="300"/>
              </a:spcAft>
            </a:pPr>
            <a:r>
              <a:rPr lang="fr-BE" sz="2000" dirty="0"/>
              <a:t>Pdt = MOD (C</a:t>
            </a:r>
            <a:r>
              <a:rPr lang="fr-BE" sz="2000" i="1" dirty="0"/>
              <a:t>ab MOD</a:t>
            </a:r>
            <a:r>
              <a:rPr lang="fr-BE" sz="2000" dirty="0"/>
              <a:t>)</a:t>
            </a:r>
          </a:p>
          <a:p>
            <a:pPr marL="1028700" lvl="1">
              <a:spcBef>
                <a:spcPts val="300"/>
              </a:spcBef>
              <a:spcAft>
                <a:spcPts val="300"/>
              </a:spcAft>
            </a:pPr>
            <a:r>
              <a:rPr lang="fr-BE" sz="2000" noProof="0" dirty="0"/>
              <a:t>Loi, AR, AM</a:t>
            </a:r>
          </a:p>
          <a:p>
            <a:pPr marL="285750" indent="-285750" eaLnBrk="1" hangingPunct="1">
              <a:spcBef>
                <a:spcPts val="300"/>
              </a:spcBef>
              <a:spcAft>
                <a:spcPts val="300"/>
              </a:spcAft>
              <a:buFont typeface="Arial" panose="020B0604020202020204" pitchFamily="34" charset="0"/>
              <a:buChar char="•"/>
            </a:pPr>
            <a:r>
              <a:rPr lang="fr-BE" sz="2000" dirty="0"/>
              <a:t>HCC Reg</a:t>
            </a:r>
          </a:p>
          <a:p>
            <a:pPr marL="1028700" lvl="1">
              <a:spcBef>
                <a:spcPts val="300"/>
              </a:spcBef>
              <a:spcAft>
                <a:spcPts val="300"/>
              </a:spcAft>
            </a:pPr>
            <a:r>
              <a:rPr lang="fr-BE" sz="2000" dirty="0"/>
              <a:t>Pdt = CHOD (</a:t>
            </a:r>
            <a:r>
              <a:rPr lang="fr-BE" sz="2000" i="1" dirty="0"/>
              <a:t>Dir Gen HR, HRA</a:t>
            </a:r>
            <a:r>
              <a:rPr lang="fr-BE" sz="2000" dirty="0"/>
              <a:t>)</a:t>
            </a:r>
          </a:p>
          <a:p>
            <a:pPr marL="1028700" lvl="1">
              <a:spcBef>
                <a:spcPts val="300"/>
              </a:spcBef>
              <a:spcAft>
                <a:spcPts val="300"/>
              </a:spcAft>
            </a:pPr>
            <a:r>
              <a:rPr lang="fr-BE" sz="2000" dirty="0"/>
              <a:t>Reg</a:t>
            </a:r>
          </a:p>
          <a:p>
            <a:pPr marL="285750" indent="-285750" eaLnBrk="1" hangingPunct="1">
              <a:spcBef>
                <a:spcPts val="300"/>
              </a:spcBef>
              <a:spcAft>
                <a:spcPts val="300"/>
              </a:spcAft>
              <a:buFont typeface="Arial" panose="020B0604020202020204" pitchFamily="34" charset="0"/>
              <a:buChar char="•"/>
            </a:pPr>
            <a:r>
              <a:rPr lang="fr-BE" sz="2000" dirty="0"/>
              <a:t>HCC Bien-être</a:t>
            </a:r>
          </a:p>
          <a:p>
            <a:pPr marL="1028700" lvl="1">
              <a:spcBef>
                <a:spcPts val="300"/>
              </a:spcBef>
              <a:spcAft>
                <a:spcPts val="300"/>
              </a:spcAft>
            </a:pPr>
            <a:r>
              <a:rPr lang="fr-BE" sz="2000" dirty="0"/>
              <a:t>Pdt = CHOD(</a:t>
            </a:r>
            <a:r>
              <a:rPr lang="fr-BE" sz="2000" i="1" dirty="0"/>
              <a:t>VCHOD, Dir Gen H&amp;WB</a:t>
            </a:r>
            <a:r>
              <a:rPr lang="fr-BE" sz="2000" dirty="0"/>
              <a:t>)</a:t>
            </a:r>
          </a:p>
          <a:p>
            <a:pPr marL="1028700" lvl="1">
              <a:spcBef>
                <a:spcPts val="300"/>
              </a:spcBef>
              <a:spcAft>
                <a:spcPts val="300"/>
              </a:spcAft>
            </a:pPr>
            <a:r>
              <a:rPr lang="fr-BE" sz="2000" dirty="0"/>
              <a:t>Matière de Bien-être </a:t>
            </a:r>
          </a:p>
          <a:p>
            <a:pPr marL="285750" indent="-285750" eaLnBrk="1" hangingPunct="1">
              <a:spcBef>
                <a:spcPts val="300"/>
              </a:spcBef>
              <a:spcAft>
                <a:spcPts val="300"/>
              </a:spcAft>
              <a:buFont typeface="Arial" panose="020B0604020202020204" pitchFamily="34" charset="0"/>
              <a:buChar char="•"/>
            </a:pPr>
            <a:r>
              <a:rPr lang="fr-BE" sz="2000" dirty="0"/>
              <a:t>23 BOC</a:t>
            </a:r>
          </a:p>
          <a:p>
            <a:pPr marL="1028700" lvl="1">
              <a:spcBef>
                <a:spcPts val="300"/>
              </a:spcBef>
              <a:spcAft>
                <a:spcPts val="300"/>
              </a:spcAft>
            </a:pPr>
            <a:r>
              <a:rPr lang="fr-BE" sz="2000" dirty="0"/>
              <a:t>Pdt = désigné par MOD</a:t>
            </a:r>
          </a:p>
          <a:p>
            <a:pPr marL="285750" indent="-285750">
              <a:spcBef>
                <a:spcPts val="300"/>
              </a:spcBef>
              <a:spcAft>
                <a:spcPts val="300"/>
              </a:spcAft>
              <a:buFont typeface="Arial" panose="020B0604020202020204" pitchFamily="34" charset="0"/>
              <a:buChar char="•"/>
            </a:pPr>
            <a:r>
              <a:rPr lang="fr-BE" sz="2000" noProof="0" dirty="0"/>
              <a:t>Comité du contentieux</a:t>
            </a:r>
          </a:p>
          <a:p>
            <a:pPr marL="1028700" lvl="1">
              <a:spcBef>
                <a:spcPts val="300"/>
              </a:spcBef>
              <a:spcAft>
                <a:spcPts val="300"/>
              </a:spcAft>
            </a:pPr>
            <a:r>
              <a:rPr lang="fr-BE" sz="2000" dirty="0"/>
              <a:t>Pdt =  Dir Gen Jur</a:t>
            </a:r>
          </a:p>
          <a:p>
            <a:pPr marL="1028700" lvl="1">
              <a:spcBef>
                <a:spcPts val="300"/>
              </a:spcBef>
              <a:spcAft>
                <a:spcPts val="300"/>
              </a:spcAft>
            </a:pPr>
            <a:r>
              <a:rPr lang="fr-BE" sz="2000" noProof="0" dirty="0"/>
              <a:t>Application du statut Synd</a:t>
            </a:r>
          </a:p>
          <a:p>
            <a:pPr marL="1028700" lvl="1">
              <a:spcBef>
                <a:spcPts val="300"/>
              </a:spcBef>
              <a:spcAft>
                <a:spcPts val="300"/>
              </a:spcAft>
            </a:pPr>
            <a:endParaRPr lang="fr-BE" sz="2000" dirty="0"/>
          </a:p>
          <a:p>
            <a:pPr marL="285750">
              <a:spcBef>
                <a:spcPts val="300"/>
              </a:spcBef>
              <a:spcAft>
                <a:spcPts val="300"/>
              </a:spcAft>
            </a:pPr>
            <a:endParaRPr lang="fr-BE" sz="2000" dirty="0"/>
          </a:p>
          <a:p>
            <a:endParaRPr lang="fr-BE" sz="2000" dirty="0"/>
          </a:p>
        </p:txBody>
      </p:sp>
      <p:sp>
        <p:nvSpPr>
          <p:cNvPr id="7" name="TextBox 6">
            <a:extLst>
              <a:ext uri="{FF2B5EF4-FFF2-40B4-BE49-F238E27FC236}">
                <a16:creationId xmlns:a16="http://schemas.microsoft.com/office/drawing/2014/main" id="{927B1EBE-F608-8D92-2D90-2067DFD5695B}"/>
              </a:ext>
            </a:extLst>
          </p:cNvPr>
          <p:cNvSpPr txBox="1"/>
          <p:nvPr/>
        </p:nvSpPr>
        <p:spPr>
          <a:xfrm>
            <a:off x="5954557" y="2136338"/>
            <a:ext cx="6400801" cy="2585323"/>
          </a:xfrm>
          <a:prstGeom prst="rect">
            <a:avLst/>
          </a:prstGeom>
          <a:noFill/>
        </p:spPr>
        <p:txBody>
          <a:bodyPr wrap="square">
            <a:spAutoFit/>
          </a:bodyPr>
          <a:lstStyle/>
          <a:p>
            <a:pPr marL="342900" indent="-342900" algn="l">
              <a:buFont typeface="+mj-lt"/>
              <a:buAutoNum type="arabicPeriod"/>
            </a:pPr>
            <a:r>
              <a:rPr lang="fr-BE" sz="1800" noProof="0" dirty="0"/>
              <a:t>Statut syndical, droits et devoirs des militaires, avancement, recrutement</a:t>
            </a:r>
            <a:endParaRPr lang="fr-BE" sz="1800" baseline="0" noProof="0" dirty="0"/>
          </a:p>
          <a:p>
            <a:pPr marL="285750" indent="-285750" algn="l">
              <a:buFont typeface="Arial" panose="020B0604020202020204" pitchFamily="34" charset="0"/>
              <a:buChar char="•"/>
            </a:pPr>
            <a:endParaRPr lang="fr-BE" dirty="0"/>
          </a:p>
          <a:p>
            <a:pPr marL="285750" indent="-285750" algn="l">
              <a:buFont typeface="Arial" panose="020B0604020202020204" pitchFamily="34" charset="0"/>
              <a:buChar char="•"/>
            </a:pPr>
            <a:endParaRPr lang="fr-BE" sz="1800" baseline="0" noProof="0" dirty="0"/>
          </a:p>
          <a:p>
            <a:pPr marL="360363" indent="-360363" algn="l"/>
            <a:r>
              <a:rPr lang="fr-BE" sz="1800" noProof="0" dirty="0"/>
              <a:t>2.	Pas de concertation</a:t>
            </a:r>
          </a:p>
          <a:p>
            <a:pPr marL="817563" lvl="1" indent="-360363">
              <a:buFont typeface="Arial" panose="020B0604020202020204" pitchFamily="34" charset="0"/>
              <a:buChar char="•"/>
            </a:pPr>
            <a:r>
              <a:rPr lang="fr-BE" noProof="0" dirty="0"/>
              <a:t>Mise en condition et mise en œuvre</a:t>
            </a:r>
          </a:p>
          <a:p>
            <a:pPr marL="817563" lvl="1" indent="-360363">
              <a:buFont typeface="Arial" panose="020B0604020202020204" pitchFamily="34" charset="0"/>
              <a:buChar char="•"/>
            </a:pPr>
            <a:r>
              <a:rPr lang="fr-BE" noProof="0" dirty="0"/>
              <a:t>Mise sur préavis</a:t>
            </a:r>
          </a:p>
          <a:p>
            <a:pPr marL="817563" lvl="1" indent="-360363">
              <a:buFont typeface="Arial" panose="020B0604020202020204" pitchFamily="34" charset="0"/>
              <a:buChar char="•"/>
            </a:pPr>
            <a:r>
              <a:rPr lang="fr-BE" noProof="0" dirty="0"/>
              <a:t>Organisation Défense et/ou Sécurité nationale</a:t>
            </a:r>
          </a:p>
          <a:p>
            <a:pPr marL="817563" lvl="1" indent="-360363">
              <a:buFont typeface="Arial" panose="020B0604020202020204" pitchFamily="34" charset="0"/>
              <a:buChar char="•"/>
            </a:pPr>
            <a:r>
              <a:rPr lang="fr-BE" noProof="0" dirty="0"/>
              <a:t>Catastrophes naturelles</a:t>
            </a:r>
          </a:p>
        </p:txBody>
      </p:sp>
      <p:cxnSp>
        <p:nvCxnSpPr>
          <p:cNvPr id="9" name="Straight Arrow Connector 8">
            <a:extLst>
              <a:ext uri="{FF2B5EF4-FFF2-40B4-BE49-F238E27FC236}">
                <a16:creationId xmlns:a16="http://schemas.microsoft.com/office/drawing/2014/main" id="{98C35103-FCAA-8F1E-1D15-B04D9A87A1B9}"/>
              </a:ext>
            </a:extLst>
          </p:cNvPr>
          <p:cNvCxnSpPr>
            <a:cxnSpLocks/>
          </p:cNvCxnSpPr>
          <p:nvPr/>
        </p:nvCxnSpPr>
        <p:spPr>
          <a:xfrm flipH="1">
            <a:off x="3195782" y="2378676"/>
            <a:ext cx="2752957" cy="309106"/>
          </a:xfrm>
          <a:prstGeom prst="straightConnector1">
            <a:avLst/>
          </a:prstGeom>
          <a:ln w="50800">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23" name="Straight Arrow Connector 22">
            <a:extLst>
              <a:ext uri="{FF2B5EF4-FFF2-40B4-BE49-F238E27FC236}">
                <a16:creationId xmlns:a16="http://schemas.microsoft.com/office/drawing/2014/main" id="{A382A7D8-C606-A300-602E-D772C7AC514A}"/>
              </a:ext>
            </a:extLst>
          </p:cNvPr>
          <p:cNvCxnSpPr>
            <a:cxnSpLocks/>
          </p:cNvCxnSpPr>
          <p:nvPr/>
        </p:nvCxnSpPr>
        <p:spPr>
          <a:xfrm flipH="1">
            <a:off x="2087217" y="2530172"/>
            <a:ext cx="3867340" cy="1200102"/>
          </a:xfrm>
          <a:prstGeom prst="straightConnector1">
            <a:avLst/>
          </a:prstGeom>
          <a:ln w="50800">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25" name="Straight Arrow Connector 24">
            <a:extLst>
              <a:ext uri="{FF2B5EF4-FFF2-40B4-BE49-F238E27FC236}">
                <a16:creationId xmlns:a16="http://schemas.microsoft.com/office/drawing/2014/main" id="{F81B3D39-4563-6DBA-CAC1-56B4E3A56BDB}"/>
              </a:ext>
            </a:extLst>
          </p:cNvPr>
          <p:cNvCxnSpPr>
            <a:cxnSpLocks/>
          </p:cNvCxnSpPr>
          <p:nvPr/>
        </p:nvCxnSpPr>
        <p:spPr>
          <a:xfrm flipH="1">
            <a:off x="2223025" y="3637773"/>
            <a:ext cx="3725714" cy="158894"/>
          </a:xfrm>
          <a:prstGeom prst="straightConnector1">
            <a:avLst/>
          </a:prstGeom>
          <a:ln w="50800">
            <a:solidFill>
              <a:srgbClr val="FF0000"/>
            </a:solidFill>
            <a:tailEnd type="triangle"/>
          </a:ln>
        </p:spPr>
        <p:style>
          <a:lnRef idx="2">
            <a:schemeClr val="dk1"/>
          </a:lnRef>
          <a:fillRef idx="0">
            <a:schemeClr val="dk1"/>
          </a:fillRef>
          <a:effectRef idx="1">
            <a:schemeClr val="dk1"/>
          </a:effectRef>
          <a:fontRef idx="minor">
            <a:schemeClr val="tx1"/>
          </a:fontRef>
        </p:style>
      </p:cxnSp>
      <p:cxnSp>
        <p:nvCxnSpPr>
          <p:cNvPr id="27" name="Straight Arrow Connector 26">
            <a:extLst>
              <a:ext uri="{FF2B5EF4-FFF2-40B4-BE49-F238E27FC236}">
                <a16:creationId xmlns:a16="http://schemas.microsoft.com/office/drawing/2014/main" id="{CECCF88E-DD40-FE32-4D7B-709CBB41CABD}"/>
              </a:ext>
            </a:extLst>
          </p:cNvPr>
          <p:cNvCxnSpPr>
            <a:cxnSpLocks/>
          </p:cNvCxnSpPr>
          <p:nvPr/>
        </p:nvCxnSpPr>
        <p:spPr>
          <a:xfrm flipH="1" flipV="1">
            <a:off x="3189964" y="2755461"/>
            <a:ext cx="2758775" cy="657023"/>
          </a:xfrm>
          <a:prstGeom prst="straightConnector1">
            <a:avLst/>
          </a:prstGeom>
          <a:ln w="50800">
            <a:solidFill>
              <a:srgbClr val="FF0000"/>
            </a:solidFill>
            <a:tailEnd type="triangle"/>
          </a:ln>
        </p:spPr>
        <p:style>
          <a:lnRef idx="2">
            <a:schemeClr val="dk1"/>
          </a:lnRef>
          <a:fillRef idx="0">
            <a:schemeClr val="dk1"/>
          </a:fillRef>
          <a:effectRef idx="1">
            <a:schemeClr val="dk1"/>
          </a:effectRef>
          <a:fontRef idx="minor">
            <a:schemeClr val="tx1"/>
          </a:fontRef>
        </p:style>
      </p:cxnSp>
      <p:cxnSp>
        <p:nvCxnSpPr>
          <p:cNvPr id="30" name="Straight Arrow Connector 29">
            <a:extLst>
              <a:ext uri="{FF2B5EF4-FFF2-40B4-BE49-F238E27FC236}">
                <a16:creationId xmlns:a16="http://schemas.microsoft.com/office/drawing/2014/main" id="{2C7C48FE-A807-3C68-B077-4AD464740E45}"/>
              </a:ext>
            </a:extLst>
          </p:cNvPr>
          <p:cNvCxnSpPr>
            <a:cxnSpLocks/>
          </p:cNvCxnSpPr>
          <p:nvPr/>
        </p:nvCxnSpPr>
        <p:spPr>
          <a:xfrm flipH="1">
            <a:off x="3302997" y="3822776"/>
            <a:ext cx="2720116" cy="1018187"/>
          </a:xfrm>
          <a:prstGeom prst="straightConnector1">
            <a:avLst/>
          </a:prstGeom>
          <a:ln w="50800">
            <a:solidFill>
              <a:srgbClr val="FF0000"/>
            </a:solidFill>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6035709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486118" cy="707886"/>
          </a:xfrm>
        </p:spPr>
        <p:txBody>
          <a:bodyPr/>
          <a:lstStyle/>
          <a:p>
            <a:pPr marL="534988" indent="-534988"/>
            <a:r>
              <a:rPr lang="fr-BE" dirty="0"/>
              <a:t>2.b.	</a:t>
            </a:r>
            <a:r>
              <a:rPr lang="fr-BE" sz="4000" dirty="0"/>
              <a:t> </a:t>
            </a:r>
            <a:r>
              <a:rPr lang="fr-BE" dirty="0"/>
              <a:t>La s</a:t>
            </a:r>
            <a:r>
              <a:rPr lang="fr-BE" sz="4000" dirty="0"/>
              <a:t>tructure de la concertation sociale - local</a:t>
            </a:r>
            <a:endParaRPr lang="fr-BE" dirty="0"/>
          </a:p>
        </p:txBody>
      </p:sp>
      <p:graphicFrame>
        <p:nvGraphicFramePr>
          <p:cNvPr id="4" name="Object 2">
            <a:extLst>
              <a:ext uri="{FF2B5EF4-FFF2-40B4-BE49-F238E27FC236}">
                <a16:creationId xmlns:a16="http://schemas.microsoft.com/office/drawing/2014/main" id="{410FD239-8CD1-34AC-35E1-F1BA821C705A}"/>
              </a:ext>
            </a:extLst>
          </p:cNvPr>
          <p:cNvGraphicFramePr>
            <a:graphicFrameLocks noChangeAspect="1"/>
          </p:cNvGraphicFramePr>
          <p:nvPr>
            <p:extLst>
              <p:ext uri="{D42A27DB-BD31-4B8C-83A1-F6EECF244321}">
                <p14:modId xmlns:p14="http://schemas.microsoft.com/office/powerpoint/2010/main" val="2373692948"/>
              </p:ext>
            </p:extLst>
          </p:nvPr>
        </p:nvGraphicFramePr>
        <p:xfrm>
          <a:off x="1366838" y="1671638"/>
          <a:ext cx="8466137" cy="5249862"/>
        </p:xfrm>
        <a:graphic>
          <a:graphicData uri="http://schemas.openxmlformats.org/presentationml/2006/ole">
            <mc:AlternateContent xmlns:mc="http://schemas.openxmlformats.org/markup-compatibility/2006">
              <mc:Choice xmlns:v="urn:schemas-microsoft-com:vml" Requires="v">
                <p:oleObj name="Document" r:id="rId3" imgW="5910982" imgH="3672938" progId="Word.Document.8">
                  <p:embed/>
                </p:oleObj>
              </mc:Choice>
              <mc:Fallback>
                <p:oleObj name="Document" r:id="rId3" imgW="5910982" imgH="3672938" progId="Word.Document.8">
                  <p:embed/>
                  <p:pic>
                    <p:nvPicPr>
                      <p:cNvPr id="48133" name="Object 2"/>
                      <p:cNvPicPr>
                        <a:picLocks noChangeAspect="1" noChangeArrowheads="1"/>
                      </p:cNvPicPr>
                      <p:nvPr/>
                    </p:nvPicPr>
                    <p:blipFill>
                      <a:blip r:embed="rId4"/>
                      <a:srcRect/>
                      <a:stretch>
                        <a:fillRect/>
                      </a:stretch>
                    </p:blipFill>
                    <p:spPr bwMode="auto">
                      <a:xfrm>
                        <a:off x="1366838" y="1671638"/>
                        <a:ext cx="8466137" cy="52498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80735884"/>
      </p:ext>
    </p:extLst>
  </p:cSld>
  <p:clrMapOvr>
    <a:masterClrMapping/>
  </p:clrMapOvr>
</p:sld>
</file>

<file path=ppt/theme/theme1.xml><?xml version="1.0" encoding="utf-8"?>
<a:theme xmlns:a="http://schemas.openxmlformats.org/drawingml/2006/main" name="Custom Design">
  <a:themeElements>
    <a:clrScheme name="Belgian Defence">
      <a:dk1>
        <a:srgbClr val="184652"/>
      </a:dk1>
      <a:lt1>
        <a:srgbClr val="FFFFFF"/>
      </a:lt1>
      <a:dk2>
        <a:srgbClr val="184652"/>
      </a:dk2>
      <a:lt2>
        <a:srgbClr val="F5F1E7"/>
      </a:lt2>
      <a:accent1>
        <a:srgbClr val="008991"/>
      </a:accent1>
      <a:accent2>
        <a:srgbClr val="E2EDF0"/>
      </a:accent2>
      <a:accent3>
        <a:srgbClr val="343531"/>
      </a:accent3>
      <a:accent4>
        <a:srgbClr val="6DA3C7"/>
      </a:accent4>
      <a:accent5>
        <a:srgbClr val="5E8541"/>
      </a:accent5>
      <a:accent6>
        <a:srgbClr val="4862A5"/>
      </a:accent6>
      <a:hlink>
        <a:srgbClr val="3B9EBA"/>
      </a:hlink>
      <a:folHlink>
        <a:srgbClr val="521C21"/>
      </a:folHlink>
    </a:clrScheme>
    <a:fontScheme name="Palanquin">
      <a:majorFont>
        <a:latin typeface="Palanquin Bold"/>
        <a:ea typeface=""/>
        <a:cs typeface=""/>
      </a:majorFont>
      <a:minorFont>
        <a:latin typeface="Palanquin 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spAutoFit/>
      </a:bodyPr>
      <a:lstStyle>
        <a:defPPr>
          <a:defRPr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Image" ma:contentTypeID="0x0101009148F5A04DDD49CBA7127AADA5FB792B00AADE34325A8B49CDA8BB4DB53328F214000B6DE016680F674DBC9DAEE4783B6637" ma:contentTypeVersion="3" ma:contentTypeDescription="Upload an image." ma:contentTypeScope="" ma:versionID="0161e275c92e5df4f53d46597c9c8080">
  <xsd:schema xmlns:xsd="http://www.w3.org/2001/XMLSchema" xmlns:xs="http://www.w3.org/2001/XMLSchema" xmlns:p="http://schemas.microsoft.com/office/2006/metadata/properties" xmlns:ns1="http://schemas.microsoft.com/sharepoint/v3" xmlns:ns2="C64C079A-ABBC-4A11-A430-DE1D177D1884" xmlns:ns3="6aaf9d74-94c3-42e3-8811-9db25e5c3289" xmlns:ns4="http://schemas.microsoft.com/sharepoint/v3/fields" xmlns:ns5="c64c079a-abbc-4a11-a430-de1d177d1884" targetNamespace="http://schemas.microsoft.com/office/2006/metadata/properties" ma:root="true" ma:fieldsID="58ce0466a3f6a43d641e35b8c9f7f0a1" ns1:_="" ns2:_="" ns3:_="" ns4:_="" ns5:_="">
    <xsd:import namespace="http://schemas.microsoft.com/sharepoint/v3"/>
    <xsd:import namespace="C64C079A-ABBC-4A11-A430-DE1D177D1884"/>
    <xsd:import namespace="6aaf9d74-94c3-42e3-8811-9db25e5c3289"/>
    <xsd:import namespace="http://schemas.microsoft.com/sharepoint/v3/fields"/>
    <xsd:import namespace="c64c079a-abbc-4a11-a430-de1d177d1884"/>
    <xsd:element name="properties">
      <xsd:complexType>
        <xsd:sequence>
          <xsd:element name="documentManagement">
            <xsd:complexType>
              <xsd:all>
                <xsd:element ref="ns3:lang"/>
                <xsd:element ref="ns1:FileRef" minOccurs="0"/>
                <xsd:element ref="ns1:File_x0020_Type" minOccurs="0"/>
                <xsd:element ref="ns1:HTML_x0020_File_x0020_Type" minOccurs="0"/>
                <xsd:element ref="ns1:FSObjType" minOccurs="0"/>
                <xsd:element ref="ns2:ThumbnailExists" minOccurs="0"/>
                <xsd:element ref="ns2:PreviewExists" minOccurs="0"/>
                <xsd:element ref="ns2:ImageWidth" minOccurs="0"/>
                <xsd:element ref="ns2:ImageHeight" minOccurs="0"/>
                <xsd:element ref="ns2:ImageCreateDate" minOccurs="0"/>
                <xsd:element ref="ns4:wic_System_Copyright" minOccurs="0"/>
                <xsd:element ref="ns5:Category" minOccurs="0"/>
                <xsd:element ref="ns5:Sub_x002d_Category" minOccurs="0"/>
                <xsd:element ref="ns5:Layout_x0020_Fil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FileRef" ma:index="9" nillable="true" ma:displayName="URL Path" ma:hidden="true" ma:list="Docs" ma:internalName="FileRef" ma:readOnly="true" ma:showField="FullUrl">
      <xsd:simpleType>
        <xsd:restriction base="dms:Lookup"/>
      </xsd:simpleType>
    </xsd:element>
    <xsd:element name="File_x0020_Type" ma:index="10" nillable="true" ma:displayName="File Type" ma:hidden="true" ma:internalName="File_x0020_Type" ma:readOnly="true">
      <xsd:simpleType>
        <xsd:restriction base="dms:Text"/>
      </xsd:simpleType>
    </xsd:element>
    <xsd:element name="HTML_x0020_File_x0020_Type" ma:index="11" nillable="true" ma:displayName="HTML File Type" ma:hidden="true" ma:internalName="HTML_x0020_File_x0020_Type" ma:readOnly="true">
      <xsd:simpleType>
        <xsd:restriction base="dms:Text"/>
      </xsd:simpleType>
    </xsd:element>
    <xsd:element name="FSObjType" ma:index="12" nillable="true" ma:displayName="Item Type" ma:hidden="true" ma:list="Docs" ma:internalName="FSObjType" ma:readOnly="true" ma:showField="FSType">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C64C079A-ABBC-4A11-A430-DE1D177D1884" elementFormDefault="qualified">
    <xsd:import namespace="http://schemas.microsoft.com/office/2006/documentManagement/types"/>
    <xsd:import namespace="http://schemas.microsoft.com/office/infopath/2007/PartnerControls"/>
    <xsd:element name="ThumbnailExists" ma:index="19" nillable="true" ma:displayName="Thumbnail Exists" ma:default="FALSE" ma:hidden="true" ma:internalName="ThumbnailExists" ma:readOnly="true">
      <xsd:simpleType>
        <xsd:restriction base="dms:Boolean"/>
      </xsd:simpleType>
    </xsd:element>
    <xsd:element name="PreviewExists" ma:index="20" nillable="true" ma:displayName="Preview Exists" ma:default="FALSE" ma:hidden="true" ma:internalName="PreviewExists" ma:readOnly="true">
      <xsd:simpleType>
        <xsd:restriction base="dms:Boolean"/>
      </xsd:simpleType>
    </xsd:element>
    <xsd:element name="ImageWidth" ma:index="21" nillable="true" ma:displayName="Width" ma:internalName="ImageWidth" ma:readOnly="true">
      <xsd:simpleType>
        <xsd:restriction base="dms:Unknown"/>
      </xsd:simpleType>
    </xsd:element>
    <xsd:element name="ImageHeight" ma:index="23" nillable="true" ma:displayName="Height" ma:internalName="ImageHeight" ma:readOnly="true">
      <xsd:simpleType>
        <xsd:restriction base="dms:Unknown"/>
      </xsd:simpleType>
    </xsd:element>
    <xsd:element name="ImageCreateDate" ma:index="24" nillable="true" ma:displayName="Date Picture Taken" ma:format="DateTime" ma:hidden="true" ma:internalName="ImageCreate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6aaf9d74-94c3-42e3-8811-9db25e5c3289" elementFormDefault="qualified">
    <xsd:import namespace="http://schemas.microsoft.com/office/2006/documentManagement/types"/>
    <xsd:import namespace="http://schemas.microsoft.com/office/infopath/2007/PartnerControls"/>
    <xsd:element name="lang" ma:index="8" ma:displayName="Lang" ma:default="-" ma:format="RadioButtons" ma:internalName="lang">
      <xsd:simpleType>
        <xsd:restriction base="dms:Choice">
          <xsd:enumeration value="N"/>
          <xsd:enumeration value="F"/>
          <xsd:enumeration value="NF"/>
          <xsd:enumeration value="D"/>
          <xsd:enumeration value="E"/>
          <xsd:enumeration value="-"/>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wic_System_Copyright" ma:index="25" nillable="true" ma:displayName="Copyright" ma:internalName="wic_System_Copyright">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64c079a-abbc-4a11-a430-de1d177d1884" elementFormDefault="qualified">
    <xsd:import namespace="http://schemas.microsoft.com/office/2006/documentManagement/types"/>
    <xsd:import namespace="http://schemas.microsoft.com/office/infopath/2007/PartnerControls"/>
    <xsd:element name="Category" ma:index="26" nillable="true" ma:displayName="Category" ma:format="RadioButtons" ma:internalName="Category">
      <xsd:simpleType>
        <xsd:restriction base="dms:Choice">
          <xsd:enumeration value="Logo"/>
          <xsd:enumeration value="Asset"/>
          <xsd:enumeration value="Powerpoint"/>
        </xsd:restriction>
      </xsd:simpleType>
    </xsd:element>
    <xsd:element name="Sub_x002d_Category" ma:index="27" nillable="true" ma:displayName="Sub-Category" ma:format="RadioButtons" ma:internalName="Sub_x002d_Category">
      <xsd:simpleType>
        <xsd:restriction base="dms:Choice">
          <xsd:enumeration value="Components"/>
          <xsd:enumeration value="Defence"/>
          <xsd:enumeration value="Employer Branding"/>
          <xsd:enumeration value="Other Government assets"/>
          <xsd:enumeration value="------------------------------"/>
          <xsd:enumeration value="Defence 0800 Number"/>
          <xsd:enumeration value="Icons"/>
          <xsd:enumeration value="Patterns"/>
          <xsd:enumeration value="QR-Code"/>
          <xsd:enumeration value="Signature banner"/>
        </xsd:restriction>
      </xsd:simpleType>
    </xsd:element>
    <xsd:element name="Layout_x0020_Files" ma:index="28" nillable="true" ma:displayName="Layout Files" ma:default="0" ma:internalName="Layout_x0020_Files">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15"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mageCreateDate xmlns="C64C079A-ABBC-4A11-A430-DE1D177D1884" xsi:nil="true"/>
    <lang xmlns="6aaf9d74-94c3-42e3-8811-9db25e5c3289">NF</lang>
    <Category xmlns="c64c079a-abbc-4a11-a430-de1d177d1884">Powerpoint</Category>
    <Sub_x002d_Category xmlns="c64c079a-abbc-4a11-a430-de1d177d1884">Defence</Sub_x002d_Category>
    <wic_System_Copyright xmlns="http://schemas.microsoft.com/sharepoint/v3/fields" xsi:nil="true"/>
    <Layout_x0020_Files xmlns="c64c079a-abbc-4a11-a430-de1d177d1884">false</Layout_x0020_Files>
  </documentManagement>
</p:properties>
</file>

<file path=customXml/itemProps1.xml><?xml version="1.0" encoding="utf-8"?>
<ds:datastoreItem xmlns:ds="http://schemas.openxmlformats.org/officeDocument/2006/customXml" ds:itemID="{49878537-B9A3-4EF0-AAB4-30C4ECFD62C4}">
  <ds:schemaRefs>
    <ds:schemaRef ds:uri="http://schemas.microsoft.com/sharepoint/v3/contenttype/forms"/>
  </ds:schemaRefs>
</ds:datastoreItem>
</file>

<file path=customXml/itemProps2.xml><?xml version="1.0" encoding="utf-8"?>
<ds:datastoreItem xmlns:ds="http://schemas.openxmlformats.org/officeDocument/2006/customXml" ds:itemID="{06E590EE-E408-4190-AD81-B4294F81937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64C079A-ABBC-4A11-A430-DE1D177D1884"/>
    <ds:schemaRef ds:uri="6aaf9d74-94c3-42e3-8811-9db25e5c3289"/>
    <ds:schemaRef ds:uri="http://schemas.microsoft.com/sharepoint/v3/fields"/>
    <ds:schemaRef ds:uri="c64c079a-abbc-4a11-a430-de1d177d188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3F3C0E8-E326-430D-8731-B44C323F7E76}">
  <ds:schemaRefs>
    <ds:schemaRef ds:uri="http://schemas.microsoft.com/office/infopath/2007/PartnerControls"/>
    <ds:schemaRef ds:uri="http://schemas.openxmlformats.org/package/2006/metadata/core-properties"/>
    <ds:schemaRef ds:uri="http://purl.org/dc/terms/"/>
    <ds:schemaRef ds:uri="6aaf9d74-94c3-42e3-8811-9db25e5c3289"/>
    <ds:schemaRef ds:uri="c64c079a-abbc-4a11-a430-de1d177d1884"/>
    <ds:schemaRef ds:uri="http://purl.org/dc/dcmitype/"/>
    <ds:schemaRef ds:uri="http://schemas.microsoft.com/sharepoint/v3/fields"/>
    <ds:schemaRef ds:uri="C64C079A-ABBC-4A11-A430-DE1D177D1884"/>
    <ds:schemaRef ds:uri="http://schemas.microsoft.com/office/2006/documentManagement/types"/>
    <ds:schemaRef ds:uri="http://purl.org/dc/elements/1.1/"/>
    <ds:schemaRef ds:uri="http://schemas.microsoft.com/sharepoint/v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3406</TotalTime>
  <Words>3171</Words>
  <Application>Microsoft Office PowerPoint</Application>
  <PresentationFormat>Widescreen</PresentationFormat>
  <Paragraphs>481</Paragraphs>
  <Slides>37</Slides>
  <Notes>34</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37</vt:i4>
      </vt:variant>
    </vt:vector>
  </HeadingPairs>
  <TitlesOfParts>
    <vt:vector size="47" baseType="lpstr">
      <vt:lpstr>Arial</vt:lpstr>
      <vt:lpstr>Calibri</vt:lpstr>
      <vt:lpstr>Comic#20Sans#20MS</vt:lpstr>
      <vt:lpstr>Courier New</vt:lpstr>
      <vt:lpstr>Palanquin</vt:lpstr>
      <vt:lpstr>Palanquin Bold</vt:lpstr>
      <vt:lpstr>Palanquin Regular</vt:lpstr>
      <vt:lpstr>Wingdings</vt:lpstr>
      <vt:lpstr>Custom Design</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Belgian Defence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Delbouille Julie</dc:creator>
  <cp:keywords/>
  <cp:lastModifiedBy>Camps Jurgen</cp:lastModifiedBy>
  <cp:revision>84</cp:revision>
  <dcterms:created xsi:type="dcterms:W3CDTF">2021-07-19T11:03:08Z</dcterms:created>
  <dcterms:modified xsi:type="dcterms:W3CDTF">2024-09-23T14:48:13Z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0x0101009148F5A04DDD49CBA7127AADA5FB792B00AADE34325A8B49CDA8BB4DB53328F214000B6DE016680F674DBC9DAEE4783B6637</vt:lpwstr>
  </property>
  <property fmtid="{D5CDD505-2E9C-101B-9397-08002B2CF9AE}" pid="3" name="Order">
    <vt:r8>13100</vt:r8>
  </property>
</Properties>
</file>